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7" r:id="rId2"/>
    <p:sldId id="260" r:id="rId3"/>
    <p:sldId id="264" r:id="rId4"/>
    <p:sldId id="271" r:id="rId5"/>
    <p:sldId id="266" r:id="rId6"/>
    <p:sldId id="267" r:id="rId7"/>
    <p:sldId id="274" r:id="rId8"/>
    <p:sldId id="276" r:id="rId9"/>
    <p:sldId id="277" r:id="rId10"/>
    <p:sldId id="261" r:id="rId11"/>
    <p:sldId id="403" r:id="rId12"/>
    <p:sldId id="404" r:id="rId13"/>
    <p:sldId id="405" r:id="rId14"/>
    <p:sldId id="406" r:id="rId15"/>
    <p:sldId id="288" r:id="rId16"/>
    <p:sldId id="289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262" r:id="rId26"/>
    <p:sldId id="396" r:id="rId27"/>
    <p:sldId id="408" r:id="rId28"/>
    <p:sldId id="407" r:id="rId29"/>
    <p:sldId id="409" r:id="rId30"/>
    <p:sldId id="411" r:id="rId31"/>
    <p:sldId id="410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19" r:id="rId40"/>
    <p:sldId id="420" r:id="rId41"/>
    <p:sldId id="421" r:id="rId42"/>
    <p:sldId id="422" r:id="rId43"/>
    <p:sldId id="423" r:id="rId44"/>
    <p:sldId id="424" r:id="rId45"/>
    <p:sldId id="425" r:id="rId46"/>
    <p:sldId id="434" r:id="rId47"/>
    <p:sldId id="263" r:id="rId48"/>
    <p:sldId id="397" r:id="rId49"/>
    <p:sldId id="430" r:id="rId50"/>
    <p:sldId id="431" r:id="rId51"/>
    <p:sldId id="432" r:id="rId52"/>
    <p:sldId id="428" r:id="rId53"/>
    <p:sldId id="429" r:id="rId54"/>
    <p:sldId id="433" r:id="rId55"/>
    <p:sldId id="307" r:id="rId5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45C"/>
    <a:srgbClr val="4472C4"/>
    <a:srgbClr val="C16A84"/>
    <a:srgbClr val="ECB545"/>
    <a:srgbClr val="000000"/>
    <a:srgbClr val="BFBFBF"/>
    <a:srgbClr val="5A863C"/>
    <a:srgbClr val="C84C6E"/>
    <a:srgbClr val="FEEDDB"/>
    <a:srgbClr val="F2B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F3FF9-6C9C-1E41-8A22-73D12D805719}" v="1478" dt="2025-07-01T17:39:28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/>
    <p:restoredTop sz="77797"/>
  </p:normalViewPr>
  <p:slideViewPr>
    <p:cSldViewPr snapToGrid="0">
      <p:cViewPr varScale="1">
        <p:scale>
          <a:sx n="76" d="100"/>
          <a:sy n="76" d="100"/>
        </p:scale>
        <p:origin x="1144" y="192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B78D5-4270-E345-8758-4C577C74B074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8A022-0172-234E-B87E-5C0BE338C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23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Wingdings" pitchFamily="2" charset="2"/>
              <a:buChar char="l"/>
            </a:pPr>
            <a:r>
              <a:rPr lang="en-US" altLang="ja-JP" sz="1200" dirty="0">
                <a:effectLst/>
                <a:highlight>
                  <a:srgbClr val="00FFFF"/>
                </a:highlight>
                <a:latin typeface="ＭＳ Ｐゴシック" panose="020B0600070205080204" pitchFamily="34" charset="-128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Hello everyone.</a:t>
            </a:r>
          </a:p>
          <a:p>
            <a:pPr marL="171450" indent="-171450" algn="just">
              <a:buFont typeface="Wingdings" pitchFamily="2" charset="2"/>
              <a:buChar char="l"/>
            </a:pPr>
            <a:r>
              <a:rPr lang="en-US" altLang="ja-JP" sz="1200" dirty="0">
                <a:effectLst/>
                <a:highlight>
                  <a:srgbClr val="00FFFF"/>
                </a:highlight>
                <a:latin typeface="ＭＳ Ｐゴシック" panose="020B0600070205080204" pitchFamily="34" charset="-128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I’m Kaoru Tsuda  from Kyushu university in Japan.</a:t>
            </a:r>
            <a:endParaRPr lang="ja-JP" altLang="ja-JP" sz="1200">
              <a:effectLst/>
              <a:latin typeface="ＭＳ Ｐゴシック" panose="020B0600070205080204" pitchFamily="34" charset="-128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171450" indent="-171450" algn="just">
              <a:buFont typeface="Wingdings" pitchFamily="2" charset="2"/>
              <a:buChar char="l"/>
            </a:pPr>
            <a:r>
              <a:rPr lang="en-US" altLang="ja-JP" sz="1200" dirty="0">
                <a:effectLst/>
                <a:highlight>
                  <a:srgbClr val="00FFFF"/>
                </a:highlight>
                <a:latin typeface="ＭＳ Ｐゴシック" panose="020B0600070205080204" pitchFamily="34" charset="-128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Today ,/ I’d like to talk about/Embodied Sugar Consumption in the United States.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207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I’d like to explain/ the methodology/ and used data/ in this study.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10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This study consists /of two main parts, /which are further divided into four key steps.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846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/>
              <a:t>In Step 1, /we construct the U.S. domestic MIO table.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78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/>
              <a:t>Steps 2 and 3 /focus on estimating the amount of sugar contained per spent dollar of final product.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84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/>
              <a:t>Finally, /Step 4 estimates sugar consumption by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sociodemographic characteristics.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63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lang="en-US" altLang="ja-JP" sz="12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First, /to create a “monetary” domestic IO table for the U.S., /we estimated the intermediate input matrix /</a:t>
            </a:r>
            <a:r>
              <a:rPr lang="en-US" altLang="ja-JP" sz="12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and </a:t>
            </a:r>
            <a:r>
              <a:rPr lang="en-US" altLang="ja-JP" sz="1200" b="1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final demand matrix</a:t>
            </a:r>
            <a:r>
              <a:rPr lang="en-US" altLang="ja-JP" sz="1200" b="1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 /</a:t>
            </a:r>
            <a:r>
              <a:rPr lang="en-US" altLang="ja-JP" sz="12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as follows: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lang="en" altLang="ja-JP" sz="1800" b="0" i="0" dirty="0">
                <a:solidFill>
                  <a:srgbClr val="374151"/>
                </a:solidFill>
                <a:effectLst/>
                <a:latin typeface="-apple-system"/>
              </a:rPr>
              <a:t>By conducting this calculation,/ it’s possible /to create an “industry by industry” IO table /based on the supply and use tables /of “commodity by industry”.</a:t>
            </a:r>
            <a:endParaRPr lang="en-US" altLang="ja-JP" sz="1200" kern="100" dirty="0">
              <a:effectLst/>
              <a:latin typeface="Cambria" panose="02040503050406030204" pitchFamily="18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144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Next, to analyze the “physical” sugar intake from each industrial sector, we created a MIO table by converting the row of the “sugar and confectionery products manufacturing” sector of the U.S. IO table into physical quantities.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kern="100" dirty="0">
                <a:effectLst/>
                <a:latin typeface="Cambria" panose="02040503050406030204" pitchFamily="18" charset="0"/>
                <a:ea typeface="游明朝" panose="02020400000000000000" pitchFamily="18" charset="-128"/>
                <a:cs typeface="Times New Roman" panose="02020603050405020304" pitchFamily="18" charset="0"/>
              </a:rPr>
              <a:t>Specifically, we assume that/ all intermediate and final products in the “Sugar and Confectionery Product Manufacturing sector” are made of sugar.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kern="1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ja-JP" sz="12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309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Next, to estimate the amount of sugar us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by industry, </a:t>
            </a:r>
            <a:r>
              <a:rPr kumimoji="1"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" altLang="ja-JP" dirty="0"/>
              <a:t>e conducted the following estimations using an MIO model.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DDE9-79B4-3E40-8405-6E80FED9300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107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By, calculating this equation, 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DDE9-79B4-3E40-8405-6E80FED9300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094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We estimated a vector x /that represents /the amount of sugar, /both directly and indirectly contained, /in domestically produced goods, /broken down by industry.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DDE9-79B4-3E40-8405-6E80FED9300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9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First,</a:t>
            </a:r>
            <a:r>
              <a:rPr kumimoji="1" lang="ja-JP" altLang="en-US"/>
              <a:t> </a:t>
            </a:r>
            <a:r>
              <a:rPr kumimoji="1" lang="en-US" altLang="ja-JP" dirty="0"/>
              <a:t>I will </a:t>
            </a:r>
            <a:r>
              <a:rPr kumimoji="1" lang="en-US" altLang="ja-JP"/>
              <a:t>talk about the  </a:t>
            </a:r>
            <a:r>
              <a:rPr kumimoji="1" lang="en-US" altLang="ja-JP" dirty="0"/>
              <a:t>introduction of </a:t>
            </a:r>
            <a:r>
              <a:rPr kumimoji="1" lang="en-US" altLang="ja-JP"/>
              <a:t>my study.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102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Then, </a:t>
            </a:r>
            <a:r>
              <a:rPr lang="en" altLang="ja-JP" dirty="0"/>
              <a:t>by dividing the sugar input vector x by the household expenditure vector f, we estimated the sugar consumption intensity per dollar of product, represented as vector y, for each industry.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DDE9-79B4-3E40-8405-6E80FED9300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305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Finally, by multiplying the sector-level food expenditure data obtained from the Consumer Expenditure Survey by the sugar intensity vector.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348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estimated </a:t>
            </a:r>
            <a:r>
              <a:rPr lang="en" altLang="ja-JP" dirty="0"/>
              <a:t>the amount of sugar consumed per household.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0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In this study, we focused on single-person households to estimate net per capita sugar intake. </a:t>
            </a:r>
          </a:p>
          <a:p>
            <a:r>
              <a:rPr lang="en" altLang="ja-JP" dirty="0"/>
              <a:t>Moreover, the expenditure data were disaggregated by income level, age group, and gender.</a:t>
            </a:r>
          </a:p>
          <a:p>
            <a:r>
              <a:rPr lang="en" altLang="ja-JP" dirty="0"/>
              <a:t>This allows us to analyze sugar consumption with consideration of sociodemographic characteristics.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64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this study, we obtained these data </a:t>
            </a:r>
            <a:r>
              <a:rPr lang="en" altLang="ja-JP" b="1" dirty="0"/>
              <a:t>from the following sources, and all data used are from the year 2017.</a:t>
            </a:r>
            <a:endParaRPr lang="en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733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I’ll show you the results and discussion of this study.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107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Figure 1 shows /the average daily sugar intake /per person/ in the United States, /broken down by sector. </a:t>
            </a:r>
          </a:p>
          <a:p>
            <a:r>
              <a:rPr lang="en" altLang="ja-JP" dirty="0"/>
              <a:t>The analysis revealed that the average American consumes about 47 grams of sugar per day.</a:t>
            </a:r>
          </a:p>
          <a:p>
            <a:br>
              <a:rPr kumimoji="1" lang="en" altLang="ja-JP" dirty="0"/>
            </a:br>
            <a:br>
              <a:rPr kumimoji="1" lang="en" altLang="ja-JP" dirty="0"/>
            </a:br>
            <a:r>
              <a:rPr lang="en" altLang="ja-JP" dirty="0"/>
              <a:t>This amount is equivalent to drinking 1.2 cans of Coca-Cola every day.</a:t>
            </a:r>
            <a:endParaRPr kumimoji="1" lang="en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851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The top three sectors—Bread and bakery product manufacturing, limited service restaurant, ,</a:t>
            </a:r>
            <a:r>
              <a:rPr lang="en" altLang="ja-JP" dirty="0" err="1"/>
              <a:t>nd</a:t>
            </a:r>
            <a:r>
              <a:rPr lang="en" altLang="ja-JP" dirty="0"/>
              <a:t> cookie, cracker, pasta, and tortilla manufacturing—accounted for 49% of total sugar intake. </a:t>
            </a:r>
          </a:p>
          <a:p>
            <a:r>
              <a:rPr lang="en" altLang="ja-JP" dirty="0"/>
              <a:t>This suggests that these industries are major contributors to excessive sugar consumption.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029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To illustrate these results in more detail, we use a skyline chart.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480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Regarding how to read the graph, the vertical axis represents the sugar consumption intensity.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48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As more attention /is being given to building a healthier society,/ it is important/ for us /to think about /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food we choose /to eat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Particularily</a:t>
            </a:r>
            <a:r>
              <a:rPr lang="en-US" alt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, /there is concern that / excessive sugar intake /could lead to various health damages. </a:t>
            </a:r>
            <a:r>
              <a:rPr lang="ja-JP" altLang="en-US" sz="1200" kern="1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　</a:t>
            </a:r>
            <a:endParaRPr lang="en-US" altLang="ja-JP" sz="1200" kern="100" dirty="0">
              <a:solidFill>
                <a:srgbClr val="000000"/>
              </a:solidFill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So, /t</a:t>
            </a:r>
            <a:r>
              <a:rPr lang="en-US" alt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he WHO recommends that /the daily intake of sugars /should be less than </a:t>
            </a:r>
            <a:r>
              <a:rPr lang="en-US" altLang="ja-JP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10%</a:t>
            </a:r>
            <a:r>
              <a:rPr lang="en-US" alt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/of their total energy intake.  </a:t>
            </a:r>
            <a:endParaRPr lang="ja-JP" altLang="ja-JP" sz="12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kern="100" dirty="0">
              <a:solidFill>
                <a:srgbClr val="000000"/>
              </a:solidFill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7585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The horizontal axis represents the daily household food expenditure per capita by industry sector,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969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And the corresponds to the dairy sugar intake. </a:t>
            </a:r>
          </a:p>
          <a:p>
            <a:r>
              <a:rPr lang="en" altLang="ja-JP" dirty="0"/>
              <a:t>Based on this chart, we can categorize the industries responsible for excessive sugar intake into two distinct patterns.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535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First, processed food industries such as bread and cookies fall into the category of sectors with high sugar intensity, as shown by their large values on the vertical axis. </a:t>
            </a:r>
          </a:p>
          <a:p>
            <a:r>
              <a:rPr lang="en" altLang="ja-JP" dirty="0"/>
              <a:t>This suggests that these industries use a high amount of sugar during the production process.</a:t>
            </a:r>
          </a:p>
          <a:p>
            <a:r>
              <a:rPr lang="en" altLang="ja-JP" dirty="0"/>
              <a:t>So, producers </a:t>
            </a:r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are responsible for excessive sugar use in production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691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On the other hand, food service industries such as limited -service restaurant fall into the category of sectors with large values on the horizontal axis.</a:t>
            </a:r>
          </a:p>
          <a:p>
            <a:r>
              <a:rPr lang="en" altLang="ja-JP" dirty="0"/>
              <a:t>This suggests that consumers spend a significant amount on dining out.</a:t>
            </a:r>
          </a:p>
          <a:p>
            <a:r>
              <a:rPr lang="en" altLang="ja-JP" dirty="0"/>
              <a:t>So, consumers </a:t>
            </a:r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are responsible for excessive sugar intake.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7972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Next, Figure 3 shows the per capita dairy sugar intake by income level and gender.</a:t>
            </a:r>
          </a:p>
          <a:p>
            <a:r>
              <a:rPr lang="en" altLang="ja-JP" dirty="0"/>
              <a:t>The analysis revealed that for both women and men, the highest sugar consumption was found in the highest income group. </a:t>
            </a:r>
          </a:p>
          <a:p>
            <a:r>
              <a:rPr lang="en" altLang="ja-JP" dirty="0"/>
              <a:t>As income increased, sugar intake also rose.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0264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041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Regarding this result, we consider it based on Figure 4, which shows annual food expenditure by income level and gender.</a:t>
            </a:r>
            <a:br>
              <a:rPr lang="en" altLang="ja-JP" dirty="0"/>
            </a:br>
            <a:r>
              <a:rPr lang="en" altLang="ja-JP" dirty="0"/>
              <a:t>It can be seen that as income increases, food expenditure also rises.</a:t>
            </a:r>
          </a:p>
          <a:p>
            <a:endParaRPr kumimoji="1" lang="en" altLang="ja-JP" dirty="0"/>
          </a:p>
          <a:p>
            <a:r>
              <a:rPr lang="en" altLang="ja-JP" dirty="0"/>
              <a:t>This implies a higher overall food intake, and we can say that this is the reason for the increased sugar intake.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614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Among these, food expenditure on eating out shows a particularly significant increase.</a:t>
            </a:r>
            <a:br>
              <a:rPr lang="en" altLang="ja-JP" dirty="0"/>
            </a:br>
            <a:br>
              <a:rPr lang="en" altLang="ja-JP" dirty="0"/>
            </a:br>
            <a:r>
              <a:rPr lang="en" altLang="ja-JP" dirty="0"/>
              <a:t>This is the reason /sugar intake from limited-service restaurants is especially high.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940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/>
              <a:t>Next, Figure 5 shows the per capita dairy sugar intake by age group and gender.</a:t>
            </a:r>
            <a:br>
              <a:rPr lang="en" altLang="ja-JP" dirty="0"/>
            </a:br>
            <a:br>
              <a:rPr lang="en" altLang="ja-JP" dirty="0"/>
            </a:br>
            <a:r>
              <a:rPr lang="en" altLang="ja-JP" dirty="0"/>
              <a:t>As a result of our estimation, the groups with the highest sugar intake were women aged 55 to 64, and men aged 35 to 44.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186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Looking at each category, sugar intake from eating out decreased as age increased.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35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However, /the daily sugar intake per person in the U.S. /exceeds the WHO’s recommended intake /by </a:t>
            </a:r>
            <a:r>
              <a:rPr lang="en-US" altLang="ja-JP" sz="12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5%</a:t>
            </a:r>
            <a:r>
              <a:rPr lang="en-US" altLang="ja-JP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So, /The U.S./ faces a risk of further widespread health issues/ in the future. </a:t>
            </a:r>
            <a:endParaRPr lang="en-US" altLang="ja-JP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To achieve /a healthier diets , /the U.S.  government</a:t>
            </a:r>
            <a:r>
              <a:rPr lang="en" altLang="ja-JP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/needs to take specific measures /to reduce sugar intake.</a:t>
            </a:r>
            <a:endParaRPr lang="ja-JP" altLang="ja-JP" sz="12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563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On the other hand, it became clear that sugar intake from processed foods increased with age.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990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Regarding this result, we consider it based on Figure 6, which shows annual food expenditure by age group and gender.</a:t>
            </a:r>
            <a:br>
              <a:rPr lang="en" altLang="ja-JP" dirty="0"/>
            </a:br>
            <a:endParaRPr lang="en" altLang="ja-JP" dirty="0"/>
          </a:p>
          <a:p>
            <a:r>
              <a:rPr lang="en" altLang="ja-JP" dirty="0"/>
              <a:t>Looking at Figure 6, it can be seen that the age groups with the highest sugar intake and those with the highest food expenditure do not</a:t>
            </a:r>
            <a:r>
              <a:rPr lang="ja-JP" altLang="en-US"/>
              <a:t>　</a:t>
            </a:r>
            <a:r>
              <a:rPr lang="en-US" altLang="ja-JP" dirty="0"/>
              <a:t>always match</a:t>
            </a:r>
            <a:r>
              <a:rPr lang="en" altLang="ja-JP" dirty="0"/>
              <a:t>.</a:t>
            </a:r>
          </a:p>
          <a:p>
            <a:endParaRPr kumimoji="1" lang="en" altLang="ja-JP" dirty="0"/>
          </a:p>
          <a:p>
            <a:r>
              <a:rPr lang="en" altLang="ja-JP" dirty="0"/>
              <a:t>In other words, what is spent on, rather than the total amount spent, significantly influences sugar intake.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263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Looking at each category, as age increases, food expenditure on eating out decreases,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518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 while expenditure on food consumed outside of restaurants actually increases.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763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The background to this result could be attributed to factors such as decreased social interaction as people age, or an increase in time spent on home cooking after retirement.</a:t>
            </a:r>
            <a:br>
              <a:rPr lang="en" altLang="ja-JP" dirty="0"/>
            </a:br>
            <a:br>
              <a:rPr lang="en" altLang="ja-JP" dirty="0"/>
            </a:br>
            <a:r>
              <a:rPr lang="en" altLang="ja-JP" dirty="0"/>
              <a:t>From these reasons, it can be said that older individuals tend to have a higher sugar intake from processed foods.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236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Finally, Figure 7 shows the average annual spending on eating out per person in the U.S., broken down by purpose and type of restaurant. </a:t>
            </a:r>
          </a:p>
          <a:p>
            <a:endParaRPr kumimoji="1" lang="en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The analysis revealed that the average expenditure was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1,750 dollars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accounting for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47%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of total food expenditure.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/>
              <a:t>（たっぷ）</a:t>
            </a:r>
            <a:r>
              <a:rPr lang="en-US" altLang="ja-JP" dirty="0"/>
              <a:t>Please look at the result of </a:t>
            </a:r>
            <a:r>
              <a:rPr lang="en" altLang="ja-JP" dirty="0"/>
              <a:t>fast food, one of the main contributors to excessive sugar consumption. </a:t>
            </a:r>
          </a:p>
          <a:p>
            <a:r>
              <a:rPr lang="en" altLang="ja-JP" dirty="0"/>
              <a:t>Fast food made up 44% of eating-out expenditures.</a:t>
            </a:r>
            <a:br>
              <a:rPr lang="en" altLang="ja-JP" dirty="0"/>
            </a:br>
            <a:br>
              <a:rPr lang="en" altLang="ja-JP" dirty="0"/>
            </a:br>
            <a:r>
              <a:rPr lang="en" altLang="ja-JP" dirty="0"/>
              <a:t>This reflects the fact that fast food is deeply rooted in American culture, as the U.S. is the birthplace of chains.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577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Lunch accounted for the largest portion of this spending. </a:t>
            </a:r>
          </a:p>
          <a:p>
            <a:r>
              <a:rPr lang="en" altLang="ja-JP" dirty="0"/>
              <a:t>This is because many workers rely on fast food as a quick and affordable option during workdays.</a:t>
            </a:r>
          </a:p>
          <a:p>
            <a:r>
              <a:rPr lang="en" altLang="ja-JP" dirty="0"/>
              <a:t>These findings suggest that reducing fast food consumption at lunch could be an effective way to lower overall sugar intake in the U.S.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175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So, let me summarize my presentation.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126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This study clarified three main points.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5875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First, using mix-units IO analysis, we identified the industries that induce sugar overconsumption in the United States.</a:t>
            </a:r>
          </a:p>
          <a:p>
            <a:endParaRPr kumimoji="1" lang="en" altLang="ja-JP" dirty="0"/>
          </a:p>
          <a:p>
            <a:r>
              <a:rPr lang="en" altLang="ja-JP" dirty="0"/>
              <a:t>As a result, it revealed that the average daily sugar intake per person in the U.S. is 47 grams, </a:t>
            </a:r>
          </a:p>
          <a:p>
            <a:r>
              <a:rPr lang="en" altLang="ja-JP" dirty="0"/>
              <a:t>and industries that </a:t>
            </a:r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Bread and bakery, limited-service restaurants, and cookie, cracker, pasta, and tortilla manufacturing are causes of overconsumption.</a:t>
            </a:r>
          </a:p>
          <a:p>
            <a:endParaRPr kumimoji="1" lang="en" altLang="ja-JP" dirty="0"/>
          </a:p>
          <a:p>
            <a:r>
              <a:rPr lang="en" altLang="ja-JP" dirty="0"/>
              <a:t>Moreover, we can categorize industries based on whether the responsibility lies with the producers or the consumers.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71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One key challenge/ is that /sugar is used /not only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/but also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indirectly/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in food production.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altLang="ja-JP" dirty="0"/>
              <a:t>Take cheesecake /as an example. </a:t>
            </a:r>
          </a:p>
          <a:p>
            <a:r>
              <a:rPr lang="en" altLang="ja-JP" dirty="0"/>
              <a:t>When making cheesecake,/ producers add directly sugar and cream during the process. </a:t>
            </a:r>
          </a:p>
          <a:p>
            <a:r>
              <a:rPr lang="en" altLang="ja-JP" dirty="0"/>
              <a:t>Moreover, /</a:t>
            </a:r>
            <a:r>
              <a:rPr lang="ja-JP" altLang="en-US"/>
              <a:t>（タップ）</a:t>
            </a:r>
            <a:r>
              <a:rPr lang="en" altLang="ja-JP" dirty="0"/>
              <a:t>sugar can also /be included indirectly /through these ingredients.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5425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Second, we estimated sugar intake by income, age, and gender, utilizing the Consumer Expenditure Survey.</a:t>
            </a:r>
            <a:br>
              <a:rPr lang="en" altLang="ja-JP" dirty="0"/>
            </a:br>
            <a:br>
              <a:rPr lang="en" altLang="ja-JP" dirty="0"/>
            </a:br>
            <a:r>
              <a:rPr lang="en" altLang="ja-JP" dirty="0"/>
              <a:t>As a result, it</a:t>
            </a:r>
            <a:r>
              <a:rPr lang="en-US" altLang="ja-JP" dirty="0"/>
              <a:t> revealed </a:t>
            </a:r>
            <a:r>
              <a:rPr lang="en" altLang="ja-JP" dirty="0"/>
              <a:t> that there's a correlation between sugar intake and income, with sugar intake increasing as income rises.</a:t>
            </a:r>
            <a:br>
              <a:rPr lang="en" altLang="ja-JP" dirty="0"/>
            </a:br>
            <a:r>
              <a:rPr lang="en" altLang="ja-JP" dirty="0"/>
              <a:t>And, sugar intake from eating out increases as income rises.</a:t>
            </a:r>
          </a:p>
          <a:p>
            <a:r>
              <a:rPr lang="en" altLang="ja-JP" dirty="0"/>
              <a:t>Conversely, sugar intake from processed foods increases with age.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177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Furthermore, our analysis of annual food expenditure using the CES revealed that Americans, on average, spend half of their food expenditure on eating out.</a:t>
            </a:r>
          </a:p>
          <a:p>
            <a:endParaRPr kumimoji="1" lang="en" altLang="ja-JP" dirty="0"/>
          </a:p>
          <a:p>
            <a:r>
              <a:rPr lang="en" altLang="ja-JP" dirty="0"/>
              <a:t>This suggests that their unhealthy eating habits may largely be due to their frequent use of fast food.</a:t>
            </a:r>
          </a:p>
          <a:p>
            <a:endParaRPr kumimoji="1" lang="en" altLang="ja-JP" dirty="0"/>
          </a:p>
          <a:p>
            <a:r>
              <a:rPr lang="en" altLang="ja-JP" dirty="0"/>
              <a:t>Based on these analysis results, we propose three policies that the U.S. government should implement.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1706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b="1" dirty="0"/>
              <a:t>First, to reduce sugar intake from processed foods, industries need to lower the amount of sugar used during production.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b="1" dirty="0"/>
              <a:t>One potential policy measure is the introduction of a sugar tax on inter-industry sugar transactions.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lang="en-US" altLang="ja-JP" sz="12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In the U.S., about half of the states have implemented a sugar tax.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lang="en-US" altLang="ja-JP" sz="12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Currently,/ the taxation targets only beverages.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b="1" dirty="0"/>
              <a:t>However, our analysis shows that many other types of processed foods also contain large amounts of sugar.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b="1" dirty="0"/>
              <a:t>By taxing sugar at the inter-industry level, the transaction cost of sugar would rise.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b="1" dirty="0"/>
              <a:t>This would create an incentive for producers to reduce sugar usage.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b="1" dirty="0"/>
              <a:t>At the same time, the increased production cost would be passed on to consumers, encouraging them to buy less sugar-heavy processed foods.</a:t>
            </a:r>
            <a:endParaRPr lang="en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838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Second, To reduce sugar intake from the restaurant industry, consumers should limit their consumption of fast food, especially for lunch and dinner. 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To help change this behavior, the U.S. government should support the availability of affordable and healthier meal options. 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For example, encouraging companies to provide in-house cafeterias or supporting the sale of healthy lunch boxes in supermarkets could offer better alternatives.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To implement these changes, the government could use revenue from a sugar tax to establish a subsidy program for small businesses and lunch box vendors. 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This would promote healthier meals at lower prices than fast food, making them more accessible to a wider range of consumers.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24057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Finally, to help consumers make healthier dietary choices, the U.S. government should utilize dietary guidelines to deliver targeted messages tailored to the characteristics of different households.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For example, younger households should reduce the frequency of eating out and develop home-cooking habits early on. 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High-income and working-age households could be advised to rethink their food spending habits, while also being offered quick and healthy recipes or lunchbox ideas that fit into busy lifestyles.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For elderly households, it is important to promote the use of healthier ingredients in home cooking and to discourage reliance on highly processed foods.</a:t>
            </a:r>
          </a:p>
          <a:p>
            <a:r>
              <a:rPr lang="en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By sharing guidance that fits the lifestyles of various household types, /the government can support more informed consumer decisions and reduce their sugar consumption.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67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kumimoji="1" lang="en-US" altLang="ja-JP" dirty="0"/>
              <a:t>That’s all for my all presentation.</a:t>
            </a:r>
          </a:p>
          <a:p>
            <a:pPr algn="just"/>
            <a:r>
              <a:rPr kumimoji="1" lang="en-US" altLang="ja-JP" dirty="0"/>
              <a:t>Thank you for your kind attention.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22060-B696-924C-B2BC-9BE31611F4EE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1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ja-JP" dirty="0"/>
              <a:t>In other words,/ consumers end up consuming sugar /through processed foods like this. </a:t>
            </a:r>
          </a:p>
          <a:p>
            <a:r>
              <a:rPr lang="ja-JP" altLang="en-US"/>
              <a:t>（タップ）</a:t>
            </a:r>
            <a:endParaRPr lang="en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/>
              <a:t>However, it is so difficult/ to estimate the amount of sugar/ used indirectly.</a:t>
            </a:r>
            <a:endParaRPr kumimoji="1" lang="ja-JP" altLang="en-US"/>
          </a:p>
          <a:p>
            <a:endParaRPr lang="en" altLang="ja-JP" dirty="0"/>
          </a:p>
          <a:p>
            <a:endParaRPr lang="en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734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model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is an effective approach for capturing the physical structure of food supply chains.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y converting industrial inputs into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units like this, (</a:t>
            </a:r>
            <a:r>
              <a:rPr kumimoji="1" lang="ja-JP" alt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タップ）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545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MIO analysis addresses a key limitation of conventional price-based IO analysis, which often fails to accurately reflect the physical flows of products.</a:t>
            </a:r>
          </a:p>
          <a:p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>
                <a:latin typeface="Arial" panose="020B0604020202020204" pitchFamily="34" charset="0"/>
                <a:cs typeface="Arial" panose="020B0604020202020204" pitchFamily="34" charset="0"/>
              </a:rPr>
              <a:t>（タップ）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This method is particularly useful for visualizing the flow of sugar throughout the entire food supply chain.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007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/>
              <a:t>To the best of our knowledge, </a:t>
            </a:r>
            <a:r>
              <a:rPr kumimoji="1" lang="en-U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represents the first comprehensive attempt to estimate sugar consumption in the U.S. from the perspective of sustainable diets.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This research has two main objectives.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First, we construct a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table for the U.S.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and identify the industrial sectors that contribute most to excessive sugar consumption.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Second, we disaggregate the household sector by 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level, age group, and gender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and analyze how sociodemographic factors influence sugar intake at the household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these findings, we propose targeted policy interventions aimed at reducing sugar consumption and promoting more sustainable and health-conscious food choices.</a:t>
            </a:r>
            <a:endParaRPr kumimoji="1" lang="ja-JP" altLang="en-US" sz="1200">
              <a:solidFill>
                <a:srgbClr val="234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A022-0172-234E-B87E-5C0BE338CE6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27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FA7E9-B786-04E8-7975-9DFE3118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020AB6C-90CC-5538-3F45-6481BEE36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78F242-2141-064B-345D-A4FCC4DA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02F5FD-9DA3-58A8-BBBE-98B4BFD2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F5E6B1-0B42-08B2-33C4-D0221270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12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7AF825-BF23-2F80-2E7C-8887CF8D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2F1EE4F-6C2B-CBC1-D3A9-A436FD434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691E01-FF15-99E0-2C31-A71CB018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9541F-B5EC-5843-B98A-4B72BFB7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4FB33-C8E9-E776-299F-95F7CE64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98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2CC7EC8-1289-5A00-B228-8E5243A9D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328302E-AC36-F933-921B-38EB3C2AA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412F31-6399-CBED-C905-35D7F860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3AF4D3-0352-1A15-914A-F226CB2E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084730-4808-7909-566B-C3EB7D25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72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C0FE3-D3EC-F86B-446F-269DC1FC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15E21E-D05F-24B1-8FF9-B9B16E4E9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33AE6C-5F27-0D07-E2C0-82460546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5A0047-AFB3-D28C-4A9D-3B7BE07C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1F6797-24B8-1C90-7F72-ED937F91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14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EC81F-ED45-C2B1-46C2-F372AA94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938550-846A-547B-4DB7-D6EB72AE4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459F66-A5B3-83E6-3E66-E7C8F7D5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D868F2-FD2B-44D4-5CF8-52A4577F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C3436A-97FF-2BB0-EE8B-9D1D3F3F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87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86A1DD-70B9-32B0-2D7C-91D62F69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13CECF-3C45-6880-EE9B-EB7C270E2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EC5497-98EE-EEB3-EB64-48633B2D3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6FF097-DA23-F001-1FA8-FB90D12B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6F1B9E-E1B6-FF6F-F3E1-84DBD60D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172C6E9-76E9-C40B-2D86-E75E1E0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44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D81020-C566-D061-D924-81EA0B8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37EB13-520B-67B5-E8A7-B33F02FE1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2CE0AC-64FF-EFA3-9BDD-A903C900C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3D82620-5E4B-6384-78C3-BE7B7FA0D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4E3F89C-2925-4881-153B-11C5D8472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C27022A-C22D-784B-388A-0A2D1083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802918C-983A-EDA1-615B-B19CD5BC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DB5C243-CD09-DA6C-8454-8F9181F3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338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730F21-BC98-AA82-ADF8-E3954798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2C03BAD-3D1A-3FDB-96C9-23F18EF0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4A33D27-CBB1-8F8B-31F1-79E28486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19B293-61BF-BA51-2129-431E149D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40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934B773-817C-0DCD-CB62-2141ADF0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299E2A5-F457-9D8B-BDA4-B6E1AB75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3C31D9-C418-9D47-2194-65CE94D2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03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6C318E-8D0C-7CC8-DFA1-EE0A6FB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0D20A8-3E97-8623-5CD4-ABB3E6A0D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D1A02AF-B496-4CB4-8B86-CA3445583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4F19431-BDB6-B572-39D1-31D86A54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822C8D-CACB-F0C6-9399-41AC3CC1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9E94CE-6CD9-59C5-CF6C-834D679A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61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79E723-A989-BD5D-98DA-2759E9A2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3726CF6-FF6C-30AC-7865-F8B0DE727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D649E1-C175-E8A6-86C9-ED18C7A9F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D3FBEB-8C96-2BA9-C334-476640EA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BC67A5-1E7C-DE71-6E97-B2823A68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A0CF30-0DA3-B1CF-E439-3DA72805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12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2AFDC0F-BDE1-AC16-408B-912436F9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68C5E6-BA04-F34C-B262-51A97A862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E2E930-0D5F-5015-F913-886FA1E21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1F048-E6ED-B642-A857-C886EC05D892}" type="datetimeFigureOut">
              <a:rPr kumimoji="1" lang="ja-JP" altLang="en-US" smtClean="0"/>
              <a:t>2025/7/2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BEA69A-F9B6-40D1-798D-5376E37A7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1A1652-EF27-6D28-7BF4-9478EF300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C0C81-C962-1B44-986D-3A9101EDC9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40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9.svg"/><Relationship Id="rId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5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6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8.png"/><Relationship Id="rId4" Type="http://schemas.openxmlformats.org/officeDocument/2006/relationships/image" Target="../media/image570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63.png"/><Relationship Id="rId18" Type="http://schemas.openxmlformats.org/officeDocument/2006/relationships/image" Target="../media/image74.png"/><Relationship Id="rId3" Type="http://schemas.openxmlformats.org/officeDocument/2006/relationships/image" Target="../media/image64.png"/><Relationship Id="rId21" Type="http://schemas.openxmlformats.org/officeDocument/2006/relationships/image" Target="../media/image67.svg"/><Relationship Id="rId7" Type="http://schemas.openxmlformats.org/officeDocument/2006/relationships/image" Target="../media/image25.png"/><Relationship Id="rId12" Type="http://schemas.openxmlformats.org/officeDocument/2006/relationships/image" Target="../media/image62.svg"/><Relationship Id="rId17" Type="http://schemas.openxmlformats.org/officeDocument/2006/relationships/image" Target="../media/image73.png"/><Relationship Id="rId25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1.png"/><Relationship Id="rId24" Type="http://schemas.openxmlformats.org/officeDocument/2006/relationships/image" Target="../media/image780.png"/><Relationship Id="rId5" Type="http://schemas.openxmlformats.org/officeDocument/2006/relationships/image" Target="../media/image57.png"/><Relationship Id="rId15" Type="http://schemas.openxmlformats.org/officeDocument/2006/relationships/image" Target="../media/image66.svg"/><Relationship Id="rId23" Type="http://schemas.openxmlformats.org/officeDocument/2006/relationships/image" Target="../media/image77.png"/><Relationship Id="rId10" Type="http://schemas.openxmlformats.org/officeDocument/2006/relationships/image" Target="../media/image60.svg"/><Relationship Id="rId19" Type="http://schemas.openxmlformats.org/officeDocument/2006/relationships/image" Target="../media/image560.png"/><Relationship Id="rId4" Type="http://schemas.openxmlformats.org/officeDocument/2006/relationships/image" Target="../media/image23.png"/><Relationship Id="rId9" Type="http://schemas.openxmlformats.org/officeDocument/2006/relationships/image" Target="../media/image59.png"/><Relationship Id="rId14" Type="http://schemas.openxmlformats.org/officeDocument/2006/relationships/image" Target="../media/image65.png"/><Relationship Id="rId22" Type="http://schemas.openxmlformats.org/officeDocument/2006/relationships/image" Target="../media/image7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png"/><Relationship Id="rId18" Type="http://schemas.openxmlformats.org/officeDocument/2006/relationships/image" Target="../media/image800.png"/><Relationship Id="rId3" Type="http://schemas.openxmlformats.org/officeDocument/2006/relationships/image" Target="../media/image23.png"/><Relationship Id="rId21" Type="http://schemas.openxmlformats.org/officeDocument/2006/relationships/image" Target="../media/image760.png"/><Relationship Id="rId7" Type="http://schemas.openxmlformats.org/officeDocument/2006/relationships/image" Target="../media/image26.svg"/><Relationship Id="rId12" Type="http://schemas.openxmlformats.org/officeDocument/2006/relationships/image" Target="../media/image63.png"/><Relationship Id="rId17" Type="http://schemas.openxmlformats.org/officeDocument/2006/relationships/image" Target="../media/image74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3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2.svg"/><Relationship Id="rId24" Type="http://schemas.openxmlformats.org/officeDocument/2006/relationships/image" Target="../media/image79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780.png"/><Relationship Id="rId10" Type="http://schemas.openxmlformats.org/officeDocument/2006/relationships/image" Target="../media/image61.png"/><Relationship Id="rId19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60.svg"/><Relationship Id="rId14" Type="http://schemas.openxmlformats.org/officeDocument/2006/relationships/image" Target="../media/image66.svg"/><Relationship Id="rId22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2.png"/><Relationship Id="rId18" Type="http://schemas.openxmlformats.org/officeDocument/2006/relationships/image" Target="../media/image77.png"/><Relationship Id="rId26" Type="http://schemas.openxmlformats.org/officeDocument/2006/relationships/image" Target="../media/image64.png"/><Relationship Id="rId3" Type="http://schemas.openxmlformats.org/officeDocument/2006/relationships/image" Target="../media/image25.png"/><Relationship Id="rId21" Type="http://schemas.openxmlformats.org/officeDocument/2006/relationships/image" Target="../media/image30.png"/><Relationship Id="rId7" Type="http://schemas.openxmlformats.org/officeDocument/2006/relationships/image" Target="../media/image61.png"/><Relationship Id="rId12" Type="http://schemas.openxmlformats.org/officeDocument/2006/relationships/image" Target="../media/image810.png"/><Relationship Id="rId17" Type="http://schemas.openxmlformats.org/officeDocument/2006/relationships/image" Target="../media/image760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7.sv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6.svg"/><Relationship Id="rId24" Type="http://schemas.openxmlformats.org/officeDocument/2006/relationships/image" Target="../media/image24.png"/><Relationship Id="rId5" Type="http://schemas.openxmlformats.org/officeDocument/2006/relationships/image" Target="../media/image59.png"/><Relationship Id="rId15" Type="http://schemas.openxmlformats.org/officeDocument/2006/relationships/image" Target="../media/image32.png"/><Relationship Id="rId23" Type="http://schemas.openxmlformats.org/officeDocument/2006/relationships/image" Target="../media/image57.png"/><Relationship Id="rId10" Type="http://schemas.openxmlformats.org/officeDocument/2006/relationships/image" Target="../media/image65.png"/><Relationship Id="rId19" Type="http://schemas.openxmlformats.org/officeDocument/2006/relationships/image" Target="../media/image780.png"/><Relationship Id="rId4" Type="http://schemas.openxmlformats.org/officeDocument/2006/relationships/image" Target="../media/image26.svg"/><Relationship Id="rId9" Type="http://schemas.openxmlformats.org/officeDocument/2006/relationships/image" Target="../media/image63.png"/><Relationship Id="rId14" Type="http://schemas.openxmlformats.org/officeDocument/2006/relationships/image" Target="../media/image83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5.png"/><Relationship Id="rId18" Type="http://schemas.openxmlformats.org/officeDocument/2006/relationships/image" Target="../media/image78.svg"/><Relationship Id="rId26" Type="http://schemas.openxmlformats.org/officeDocument/2006/relationships/image" Target="../media/image810.png"/><Relationship Id="rId3" Type="http://schemas.openxmlformats.org/officeDocument/2006/relationships/image" Target="../media/image32.png"/><Relationship Id="rId21" Type="http://schemas.openxmlformats.org/officeDocument/2006/relationships/image" Target="../media/image30.png"/><Relationship Id="rId7" Type="http://schemas.openxmlformats.org/officeDocument/2006/relationships/image" Target="../media/image88.png"/><Relationship Id="rId12" Type="http://schemas.openxmlformats.org/officeDocument/2006/relationships/image" Target="../media/image72.svg"/><Relationship Id="rId17" Type="http://schemas.openxmlformats.org/officeDocument/2006/relationships/image" Target="../media/image59.png"/><Relationship Id="rId25" Type="http://schemas.openxmlformats.org/officeDocument/2006/relationships/image" Target="../media/image66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7.svg"/><Relationship Id="rId20" Type="http://schemas.openxmlformats.org/officeDocument/2006/relationships/image" Target="../media/image79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71.png"/><Relationship Id="rId24" Type="http://schemas.openxmlformats.org/officeDocument/2006/relationships/image" Target="../media/image65.png"/><Relationship Id="rId32" Type="http://schemas.openxmlformats.org/officeDocument/2006/relationships/image" Target="../media/image81.png"/><Relationship Id="rId5" Type="http://schemas.openxmlformats.org/officeDocument/2006/relationships/image" Target="../media/image86.png"/><Relationship Id="rId15" Type="http://schemas.openxmlformats.org/officeDocument/2006/relationships/image" Target="../media/image25.png"/><Relationship Id="rId23" Type="http://schemas.openxmlformats.org/officeDocument/2006/relationships/image" Target="../media/image63.png"/><Relationship Id="rId28" Type="http://schemas.openxmlformats.org/officeDocument/2006/relationships/image" Target="../media/image83.png"/><Relationship Id="rId10" Type="http://schemas.openxmlformats.org/officeDocument/2006/relationships/image" Target="../media/image70.svg"/><Relationship Id="rId19" Type="http://schemas.openxmlformats.org/officeDocument/2006/relationships/image" Target="../media/image61.png"/><Relationship Id="rId31" Type="http://schemas.openxmlformats.org/officeDocument/2006/relationships/image" Target="../media/image24.png"/><Relationship Id="rId4" Type="http://schemas.openxmlformats.org/officeDocument/2006/relationships/image" Target="../media/image67.svg"/><Relationship Id="rId9" Type="http://schemas.openxmlformats.org/officeDocument/2006/relationships/image" Target="../media/image69.png"/><Relationship Id="rId14" Type="http://schemas.openxmlformats.org/officeDocument/2006/relationships/image" Target="../media/image76.svg"/><Relationship Id="rId22" Type="http://schemas.openxmlformats.org/officeDocument/2006/relationships/image" Target="../media/image80.svg"/><Relationship Id="rId27" Type="http://schemas.openxmlformats.org/officeDocument/2006/relationships/image" Target="../media/image82.png"/><Relationship Id="rId30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svg"/><Relationship Id="rId18" Type="http://schemas.openxmlformats.org/officeDocument/2006/relationships/image" Target="../media/image80.svg"/><Relationship Id="rId26" Type="http://schemas.openxmlformats.org/officeDocument/2006/relationships/image" Target="../media/image94.png"/><Relationship Id="rId3" Type="http://schemas.openxmlformats.org/officeDocument/2006/relationships/image" Target="../media/image101.png"/><Relationship Id="rId21" Type="http://schemas.openxmlformats.org/officeDocument/2006/relationships/image" Target="../media/image90.png"/><Relationship Id="rId7" Type="http://schemas.openxmlformats.org/officeDocument/2006/relationships/image" Target="../media/image72.svg"/><Relationship Id="rId12" Type="http://schemas.openxmlformats.org/officeDocument/2006/relationships/image" Target="../media/image59.png"/><Relationship Id="rId17" Type="http://schemas.openxmlformats.org/officeDocument/2006/relationships/image" Target="../media/image32.png"/><Relationship Id="rId25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7.svg"/><Relationship Id="rId24" Type="http://schemas.openxmlformats.org/officeDocument/2006/relationships/image" Target="../media/image93.svg"/><Relationship Id="rId5" Type="http://schemas.openxmlformats.org/officeDocument/2006/relationships/image" Target="../media/image70.svg"/><Relationship Id="rId15" Type="http://schemas.openxmlformats.org/officeDocument/2006/relationships/image" Target="../media/image79.svg"/><Relationship Id="rId23" Type="http://schemas.openxmlformats.org/officeDocument/2006/relationships/image" Target="../media/image92.png"/><Relationship Id="rId28" Type="http://schemas.openxmlformats.org/officeDocument/2006/relationships/image" Target="../media/image111.png"/><Relationship Id="rId10" Type="http://schemas.openxmlformats.org/officeDocument/2006/relationships/image" Target="../media/image25.png"/><Relationship Id="rId19" Type="http://schemas.openxmlformats.org/officeDocument/2006/relationships/image" Target="../media/image85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61.png"/><Relationship Id="rId22" Type="http://schemas.openxmlformats.org/officeDocument/2006/relationships/image" Target="../media/image91.svg"/><Relationship Id="rId27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2.svg"/><Relationship Id="rId26" Type="http://schemas.openxmlformats.org/officeDocument/2006/relationships/image" Target="../media/image94.png"/><Relationship Id="rId3" Type="http://schemas.openxmlformats.org/officeDocument/2006/relationships/image" Target="../media/image101.png"/><Relationship Id="rId21" Type="http://schemas.openxmlformats.org/officeDocument/2006/relationships/image" Target="../media/image95.png"/><Relationship Id="rId12" Type="http://schemas.openxmlformats.org/officeDocument/2006/relationships/image" Target="../media/image111.png"/><Relationship Id="rId17" Type="http://schemas.openxmlformats.org/officeDocument/2006/relationships/image" Target="../media/image61.png"/><Relationship Id="rId25" Type="http://schemas.openxmlformats.org/officeDocument/2006/relationships/image" Target="../media/image93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.sv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2.png"/><Relationship Id="rId24" Type="http://schemas.openxmlformats.org/officeDocument/2006/relationships/image" Target="../media/image92.png"/><Relationship Id="rId15" Type="http://schemas.openxmlformats.org/officeDocument/2006/relationships/image" Target="../media/image25.png"/><Relationship Id="rId23" Type="http://schemas.openxmlformats.org/officeDocument/2006/relationships/image" Target="../media/image91.svg"/><Relationship Id="rId19" Type="http://schemas.openxmlformats.org/officeDocument/2006/relationships/image" Target="../media/image30.png"/><Relationship Id="rId14" Type="http://schemas.openxmlformats.org/officeDocument/2006/relationships/image" Target="../media/image60.svg"/><Relationship Id="rId22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02.png"/><Relationship Id="rId18" Type="http://schemas.openxmlformats.org/officeDocument/2006/relationships/image" Target="../media/image106.png"/><Relationship Id="rId26" Type="http://schemas.openxmlformats.org/officeDocument/2006/relationships/image" Target="../media/image115.emf"/><Relationship Id="rId3" Type="http://schemas.openxmlformats.org/officeDocument/2006/relationships/image" Target="../media/image101.png"/><Relationship Id="rId21" Type="http://schemas.openxmlformats.org/officeDocument/2006/relationships/image" Target="../media/image110.svg"/><Relationship Id="rId7" Type="http://schemas.openxmlformats.org/officeDocument/2006/relationships/image" Target="../media/image116.png"/><Relationship Id="rId12" Type="http://schemas.openxmlformats.org/officeDocument/2006/relationships/image" Target="../media/image101.svg"/><Relationship Id="rId17" Type="http://schemas.openxmlformats.org/officeDocument/2006/relationships/image" Target="../media/image105.svg"/><Relationship Id="rId25" Type="http://schemas.openxmlformats.org/officeDocument/2006/relationships/image" Target="../media/image114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4.png"/><Relationship Id="rId20" Type="http://schemas.openxmlformats.org/officeDocument/2006/relationships/image" Target="../media/image109.png"/><Relationship Id="rId29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24" Type="http://schemas.openxmlformats.org/officeDocument/2006/relationships/image" Target="../media/image113.emf"/><Relationship Id="rId5" Type="http://schemas.openxmlformats.org/officeDocument/2006/relationships/image" Target="../media/image96.png"/><Relationship Id="rId15" Type="http://schemas.openxmlformats.org/officeDocument/2006/relationships/image" Target="../media/image30.png"/><Relationship Id="rId23" Type="http://schemas.openxmlformats.org/officeDocument/2006/relationships/image" Target="../media/image112.emf"/><Relationship Id="rId28" Type="http://schemas.openxmlformats.org/officeDocument/2006/relationships/image" Target="../media/image118.png"/><Relationship Id="rId10" Type="http://schemas.openxmlformats.org/officeDocument/2006/relationships/image" Target="../media/image99.svg"/><Relationship Id="rId19" Type="http://schemas.openxmlformats.org/officeDocument/2006/relationships/image" Target="../media/image107.svg"/><Relationship Id="rId31" Type="http://schemas.openxmlformats.org/officeDocument/2006/relationships/image" Target="../media/image121.svg"/><Relationship Id="rId4" Type="http://schemas.openxmlformats.org/officeDocument/2006/relationships/image" Target="../media/image113.png"/><Relationship Id="rId9" Type="http://schemas.openxmlformats.org/officeDocument/2006/relationships/image" Target="../media/image98.png"/><Relationship Id="rId14" Type="http://schemas.openxmlformats.org/officeDocument/2006/relationships/image" Target="../media/image103.svg"/><Relationship Id="rId22" Type="http://schemas.openxmlformats.org/officeDocument/2006/relationships/image" Target="../media/image111.emf"/><Relationship Id="rId27" Type="http://schemas.openxmlformats.org/officeDocument/2006/relationships/image" Target="../media/image116.emf"/><Relationship Id="rId30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11" Type="http://schemas.openxmlformats.org/officeDocument/2006/relationships/image" Target="../media/image9.svg"/><Relationship Id="rId5" Type="http://schemas.openxmlformats.org/officeDocument/2006/relationships/image" Target="../media/image12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24.emf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svg"/><Relationship Id="rId4" Type="http://schemas.openxmlformats.org/officeDocument/2006/relationships/image" Target="../media/image14.pn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7.png"/><Relationship Id="rId3" Type="http://schemas.openxmlformats.org/officeDocument/2006/relationships/image" Target="../media/image136.emf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svg"/><Relationship Id="rId4" Type="http://schemas.openxmlformats.org/officeDocument/2006/relationships/image" Target="../media/image14.png"/><Relationship Id="rId9" Type="http://schemas.openxmlformats.org/officeDocument/2006/relationships/image" Target="../media/image129.png"/><Relationship Id="rId14" Type="http://schemas.openxmlformats.org/officeDocument/2006/relationships/image" Target="../media/image1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31.png"/><Relationship Id="rId3" Type="http://schemas.openxmlformats.org/officeDocument/2006/relationships/image" Target="../media/image139.emf"/><Relationship Id="rId7" Type="http://schemas.openxmlformats.org/officeDocument/2006/relationships/image" Target="../media/image145.png"/><Relationship Id="rId12" Type="http://schemas.openxmlformats.org/officeDocument/2006/relationships/image" Target="../media/image15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sv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svg"/><Relationship Id="rId4" Type="http://schemas.openxmlformats.org/officeDocument/2006/relationships/image" Target="../media/image142.emf"/><Relationship Id="rId9" Type="http://schemas.openxmlformats.org/officeDocument/2006/relationships/image" Target="../media/image147.png"/><Relationship Id="rId1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0.svg"/><Relationship Id="rId3" Type="http://schemas.openxmlformats.org/officeDocument/2006/relationships/image" Target="../media/image153.emf"/><Relationship Id="rId7" Type="http://schemas.openxmlformats.org/officeDocument/2006/relationships/image" Target="../media/image155.sv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8.svg"/><Relationship Id="rId5" Type="http://schemas.openxmlformats.org/officeDocument/2006/relationships/image" Target="../media/image79.svg"/><Relationship Id="rId15" Type="http://schemas.openxmlformats.org/officeDocument/2006/relationships/image" Target="../media/image162.svg"/><Relationship Id="rId10" Type="http://schemas.openxmlformats.org/officeDocument/2006/relationships/image" Target="../media/image157.png"/><Relationship Id="rId4" Type="http://schemas.openxmlformats.org/officeDocument/2006/relationships/image" Target="../media/image61.png"/><Relationship Id="rId9" Type="http://schemas.openxmlformats.org/officeDocument/2006/relationships/image" Target="../media/image27.png"/><Relationship Id="rId14" Type="http://schemas.openxmlformats.org/officeDocument/2006/relationships/image" Target="../media/image1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71.svg"/><Relationship Id="rId3" Type="http://schemas.openxmlformats.org/officeDocument/2006/relationships/image" Target="../media/image163.emf"/><Relationship Id="rId7" Type="http://schemas.openxmlformats.org/officeDocument/2006/relationships/image" Target="../media/image167.sv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69.svg"/><Relationship Id="rId5" Type="http://schemas.openxmlformats.org/officeDocument/2006/relationships/image" Target="../media/image165.svg"/><Relationship Id="rId10" Type="http://schemas.openxmlformats.org/officeDocument/2006/relationships/image" Target="../media/image168.png"/><Relationship Id="rId4" Type="http://schemas.openxmlformats.org/officeDocument/2006/relationships/image" Target="../media/image164.pn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81.png"/><Relationship Id="rId18" Type="http://schemas.openxmlformats.org/officeDocument/2006/relationships/image" Target="../media/image158.svg"/><Relationship Id="rId3" Type="http://schemas.openxmlformats.org/officeDocument/2006/relationships/image" Target="../media/image172.emf"/><Relationship Id="rId21" Type="http://schemas.openxmlformats.org/officeDocument/2006/relationships/image" Target="../media/image160.svg"/><Relationship Id="rId7" Type="http://schemas.openxmlformats.org/officeDocument/2006/relationships/image" Target="../media/image175.png"/><Relationship Id="rId12" Type="http://schemas.openxmlformats.org/officeDocument/2006/relationships/image" Target="../media/image180.svg"/><Relationship Id="rId17" Type="http://schemas.openxmlformats.org/officeDocument/2006/relationships/image" Target="../media/image157.png"/><Relationship Id="rId25" Type="http://schemas.openxmlformats.org/officeDocument/2006/relationships/image" Target="../media/image185.sv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84.sv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svg"/><Relationship Id="rId11" Type="http://schemas.openxmlformats.org/officeDocument/2006/relationships/image" Target="../media/image179.png"/><Relationship Id="rId24" Type="http://schemas.openxmlformats.org/officeDocument/2006/relationships/image" Target="../media/image151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23" Type="http://schemas.openxmlformats.org/officeDocument/2006/relationships/image" Target="../media/image79.svg"/><Relationship Id="rId10" Type="http://schemas.openxmlformats.org/officeDocument/2006/relationships/image" Target="../media/image178.svg"/><Relationship Id="rId19" Type="http://schemas.openxmlformats.org/officeDocument/2006/relationships/image" Target="../media/image27.png"/><Relationship Id="rId4" Type="http://schemas.openxmlformats.org/officeDocument/2006/relationships/image" Target="../media/image156.png"/><Relationship Id="rId9" Type="http://schemas.openxmlformats.org/officeDocument/2006/relationships/image" Target="../media/image177.png"/><Relationship Id="rId14" Type="http://schemas.openxmlformats.org/officeDocument/2006/relationships/image" Target="../media/image182.svg"/><Relationship Id="rId2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13" Type="http://schemas.openxmlformats.org/officeDocument/2006/relationships/image" Target="../media/image195.png"/><Relationship Id="rId18" Type="http://schemas.openxmlformats.org/officeDocument/2006/relationships/image" Target="../media/image200.svg"/><Relationship Id="rId3" Type="http://schemas.openxmlformats.org/officeDocument/2006/relationships/image" Target="../media/image186.emf"/><Relationship Id="rId21" Type="http://schemas.openxmlformats.org/officeDocument/2006/relationships/image" Target="../media/image171.svg"/><Relationship Id="rId7" Type="http://schemas.openxmlformats.org/officeDocument/2006/relationships/image" Target="../media/image189.png"/><Relationship Id="rId12" Type="http://schemas.openxmlformats.org/officeDocument/2006/relationships/image" Target="../media/image194.svg"/><Relationship Id="rId17" Type="http://schemas.openxmlformats.org/officeDocument/2006/relationships/image" Target="../media/image199.png"/><Relationship Id="rId25" Type="http://schemas.openxmlformats.org/officeDocument/2006/relationships/image" Target="../media/image185.sv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98.sv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svg"/><Relationship Id="rId11" Type="http://schemas.openxmlformats.org/officeDocument/2006/relationships/image" Target="../media/image193.png"/><Relationship Id="rId24" Type="http://schemas.openxmlformats.org/officeDocument/2006/relationships/image" Target="../media/image151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23" Type="http://schemas.openxmlformats.org/officeDocument/2006/relationships/image" Target="../media/image165.svg"/><Relationship Id="rId10" Type="http://schemas.openxmlformats.org/officeDocument/2006/relationships/image" Target="../media/image192.svg"/><Relationship Id="rId19" Type="http://schemas.openxmlformats.org/officeDocument/2006/relationships/image" Target="../media/image27.png"/><Relationship Id="rId4" Type="http://schemas.openxmlformats.org/officeDocument/2006/relationships/image" Target="../media/image156.png"/><Relationship Id="rId9" Type="http://schemas.openxmlformats.org/officeDocument/2006/relationships/image" Target="../media/image191.png"/><Relationship Id="rId14" Type="http://schemas.openxmlformats.org/officeDocument/2006/relationships/image" Target="../media/image196.svg"/><Relationship Id="rId22" Type="http://schemas.openxmlformats.org/officeDocument/2006/relationships/image" Target="../media/image1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0.svg"/><Relationship Id="rId3" Type="http://schemas.openxmlformats.org/officeDocument/2006/relationships/image" Target="../media/image201.emf"/><Relationship Id="rId7" Type="http://schemas.openxmlformats.org/officeDocument/2006/relationships/image" Target="../media/image155.sv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8.svg"/><Relationship Id="rId5" Type="http://schemas.openxmlformats.org/officeDocument/2006/relationships/image" Target="../media/image79.svg"/><Relationship Id="rId15" Type="http://schemas.openxmlformats.org/officeDocument/2006/relationships/image" Target="../media/image203.svg"/><Relationship Id="rId10" Type="http://schemas.openxmlformats.org/officeDocument/2006/relationships/image" Target="../media/image157.png"/><Relationship Id="rId4" Type="http://schemas.openxmlformats.org/officeDocument/2006/relationships/image" Target="../media/image61.png"/><Relationship Id="rId9" Type="http://schemas.openxmlformats.org/officeDocument/2006/relationships/image" Target="../media/image27.png"/><Relationship Id="rId14" Type="http://schemas.openxmlformats.org/officeDocument/2006/relationships/image" Target="../media/image2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71.svg"/><Relationship Id="rId3" Type="http://schemas.openxmlformats.org/officeDocument/2006/relationships/image" Target="../media/image204.emf"/><Relationship Id="rId7" Type="http://schemas.openxmlformats.org/officeDocument/2006/relationships/image" Target="../media/image167.sv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208.svg"/><Relationship Id="rId5" Type="http://schemas.openxmlformats.org/officeDocument/2006/relationships/image" Target="../media/image206.svg"/><Relationship Id="rId10" Type="http://schemas.openxmlformats.org/officeDocument/2006/relationships/image" Target="../media/image207.png"/><Relationship Id="rId4" Type="http://schemas.openxmlformats.org/officeDocument/2006/relationships/image" Target="../media/image205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emf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213.svg"/><Relationship Id="rId3" Type="http://schemas.openxmlformats.org/officeDocument/2006/relationships/image" Target="../media/image209.emf"/><Relationship Id="rId7" Type="http://schemas.openxmlformats.org/officeDocument/2006/relationships/image" Target="../media/image211.svg"/><Relationship Id="rId12" Type="http://schemas.openxmlformats.org/officeDocument/2006/relationships/image" Target="../media/image2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169.svg"/><Relationship Id="rId5" Type="http://schemas.openxmlformats.org/officeDocument/2006/relationships/image" Target="../media/image110.svg"/><Relationship Id="rId10" Type="http://schemas.openxmlformats.org/officeDocument/2006/relationships/image" Target="../media/image168.png"/><Relationship Id="rId4" Type="http://schemas.openxmlformats.org/officeDocument/2006/relationships/image" Target="../media/image109.png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13" Type="http://schemas.openxmlformats.org/officeDocument/2006/relationships/image" Target="../media/image183.png"/><Relationship Id="rId18" Type="http://schemas.openxmlformats.org/officeDocument/2006/relationships/image" Target="../media/image159.png"/><Relationship Id="rId26" Type="http://schemas.openxmlformats.org/officeDocument/2006/relationships/image" Target="../media/image151.png"/><Relationship Id="rId3" Type="http://schemas.openxmlformats.org/officeDocument/2006/relationships/image" Target="../media/image214.emf"/><Relationship Id="rId21" Type="http://schemas.openxmlformats.org/officeDocument/2006/relationships/image" Target="../media/image79.svg"/><Relationship Id="rId7" Type="http://schemas.openxmlformats.org/officeDocument/2006/relationships/image" Target="../media/image177.png"/><Relationship Id="rId12" Type="http://schemas.openxmlformats.org/officeDocument/2006/relationships/image" Target="../media/image182.svg"/><Relationship Id="rId17" Type="http://schemas.openxmlformats.org/officeDocument/2006/relationships/image" Target="../media/image27.png"/><Relationship Id="rId25" Type="http://schemas.openxmlformats.org/officeDocument/2006/relationships/image" Target="../media/image203.sv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58.sv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svg"/><Relationship Id="rId11" Type="http://schemas.openxmlformats.org/officeDocument/2006/relationships/image" Target="../media/image181.png"/><Relationship Id="rId24" Type="http://schemas.openxmlformats.org/officeDocument/2006/relationships/image" Target="../media/image202.png"/><Relationship Id="rId5" Type="http://schemas.openxmlformats.org/officeDocument/2006/relationships/image" Target="../media/image173.png"/><Relationship Id="rId15" Type="http://schemas.openxmlformats.org/officeDocument/2006/relationships/image" Target="../media/image157.png"/><Relationship Id="rId23" Type="http://schemas.openxmlformats.org/officeDocument/2006/relationships/image" Target="../media/image176.svg"/><Relationship Id="rId10" Type="http://schemas.openxmlformats.org/officeDocument/2006/relationships/image" Target="../media/image180.svg"/><Relationship Id="rId19" Type="http://schemas.openxmlformats.org/officeDocument/2006/relationships/image" Target="../media/image160.svg"/><Relationship Id="rId4" Type="http://schemas.openxmlformats.org/officeDocument/2006/relationships/image" Target="../media/image156.png"/><Relationship Id="rId9" Type="http://schemas.openxmlformats.org/officeDocument/2006/relationships/image" Target="../media/image179.png"/><Relationship Id="rId14" Type="http://schemas.openxmlformats.org/officeDocument/2006/relationships/image" Target="../media/image184.svg"/><Relationship Id="rId22" Type="http://schemas.openxmlformats.org/officeDocument/2006/relationships/image" Target="../media/image175.png"/><Relationship Id="rId27" Type="http://schemas.openxmlformats.org/officeDocument/2006/relationships/image" Target="../media/image18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svg"/><Relationship Id="rId13" Type="http://schemas.openxmlformats.org/officeDocument/2006/relationships/image" Target="../media/image197.png"/><Relationship Id="rId18" Type="http://schemas.openxmlformats.org/officeDocument/2006/relationships/image" Target="../media/image170.png"/><Relationship Id="rId3" Type="http://schemas.openxmlformats.org/officeDocument/2006/relationships/image" Target="../media/image215.emf"/><Relationship Id="rId21" Type="http://schemas.openxmlformats.org/officeDocument/2006/relationships/image" Target="../media/image206.svg"/><Relationship Id="rId7" Type="http://schemas.openxmlformats.org/officeDocument/2006/relationships/image" Target="../media/image191.png"/><Relationship Id="rId12" Type="http://schemas.openxmlformats.org/officeDocument/2006/relationships/image" Target="../media/image196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08.sv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svg"/><Relationship Id="rId11" Type="http://schemas.openxmlformats.org/officeDocument/2006/relationships/image" Target="../media/image195.png"/><Relationship Id="rId5" Type="http://schemas.openxmlformats.org/officeDocument/2006/relationships/image" Target="../media/image187.png"/><Relationship Id="rId15" Type="http://schemas.openxmlformats.org/officeDocument/2006/relationships/image" Target="../media/image207.png"/><Relationship Id="rId23" Type="http://schemas.openxmlformats.org/officeDocument/2006/relationships/image" Target="../media/image190.svg"/><Relationship Id="rId10" Type="http://schemas.openxmlformats.org/officeDocument/2006/relationships/image" Target="../media/image194.svg"/><Relationship Id="rId19" Type="http://schemas.openxmlformats.org/officeDocument/2006/relationships/image" Target="../media/image171.svg"/><Relationship Id="rId4" Type="http://schemas.openxmlformats.org/officeDocument/2006/relationships/image" Target="../media/image156.png"/><Relationship Id="rId9" Type="http://schemas.openxmlformats.org/officeDocument/2006/relationships/image" Target="../media/image193.png"/><Relationship Id="rId14" Type="http://schemas.openxmlformats.org/officeDocument/2006/relationships/image" Target="../media/image198.svg"/><Relationship Id="rId22" Type="http://schemas.openxmlformats.org/officeDocument/2006/relationships/image" Target="../media/image1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svg"/><Relationship Id="rId18" Type="http://schemas.openxmlformats.org/officeDocument/2006/relationships/image" Target="../media/image109.png"/><Relationship Id="rId3" Type="http://schemas.openxmlformats.org/officeDocument/2006/relationships/image" Target="../media/image216.emf"/><Relationship Id="rId21" Type="http://schemas.openxmlformats.org/officeDocument/2006/relationships/image" Target="../media/image229.svg"/><Relationship Id="rId7" Type="http://schemas.openxmlformats.org/officeDocument/2006/relationships/image" Target="../media/image220.svg"/><Relationship Id="rId12" Type="http://schemas.openxmlformats.org/officeDocument/2006/relationships/image" Target="../media/image225.png"/><Relationship Id="rId17" Type="http://schemas.openxmlformats.org/officeDocument/2006/relationships/image" Target="../media/image227.sv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12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11" Type="http://schemas.openxmlformats.org/officeDocument/2006/relationships/image" Target="../media/image224.svg"/><Relationship Id="rId24" Type="http://schemas.microsoft.com/office/2007/relationships/hdphoto" Target="../media/hdphoto2.wdp"/><Relationship Id="rId5" Type="http://schemas.openxmlformats.org/officeDocument/2006/relationships/image" Target="../media/image218.svg"/><Relationship Id="rId15" Type="http://schemas.openxmlformats.org/officeDocument/2006/relationships/image" Target="../media/image169.svg"/><Relationship Id="rId23" Type="http://schemas.openxmlformats.org/officeDocument/2006/relationships/image" Target="../media/image230.png"/><Relationship Id="rId10" Type="http://schemas.openxmlformats.org/officeDocument/2006/relationships/image" Target="../media/image223.png"/><Relationship Id="rId19" Type="http://schemas.openxmlformats.org/officeDocument/2006/relationships/image" Target="../media/image110.svg"/><Relationship Id="rId4" Type="http://schemas.openxmlformats.org/officeDocument/2006/relationships/image" Target="../media/image217.png"/><Relationship Id="rId9" Type="http://schemas.openxmlformats.org/officeDocument/2006/relationships/image" Target="../media/image222.svg"/><Relationship Id="rId14" Type="http://schemas.openxmlformats.org/officeDocument/2006/relationships/image" Target="../media/image168.png"/><Relationship Id="rId2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svg"/><Relationship Id="rId18" Type="http://schemas.openxmlformats.org/officeDocument/2006/relationships/image" Target="../media/image109.png"/><Relationship Id="rId26" Type="http://schemas.openxmlformats.org/officeDocument/2006/relationships/image" Target="../media/image185.svg"/><Relationship Id="rId3" Type="http://schemas.openxmlformats.org/officeDocument/2006/relationships/image" Target="../media/image231.emf"/><Relationship Id="rId21" Type="http://schemas.openxmlformats.org/officeDocument/2006/relationships/image" Target="../media/image229.svg"/><Relationship Id="rId7" Type="http://schemas.openxmlformats.org/officeDocument/2006/relationships/image" Target="../media/image220.svg"/><Relationship Id="rId12" Type="http://schemas.openxmlformats.org/officeDocument/2006/relationships/image" Target="../media/image225.png"/><Relationship Id="rId17" Type="http://schemas.openxmlformats.org/officeDocument/2006/relationships/image" Target="../media/image227.svg"/><Relationship Id="rId25" Type="http://schemas.openxmlformats.org/officeDocument/2006/relationships/image" Target="../media/image15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12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11" Type="http://schemas.openxmlformats.org/officeDocument/2006/relationships/image" Target="../media/image224.svg"/><Relationship Id="rId24" Type="http://schemas.microsoft.com/office/2007/relationships/hdphoto" Target="../media/hdphoto2.wdp"/><Relationship Id="rId5" Type="http://schemas.openxmlformats.org/officeDocument/2006/relationships/image" Target="../media/image218.svg"/><Relationship Id="rId15" Type="http://schemas.openxmlformats.org/officeDocument/2006/relationships/image" Target="../media/image169.svg"/><Relationship Id="rId23" Type="http://schemas.openxmlformats.org/officeDocument/2006/relationships/image" Target="../media/image230.png"/><Relationship Id="rId10" Type="http://schemas.openxmlformats.org/officeDocument/2006/relationships/image" Target="../media/image223.png"/><Relationship Id="rId19" Type="http://schemas.openxmlformats.org/officeDocument/2006/relationships/image" Target="../media/image110.svg"/><Relationship Id="rId4" Type="http://schemas.openxmlformats.org/officeDocument/2006/relationships/image" Target="../media/image217.png"/><Relationship Id="rId9" Type="http://schemas.openxmlformats.org/officeDocument/2006/relationships/image" Target="../media/image222.svg"/><Relationship Id="rId14" Type="http://schemas.openxmlformats.org/officeDocument/2006/relationships/image" Target="../media/image168.png"/><Relationship Id="rId2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jpeg"/><Relationship Id="rId4" Type="http://schemas.openxmlformats.org/officeDocument/2006/relationships/image" Target="../media/image2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svg"/><Relationship Id="rId11" Type="http://schemas.openxmlformats.org/officeDocument/2006/relationships/image" Target="../media/image7.svg"/><Relationship Id="rId5" Type="http://schemas.openxmlformats.org/officeDocument/2006/relationships/image" Target="../media/image236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svg"/><Relationship Id="rId4" Type="http://schemas.openxmlformats.org/officeDocument/2006/relationships/image" Target="../media/image2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svg"/><Relationship Id="rId4" Type="http://schemas.openxmlformats.org/officeDocument/2006/relationships/image" Target="../media/image2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svg"/><Relationship Id="rId4" Type="http://schemas.openxmlformats.org/officeDocument/2006/relationships/image" Target="../media/image2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4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svg"/><Relationship Id="rId5" Type="http://schemas.openxmlformats.org/officeDocument/2006/relationships/image" Target="../media/image242.png"/><Relationship Id="rId4" Type="http://schemas.openxmlformats.org/officeDocument/2006/relationships/image" Target="../media/image241.svg"/><Relationship Id="rId9" Type="http://schemas.openxmlformats.org/officeDocument/2006/relationships/image" Target="../media/image24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svg"/><Relationship Id="rId13" Type="http://schemas.openxmlformats.org/officeDocument/2006/relationships/image" Target="../media/image244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12" Type="http://schemas.openxmlformats.org/officeDocument/2006/relationships/image" Target="../media/image255.sv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sv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svg"/><Relationship Id="rId4" Type="http://schemas.openxmlformats.org/officeDocument/2006/relationships/image" Target="../media/image247.svg"/><Relationship Id="rId9" Type="http://schemas.openxmlformats.org/officeDocument/2006/relationships/image" Target="../media/image252.png"/><Relationship Id="rId14" Type="http://schemas.openxmlformats.org/officeDocument/2006/relationships/image" Target="../media/image24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部屋, 賭博場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3E6EFA2-DEED-53F1-D0B9-A119B117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449F90-A84A-4BCA-5701-B66C03A569E3}"/>
              </a:ext>
            </a:extLst>
          </p:cNvPr>
          <p:cNvSpPr txBox="1"/>
          <p:nvPr/>
        </p:nvSpPr>
        <p:spPr>
          <a:xfrm>
            <a:off x="0" y="1487471"/>
            <a:ext cx="12188951" cy="169277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52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 Embodied Sugar Consumption </a:t>
            </a:r>
            <a:endParaRPr lang="ja-JP" altLang="ja-JP" sz="5200" b="1" kern="100">
              <a:solidFill>
                <a:schemeClr val="bg1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r>
              <a:rPr lang="en-US" altLang="ja-JP" sz="52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 in the United States</a:t>
            </a:r>
            <a:endParaRPr lang="ja-JP" altLang="ja-JP" sz="5200" b="1" kern="100">
              <a:solidFill>
                <a:schemeClr val="bg1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730A2447-71F9-456A-1056-3DE5C7420B1C}"/>
              </a:ext>
            </a:extLst>
          </p:cNvPr>
          <p:cNvSpPr txBox="1">
            <a:spLocks/>
          </p:cNvSpPr>
          <p:nvPr/>
        </p:nvSpPr>
        <p:spPr>
          <a:xfrm>
            <a:off x="143430" y="3677759"/>
            <a:ext cx="7599842" cy="1429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Kaoru </a:t>
            </a:r>
            <a:r>
              <a:rPr lang="en-US" altLang="ja-JP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Tsuda</a:t>
            </a:r>
            <a:r>
              <a:rPr lang="en-US" altLang="ja-JP" sz="24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 Yusuke </a:t>
            </a:r>
            <a:r>
              <a:rPr lang="en-US" altLang="ja-JP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Oga</a:t>
            </a:r>
            <a:r>
              <a:rPr lang="en-US" altLang="ja-JP" sz="24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Shigemi </a:t>
            </a:r>
            <a:r>
              <a:rPr lang="en-US" altLang="ja-JP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Kagawa</a:t>
            </a:r>
            <a:r>
              <a:rPr lang="en-US" altLang="ja-JP" sz="24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ja-JP" sz="2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Graduate School of Economics, Kyushu University, Fukuoka, Japan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Faculty of Economics, Kyushu University, Fukuoka, Japan</a:t>
            </a:r>
            <a:endParaRPr lang="ja-JP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5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部屋, 賭博場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F0676D4-3154-1BC0-39B6-6C8F8F4B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746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9" name="ドーナツ 8">
            <a:extLst>
              <a:ext uri="{FF2B5EF4-FFF2-40B4-BE49-F238E27FC236}">
                <a16:creationId xmlns:a16="http://schemas.microsoft.com/office/drawing/2014/main" id="{90A4DC65-747C-D012-1F4A-EBB998230022}"/>
              </a:ext>
            </a:extLst>
          </p:cNvPr>
          <p:cNvSpPr/>
          <p:nvPr/>
        </p:nvSpPr>
        <p:spPr>
          <a:xfrm>
            <a:off x="-1719972" y="-531641"/>
            <a:ext cx="8640000" cy="8640000"/>
          </a:xfrm>
          <a:prstGeom prst="donut">
            <a:avLst>
              <a:gd name="adj" fmla="val 3660"/>
            </a:avLst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46F9E3B2-6EEF-3249-A1F0-7CA3573746C5}"/>
              </a:ext>
            </a:extLst>
          </p:cNvPr>
          <p:cNvSpPr/>
          <p:nvPr/>
        </p:nvSpPr>
        <p:spPr>
          <a:xfrm>
            <a:off x="-2372380" y="-371914"/>
            <a:ext cx="7920000" cy="792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F7FF6EE6-C188-C824-31CF-705E2B1B5B56}"/>
              </a:ext>
            </a:extLst>
          </p:cNvPr>
          <p:cNvSpPr/>
          <p:nvPr/>
        </p:nvSpPr>
        <p:spPr>
          <a:xfrm>
            <a:off x="-2606422" y="-531641"/>
            <a:ext cx="7920000" cy="7920000"/>
          </a:xfrm>
          <a:prstGeom prst="ellipse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グラフィックス 18" descr="サーバー 単色塗りつぶし">
            <a:extLst>
              <a:ext uri="{FF2B5EF4-FFF2-40B4-BE49-F238E27FC236}">
                <a16:creationId xmlns:a16="http://schemas.microsoft.com/office/drawing/2014/main" id="{A2C94314-46E6-304C-DCB8-6A4CFC709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5811" y="1326918"/>
            <a:ext cx="4456967" cy="445696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1AFCBA-05D9-6EA6-DA89-7DE19AC641DD}"/>
              </a:ext>
            </a:extLst>
          </p:cNvPr>
          <p:cNvSpPr txBox="1"/>
          <p:nvPr/>
        </p:nvSpPr>
        <p:spPr>
          <a:xfrm>
            <a:off x="272871" y="4109683"/>
            <a:ext cx="49696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algn="l"/>
            <a:r>
              <a:rPr kumimoji="1" lang="en-US" altLang="ja-JP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kumimoji="1" lang="ja-JP" alt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31288F-BCF1-3A87-9349-C2FC2946DF1B}"/>
              </a:ext>
            </a:extLst>
          </p:cNvPr>
          <p:cNvSpPr txBox="1"/>
          <p:nvPr/>
        </p:nvSpPr>
        <p:spPr>
          <a:xfrm>
            <a:off x="-863802" y="778547"/>
            <a:ext cx="3749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1" lang="ja-JP" altLang="en-US" sz="25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5BEB028B-FC34-2FCE-9FCA-F448581529D1}"/>
              </a:ext>
            </a:extLst>
          </p:cNvPr>
          <p:cNvSpPr/>
          <p:nvPr/>
        </p:nvSpPr>
        <p:spPr>
          <a:xfrm>
            <a:off x="5194965" y="61069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B970787C-8415-0B64-DCE7-C758157B3F9E}"/>
              </a:ext>
            </a:extLst>
          </p:cNvPr>
          <p:cNvSpPr/>
          <p:nvPr/>
        </p:nvSpPr>
        <p:spPr>
          <a:xfrm>
            <a:off x="5914965" y="3556413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2F8B6990-4646-1F39-6BC5-AF1B549A3000}"/>
              </a:ext>
            </a:extLst>
          </p:cNvPr>
          <p:cNvSpPr/>
          <p:nvPr/>
        </p:nvSpPr>
        <p:spPr>
          <a:xfrm>
            <a:off x="5194965" y="5304085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641A54-D468-AE84-AA51-ABC3280EE879}"/>
              </a:ext>
            </a:extLst>
          </p:cNvPr>
          <p:cNvSpPr txBox="1"/>
          <p:nvPr/>
        </p:nvSpPr>
        <p:spPr>
          <a:xfrm>
            <a:off x="7494113" y="4039776"/>
            <a:ext cx="3922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4841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kumimoji="1" lang="ja-JP" alt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64841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73A046-0CC6-1315-9E29-98B5A3E7227C}"/>
              </a:ext>
            </a:extLst>
          </p:cNvPr>
          <p:cNvSpPr txBox="1"/>
          <p:nvPr/>
        </p:nvSpPr>
        <p:spPr>
          <a:xfrm>
            <a:off x="6703176" y="5762475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5143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ja-JP" alt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65143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C38498-1106-592A-FDBF-DB053DD33D18}"/>
              </a:ext>
            </a:extLst>
          </p:cNvPr>
          <p:cNvSpPr txBox="1"/>
          <p:nvPr/>
        </p:nvSpPr>
        <p:spPr>
          <a:xfrm>
            <a:off x="6942376" y="516937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BE5C4F96-4BBF-2940-DA3B-108C3E99D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871" y="403394"/>
            <a:ext cx="834189" cy="834189"/>
          </a:xfrm>
          <a:prstGeom prst="rect">
            <a:avLst/>
          </a:prstGeom>
        </p:spPr>
      </p:pic>
      <p:pic>
        <p:nvPicPr>
          <p:cNvPr id="27" name="グラフィックス 26" descr="棒グラフ 単色塗りつぶし">
            <a:extLst>
              <a:ext uri="{FF2B5EF4-FFF2-40B4-BE49-F238E27FC236}">
                <a16:creationId xmlns:a16="http://schemas.microsoft.com/office/drawing/2014/main" id="{48FDDE8C-7EBB-3889-3CD4-5F5829F40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7400" y="3843367"/>
            <a:ext cx="914400" cy="914400"/>
          </a:xfrm>
          <a:prstGeom prst="rect">
            <a:avLst/>
          </a:prstGeom>
        </p:spPr>
      </p:pic>
      <p:pic>
        <p:nvPicPr>
          <p:cNvPr id="29" name="グラフィックス 28" descr="教授 女性 単色塗りつぶし">
            <a:extLst>
              <a:ext uri="{FF2B5EF4-FFF2-40B4-BE49-F238E27FC236}">
                <a16:creationId xmlns:a16="http://schemas.microsoft.com/office/drawing/2014/main" id="{DF22518E-2C85-6898-4155-F7780CDFDE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1567" y="5540206"/>
            <a:ext cx="914400" cy="914400"/>
          </a:xfrm>
          <a:prstGeom prst="rect">
            <a:avLst/>
          </a:prstGeom>
        </p:spPr>
      </p:pic>
      <p:pic>
        <p:nvPicPr>
          <p:cNvPr id="8" name="グラフィックス 7" descr="バッジ: チェックマーク 1 単色塗りつぶし">
            <a:extLst>
              <a:ext uri="{FF2B5EF4-FFF2-40B4-BE49-F238E27FC236}">
                <a16:creationId xmlns:a16="http://schemas.microsoft.com/office/drawing/2014/main" id="{13CE0F4C-4B40-CFB1-5645-ADFEE469DE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965" y="-139892"/>
            <a:ext cx="18360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0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6F6C284-8180-32F0-D77F-DA26A649F280}"/>
              </a:ext>
            </a:extLst>
          </p:cNvPr>
          <p:cNvSpPr txBox="1"/>
          <p:nvPr/>
        </p:nvSpPr>
        <p:spPr>
          <a:xfrm>
            <a:off x="-92774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868A731-BEED-E111-7649-1D0342F20D69}"/>
              </a:ext>
            </a:extLst>
          </p:cNvPr>
          <p:cNvSpPr txBox="1"/>
          <p:nvPr/>
        </p:nvSpPr>
        <p:spPr>
          <a:xfrm>
            <a:off x="6095553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36571AA-46F6-A669-37ED-986C9BE3DC3A}"/>
              </a:ext>
            </a:extLst>
          </p:cNvPr>
          <p:cNvSpPr txBox="1"/>
          <p:nvPr/>
        </p:nvSpPr>
        <p:spPr>
          <a:xfrm>
            <a:off x="-92774" y="51836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9D40591-E64F-C412-583B-6D317A2BC18C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8A409DA-5D40-8828-AD52-6296516C69AD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E2C11F2-F528-CC9C-3416-D6CAEEC3404A}"/>
                </a:ext>
              </a:extLst>
            </p:cNvPr>
            <p:cNvSpPr txBox="1"/>
            <p:nvPr/>
          </p:nvSpPr>
          <p:spPr>
            <a:xfrm>
              <a:off x="62287" y="126148"/>
              <a:ext cx="2985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Methodology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5FF698-F5AC-D774-CD1A-DDDE7CC10E4D}"/>
              </a:ext>
            </a:extLst>
          </p:cNvPr>
          <p:cNvSpPr/>
          <p:nvPr/>
        </p:nvSpPr>
        <p:spPr>
          <a:xfrm>
            <a:off x="0" y="809468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842855-219B-2DF0-446C-7F44A9DB8A50}"/>
              </a:ext>
            </a:extLst>
          </p:cNvPr>
          <p:cNvSpPr/>
          <p:nvPr/>
        </p:nvSpPr>
        <p:spPr>
          <a:xfrm>
            <a:off x="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69FFEC-256C-0EE1-E105-E1F13114AED6}"/>
              </a:ext>
            </a:extLst>
          </p:cNvPr>
          <p:cNvSpPr/>
          <p:nvPr/>
        </p:nvSpPr>
        <p:spPr>
          <a:xfrm>
            <a:off x="6094800" y="8028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2CB24A-9330-EDE7-2252-8C231EA2B837}"/>
              </a:ext>
            </a:extLst>
          </p:cNvPr>
          <p:cNvSpPr/>
          <p:nvPr/>
        </p:nvSpPr>
        <p:spPr>
          <a:xfrm>
            <a:off x="609720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615FAB-2495-9F19-1C8A-565336602159}"/>
              </a:ext>
            </a:extLst>
          </p:cNvPr>
          <p:cNvSpPr txBox="1"/>
          <p:nvPr/>
        </p:nvSpPr>
        <p:spPr>
          <a:xfrm>
            <a:off x="-2400" y="1454174"/>
            <a:ext cx="2691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U.S. domestic MIO table.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E9F8CE-4E80-8876-602C-0B0E71F94BB7}"/>
              </a:ext>
            </a:extLst>
          </p:cNvPr>
          <p:cNvSpPr txBox="1"/>
          <p:nvPr/>
        </p:nvSpPr>
        <p:spPr>
          <a:xfrm>
            <a:off x="69592" y="900033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821C1A7-DC55-881A-8EA6-E033265ABE0F}"/>
              </a:ext>
            </a:extLst>
          </p:cNvPr>
          <p:cNvGrpSpPr/>
          <p:nvPr/>
        </p:nvGrpSpPr>
        <p:grpSpPr>
          <a:xfrm>
            <a:off x="2812674" y="1927004"/>
            <a:ext cx="2700481" cy="700754"/>
            <a:chOff x="806382" y="4756186"/>
            <a:chExt cx="2700481" cy="700754"/>
          </a:xfrm>
        </p:grpSpPr>
        <p:pic>
          <p:nvPicPr>
            <p:cNvPr id="13" name="図 12" descr="アイコン&#10;&#10;自動的に生成された説明">
              <a:extLst>
                <a:ext uri="{FF2B5EF4-FFF2-40B4-BE49-F238E27FC236}">
                  <a16:creationId xmlns:a16="http://schemas.microsoft.com/office/drawing/2014/main" id="{93CB237F-B41F-2ACE-56B1-0261592D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2" y="4761816"/>
              <a:ext cx="689413" cy="689413"/>
            </a:xfrm>
            <a:prstGeom prst="rect">
              <a:avLst/>
            </a:prstGeom>
          </p:spPr>
        </p:pic>
        <p:pic>
          <p:nvPicPr>
            <p:cNvPr id="14" name="図 13" descr="アイコン&#10;&#10;自動的に生成された説明">
              <a:extLst>
                <a:ext uri="{FF2B5EF4-FFF2-40B4-BE49-F238E27FC236}">
                  <a16:creationId xmlns:a16="http://schemas.microsoft.com/office/drawing/2014/main" id="{FC7BFB71-7DF1-A99E-CEEE-B1667DC3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8204" y="4756186"/>
              <a:ext cx="689413" cy="689413"/>
            </a:xfrm>
            <a:prstGeom prst="rect">
              <a:avLst/>
            </a:prstGeom>
          </p:spPr>
        </p:pic>
        <p:pic>
          <p:nvPicPr>
            <p:cNvPr id="15" name="図 14" descr="アイコン&#10;&#10;自動的に生成された説明">
              <a:extLst>
                <a:ext uri="{FF2B5EF4-FFF2-40B4-BE49-F238E27FC236}">
                  <a16:creationId xmlns:a16="http://schemas.microsoft.com/office/drawing/2014/main" id="{2A6685AC-269B-6E8D-A5F9-B58D3192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7450" y="4767527"/>
              <a:ext cx="689413" cy="689413"/>
            </a:xfrm>
            <a:prstGeom prst="rect">
              <a:avLst/>
            </a:prstGeom>
          </p:spPr>
        </p:pic>
      </p:grpSp>
      <p:pic>
        <p:nvPicPr>
          <p:cNvPr id="16" name="グラフィックス 15" descr="硬貨 単色塗りつぶし">
            <a:extLst>
              <a:ext uri="{FF2B5EF4-FFF2-40B4-BE49-F238E27FC236}">
                <a16:creationId xmlns:a16="http://schemas.microsoft.com/office/drawing/2014/main" id="{1865519C-F9D3-B3CD-A942-8A7AD867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2628111"/>
            <a:ext cx="914400" cy="914400"/>
          </a:xfrm>
          <a:prstGeom prst="rect">
            <a:avLst/>
          </a:prstGeom>
        </p:spPr>
      </p:pic>
      <p:pic>
        <p:nvPicPr>
          <p:cNvPr id="17" name="グラフィックス 16" descr="硬貨 単色塗りつぶし">
            <a:extLst>
              <a:ext uri="{FF2B5EF4-FFF2-40B4-BE49-F238E27FC236}">
                <a16:creationId xmlns:a16="http://schemas.microsoft.com/office/drawing/2014/main" id="{62C37330-8600-EB34-61FA-6D85185E1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1023945"/>
            <a:ext cx="914400" cy="914400"/>
          </a:xfrm>
          <a:prstGeom prst="rect">
            <a:avLst/>
          </a:prstGeom>
        </p:spPr>
      </p:pic>
      <p:pic>
        <p:nvPicPr>
          <p:cNvPr id="18" name="グラフィックス 17" descr="硬貨 単色塗りつぶし">
            <a:extLst>
              <a:ext uri="{FF2B5EF4-FFF2-40B4-BE49-F238E27FC236}">
                <a16:creationId xmlns:a16="http://schemas.microsoft.com/office/drawing/2014/main" id="{82385FAD-91E7-A99E-F6B7-F3189BB1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2616338"/>
            <a:ext cx="914400" cy="914400"/>
          </a:xfrm>
          <a:prstGeom prst="rect">
            <a:avLst/>
          </a:prstGeom>
        </p:spPr>
      </p:pic>
      <p:pic>
        <p:nvPicPr>
          <p:cNvPr id="19" name="グラフィックス 18" descr="硬貨 単色塗りつぶし">
            <a:extLst>
              <a:ext uri="{FF2B5EF4-FFF2-40B4-BE49-F238E27FC236}">
                <a16:creationId xmlns:a16="http://schemas.microsoft.com/office/drawing/2014/main" id="{4F2EB70E-B1A9-14A6-5632-17011F9EA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1012172"/>
            <a:ext cx="914400" cy="914400"/>
          </a:xfrm>
          <a:prstGeom prst="rect">
            <a:avLst/>
          </a:prstGeom>
        </p:spPr>
      </p:pic>
      <p:pic>
        <p:nvPicPr>
          <p:cNvPr id="20" name="グラフィックス 19" descr="硬貨 単色塗りつぶし">
            <a:extLst>
              <a:ext uri="{FF2B5EF4-FFF2-40B4-BE49-F238E27FC236}">
                <a16:creationId xmlns:a16="http://schemas.microsoft.com/office/drawing/2014/main" id="{9839EB99-3995-50F1-FE96-68C7709B6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2628111"/>
            <a:ext cx="914400" cy="914400"/>
          </a:xfrm>
          <a:prstGeom prst="rect">
            <a:avLst/>
          </a:prstGeom>
        </p:spPr>
      </p:pic>
      <p:pic>
        <p:nvPicPr>
          <p:cNvPr id="21" name="グラフィックス 20" descr="硬貨 単色塗りつぶし">
            <a:extLst>
              <a:ext uri="{FF2B5EF4-FFF2-40B4-BE49-F238E27FC236}">
                <a16:creationId xmlns:a16="http://schemas.microsoft.com/office/drawing/2014/main" id="{E3675A26-4A56-2ECF-7C6F-860D45A9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1023945"/>
            <a:ext cx="914400" cy="914400"/>
          </a:xfrm>
          <a:prstGeom prst="rect">
            <a:avLst/>
          </a:prstGeom>
        </p:spPr>
      </p:pic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B45BCF72-5F3C-C514-470B-C18CE913C296}"/>
              </a:ext>
            </a:extLst>
          </p:cNvPr>
          <p:cNvGraphicFramePr>
            <a:graphicFrameLocks noGrp="1"/>
          </p:cNvGraphicFramePr>
          <p:nvPr/>
        </p:nvGraphicFramePr>
        <p:xfrm>
          <a:off x="2660351" y="1051015"/>
          <a:ext cx="3003543" cy="245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181">
                  <a:extLst>
                    <a:ext uri="{9D8B030D-6E8A-4147-A177-3AD203B41FA5}">
                      <a16:colId xmlns:a16="http://schemas.microsoft.com/office/drawing/2014/main" val="2332139408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1455353100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3444738455"/>
                    </a:ext>
                  </a:extLst>
                </a:gridCol>
              </a:tblGrid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07787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134151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0421"/>
                  </a:ext>
                </a:extLst>
              </a:tr>
            </a:tbl>
          </a:graphicData>
        </a:graphic>
      </p:graphicFrame>
      <p:pic>
        <p:nvPicPr>
          <p:cNvPr id="47" name="図 46">
            <a:extLst>
              <a:ext uri="{FF2B5EF4-FFF2-40B4-BE49-F238E27FC236}">
                <a16:creationId xmlns:a16="http://schemas.microsoft.com/office/drawing/2014/main" id="{C5125F3A-2FED-FDD3-BCB8-1800298C1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4414" y="1004537"/>
            <a:ext cx="1934362" cy="267167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D24505F-F430-5C4C-1BA5-6303363C5826}"/>
              </a:ext>
            </a:extLst>
          </p:cNvPr>
          <p:cNvSpPr txBox="1"/>
          <p:nvPr/>
        </p:nvSpPr>
        <p:spPr>
          <a:xfrm>
            <a:off x="6240012" y="1454174"/>
            <a:ext cx="3539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of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69407A3E-7EB2-6624-E892-4D0C6F971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496" y="3999637"/>
            <a:ext cx="1943037" cy="268035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2AA9CBC-FA98-3E6C-A763-C68BEBF1E9F2}"/>
              </a:ext>
            </a:extLst>
          </p:cNvPr>
          <p:cNvSpPr txBox="1"/>
          <p:nvPr/>
        </p:nvSpPr>
        <p:spPr>
          <a:xfrm>
            <a:off x="128769" y="4526672"/>
            <a:ext cx="3589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or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 per spent dollar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914B2A2-CDB3-E332-3378-453B896B106A}"/>
              </a:ext>
            </a:extLst>
          </p:cNvPr>
          <p:cNvSpPr txBox="1"/>
          <p:nvPr/>
        </p:nvSpPr>
        <p:spPr>
          <a:xfrm>
            <a:off x="6183993" y="904227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987CBD-D09D-BBDF-45A2-DC10AE48FBC9}"/>
              </a:ext>
            </a:extLst>
          </p:cNvPr>
          <p:cNvSpPr txBox="1"/>
          <p:nvPr/>
        </p:nvSpPr>
        <p:spPr>
          <a:xfrm>
            <a:off x="72750" y="3958756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図 66" descr="背景パターン&#10;&#10;自動的に生成された説明">
            <a:extLst>
              <a:ext uri="{FF2B5EF4-FFF2-40B4-BE49-F238E27FC236}">
                <a16:creationId xmlns:a16="http://schemas.microsoft.com/office/drawing/2014/main" id="{CAB69AC5-43E6-228E-6B20-713BA084A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868" y="3049801"/>
            <a:ext cx="744035" cy="49552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FD5C27-DB02-217F-A68B-AD9AF8FAE032}"/>
              </a:ext>
            </a:extLst>
          </p:cNvPr>
          <p:cNvSpPr txBox="1"/>
          <p:nvPr/>
        </p:nvSpPr>
        <p:spPr>
          <a:xfrm>
            <a:off x="6064144" y="5161900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C16A84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kumimoji="1" lang="ja-JP" altLang="en-US" sz="12000" b="1">
              <a:solidFill>
                <a:srgbClr val="C16A84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EE22A5E-56AC-B94D-CD2F-A04532D0F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671" y="4014716"/>
            <a:ext cx="2107847" cy="267167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CF18E9-A976-FFEB-85ED-995747A1449D}"/>
              </a:ext>
            </a:extLst>
          </p:cNvPr>
          <p:cNvSpPr txBox="1"/>
          <p:nvPr/>
        </p:nvSpPr>
        <p:spPr>
          <a:xfrm>
            <a:off x="6284225" y="4631447"/>
            <a:ext cx="3251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sugar intake by sociodemographic characteristics.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B7B70-8497-5D35-4CA7-1270078A8702}"/>
              </a:ext>
            </a:extLst>
          </p:cNvPr>
          <p:cNvSpPr txBox="1"/>
          <p:nvPr/>
        </p:nvSpPr>
        <p:spPr>
          <a:xfrm>
            <a:off x="6271070" y="3969498"/>
            <a:ext cx="1683474" cy="523220"/>
          </a:xfrm>
          <a:prstGeom prst="rect">
            <a:avLst/>
          </a:prstGeom>
          <a:solidFill>
            <a:srgbClr val="C16A84"/>
          </a:solidFill>
          <a:ln w="19050">
            <a:solidFill>
              <a:srgbClr val="23445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D27D74F-706C-7366-C6D0-00D7C6E70EDC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6F6C284-8180-32F0-D77F-DA26A649F280}"/>
              </a:ext>
            </a:extLst>
          </p:cNvPr>
          <p:cNvSpPr txBox="1"/>
          <p:nvPr/>
        </p:nvSpPr>
        <p:spPr>
          <a:xfrm>
            <a:off x="-92774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868A731-BEED-E111-7649-1D0342F20D69}"/>
              </a:ext>
            </a:extLst>
          </p:cNvPr>
          <p:cNvSpPr txBox="1"/>
          <p:nvPr/>
        </p:nvSpPr>
        <p:spPr>
          <a:xfrm>
            <a:off x="6095553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36571AA-46F6-A669-37ED-986C9BE3DC3A}"/>
              </a:ext>
            </a:extLst>
          </p:cNvPr>
          <p:cNvSpPr txBox="1"/>
          <p:nvPr/>
        </p:nvSpPr>
        <p:spPr>
          <a:xfrm>
            <a:off x="-92774" y="51836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5FF698-F5AC-D774-CD1A-DDDE7CC10E4D}"/>
              </a:ext>
            </a:extLst>
          </p:cNvPr>
          <p:cNvSpPr/>
          <p:nvPr/>
        </p:nvSpPr>
        <p:spPr>
          <a:xfrm>
            <a:off x="0" y="809468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842855-219B-2DF0-446C-7F44A9DB8A50}"/>
              </a:ext>
            </a:extLst>
          </p:cNvPr>
          <p:cNvSpPr/>
          <p:nvPr/>
        </p:nvSpPr>
        <p:spPr>
          <a:xfrm>
            <a:off x="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69FFEC-256C-0EE1-E105-E1F13114AED6}"/>
              </a:ext>
            </a:extLst>
          </p:cNvPr>
          <p:cNvSpPr/>
          <p:nvPr/>
        </p:nvSpPr>
        <p:spPr>
          <a:xfrm>
            <a:off x="6094800" y="8028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2CB24A-9330-EDE7-2252-8C231EA2B837}"/>
              </a:ext>
            </a:extLst>
          </p:cNvPr>
          <p:cNvSpPr/>
          <p:nvPr/>
        </p:nvSpPr>
        <p:spPr>
          <a:xfrm>
            <a:off x="609720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615FAB-2495-9F19-1C8A-565336602159}"/>
              </a:ext>
            </a:extLst>
          </p:cNvPr>
          <p:cNvSpPr txBox="1"/>
          <p:nvPr/>
        </p:nvSpPr>
        <p:spPr>
          <a:xfrm>
            <a:off x="-2400" y="1454174"/>
            <a:ext cx="2691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U.S. domestic MIO table.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E9F8CE-4E80-8876-602C-0B0E71F94BB7}"/>
              </a:ext>
            </a:extLst>
          </p:cNvPr>
          <p:cNvSpPr txBox="1"/>
          <p:nvPr/>
        </p:nvSpPr>
        <p:spPr>
          <a:xfrm>
            <a:off x="69592" y="900033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821C1A7-DC55-881A-8EA6-E033265ABE0F}"/>
              </a:ext>
            </a:extLst>
          </p:cNvPr>
          <p:cNvGrpSpPr/>
          <p:nvPr/>
        </p:nvGrpSpPr>
        <p:grpSpPr>
          <a:xfrm>
            <a:off x="2812674" y="1927004"/>
            <a:ext cx="2700481" cy="700754"/>
            <a:chOff x="806382" y="4756186"/>
            <a:chExt cx="2700481" cy="700754"/>
          </a:xfrm>
        </p:grpSpPr>
        <p:pic>
          <p:nvPicPr>
            <p:cNvPr id="13" name="図 12" descr="アイコン&#10;&#10;自動的に生成された説明">
              <a:extLst>
                <a:ext uri="{FF2B5EF4-FFF2-40B4-BE49-F238E27FC236}">
                  <a16:creationId xmlns:a16="http://schemas.microsoft.com/office/drawing/2014/main" id="{93CB237F-B41F-2ACE-56B1-0261592D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2" y="4761816"/>
              <a:ext cx="689413" cy="689413"/>
            </a:xfrm>
            <a:prstGeom prst="rect">
              <a:avLst/>
            </a:prstGeom>
          </p:spPr>
        </p:pic>
        <p:pic>
          <p:nvPicPr>
            <p:cNvPr id="14" name="図 13" descr="アイコン&#10;&#10;自動的に生成された説明">
              <a:extLst>
                <a:ext uri="{FF2B5EF4-FFF2-40B4-BE49-F238E27FC236}">
                  <a16:creationId xmlns:a16="http://schemas.microsoft.com/office/drawing/2014/main" id="{FC7BFB71-7DF1-A99E-CEEE-B1667DC3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8204" y="4756186"/>
              <a:ext cx="689413" cy="689413"/>
            </a:xfrm>
            <a:prstGeom prst="rect">
              <a:avLst/>
            </a:prstGeom>
          </p:spPr>
        </p:pic>
        <p:pic>
          <p:nvPicPr>
            <p:cNvPr id="15" name="図 14" descr="アイコン&#10;&#10;自動的に生成された説明">
              <a:extLst>
                <a:ext uri="{FF2B5EF4-FFF2-40B4-BE49-F238E27FC236}">
                  <a16:creationId xmlns:a16="http://schemas.microsoft.com/office/drawing/2014/main" id="{2A6685AC-269B-6E8D-A5F9-B58D3192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7450" y="4767527"/>
              <a:ext cx="689413" cy="689413"/>
            </a:xfrm>
            <a:prstGeom prst="rect">
              <a:avLst/>
            </a:prstGeom>
          </p:spPr>
        </p:pic>
      </p:grpSp>
      <p:pic>
        <p:nvPicPr>
          <p:cNvPr id="16" name="グラフィックス 15" descr="硬貨 単色塗りつぶし">
            <a:extLst>
              <a:ext uri="{FF2B5EF4-FFF2-40B4-BE49-F238E27FC236}">
                <a16:creationId xmlns:a16="http://schemas.microsoft.com/office/drawing/2014/main" id="{1865519C-F9D3-B3CD-A942-8A7AD867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2628111"/>
            <a:ext cx="914400" cy="914400"/>
          </a:xfrm>
          <a:prstGeom prst="rect">
            <a:avLst/>
          </a:prstGeom>
        </p:spPr>
      </p:pic>
      <p:pic>
        <p:nvPicPr>
          <p:cNvPr id="17" name="グラフィックス 16" descr="硬貨 単色塗りつぶし">
            <a:extLst>
              <a:ext uri="{FF2B5EF4-FFF2-40B4-BE49-F238E27FC236}">
                <a16:creationId xmlns:a16="http://schemas.microsoft.com/office/drawing/2014/main" id="{62C37330-8600-EB34-61FA-6D85185E1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1023945"/>
            <a:ext cx="914400" cy="914400"/>
          </a:xfrm>
          <a:prstGeom prst="rect">
            <a:avLst/>
          </a:prstGeom>
        </p:spPr>
      </p:pic>
      <p:pic>
        <p:nvPicPr>
          <p:cNvPr id="18" name="グラフィックス 17" descr="硬貨 単色塗りつぶし">
            <a:extLst>
              <a:ext uri="{FF2B5EF4-FFF2-40B4-BE49-F238E27FC236}">
                <a16:creationId xmlns:a16="http://schemas.microsoft.com/office/drawing/2014/main" id="{82385FAD-91E7-A99E-F6B7-F3189BB1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2616338"/>
            <a:ext cx="914400" cy="914400"/>
          </a:xfrm>
          <a:prstGeom prst="rect">
            <a:avLst/>
          </a:prstGeom>
        </p:spPr>
      </p:pic>
      <p:pic>
        <p:nvPicPr>
          <p:cNvPr id="19" name="グラフィックス 18" descr="硬貨 単色塗りつぶし">
            <a:extLst>
              <a:ext uri="{FF2B5EF4-FFF2-40B4-BE49-F238E27FC236}">
                <a16:creationId xmlns:a16="http://schemas.microsoft.com/office/drawing/2014/main" id="{4F2EB70E-B1A9-14A6-5632-17011F9EA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1012172"/>
            <a:ext cx="914400" cy="914400"/>
          </a:xfrm>
          <a:prstGeom prst="rect">
            <a:avLst/>
          </a:prstGeom>
        </p:spPr>
      </p:pic>
      <p:pic>
        <p:nvPicPr>
          <p:cNvPr id="20" name="グラフィックス 19" descr="硬貨 単色塗りつぶし">
            <a:extLst>
              <a:ext uri="{FF2B5EF4-FFF2-40B4-BE49-F238E27FC236}">
                <a16:creationId xmlns:a16="http://schemas.microsoft.com/office/drawing/2014/main" id="{9839EB99-3995-50F1-FE96-68C7709B6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2628111"/>
            <a:ext cx="914400" cy="914400"/>
          </a:xfrm>
          <a:prstGeom prst="rect">
            <a:avLst/>
          </a:prstGeom>
        </p:spPr>
      </p:pic>
      <p:pic>
        <p:nvPicPr>
          <p:cNvPr id="21" name="グラフィックス 20" descr="硬貨 単色塗りつぶし">
            <a:extLst>
              <a:ext uri="{FF2B5EF4-FFF2-40B4-BE49-F238E27FC236}">
                <a16:creationId xmlns:a16="http://schemas.microsoft.com/office/drawing/2014/main" id="{E3675A26-4A56-2ECF-7C6F-860D45A9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1023945"/>
            <a:ext cx="914400" cy="914400"/>
          </a:xfrm>
          <a:prstGeom prst="rect">
            <a:avLst/>
          </a:prstGeom>
        </p:spPr>
      </p:pic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B45BCF72-5F3C-C514-470B-C18CE913C296}"/>
              </a:ext>
            </a:extLst>
          </p:cNvPr>
          <p:cNvGraphicFramePr>
            <a:graphicFrameLocks noGrp="1"/>
          </p:cNvGraphicFramePr>
          <p:nvPr/>
        </p:nvGraphicFramePr>
        <p:xfrm>
          <a:off x="2660351" y="1051015"/>
          <a:ext cx="3003543" cy="245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181">
                  <a:extLst>
                    <a:ext uri="{9D8B030D-6E8A-4147-A177-3AD203B41FA5}">
                      <a16:colId xmlns:a16="http://schemas.microsoft.com/office/drawing/2014/main" val="2332139408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1455353100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3444738455"/>
                    </a:ext>
                  </a:extLst>
                </a:gridCol>
              </a:tblGrid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07787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134151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0421"/>
                  </a:ext>
                </a:extLst>
              </a:tr>
            </a:tbl>
          </a:graphicData>
        </a:graphic>
      </p:graphicFrame>
      <p:pic>
        <p:nvPicPr>
          <p:cNvPr id="47" name="図 46">
            <a:extLst>
              <a:ext uri="{FF2B5EF4-FFF2-40B4-BE49-F238E27FC236}">
                <a16:creationId xmlns:a16="http://schemas.microsoft.com/office/drawing/2014/main" id="{C5125F3A-2FED-FDD3-BCB8-1800298C1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4414" y="1004537"/>
            <a:ext cx="1934362" cy="267167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D24505F-F430-5C4C-1BA5-6303363C5826}"/>
              </a:ext>
            </a:extLst>
          </p:cNvPr>
          <p:cNvSpPr txBox="1"/>
          <p:nvPr/>
        </p:nvSpPr>
        <p:spPr>
          <a:xfrm>
            <a:off x="6240012" y="1454174"/>
            <a:ext cx="3539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of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69407A3E-7EB2-6624-E892-4D0C6F971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496" y="3999637"/>
            <a:ext cx="1943037" cy="268035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2AA9CBC-FA98-3E6C-A763-C68BEBF1E9F2}"/>
              </a:ext>
            </a:extLst>
          </p:cNvPr>
          <p:cNvSpPr txBox="1"/>
          <p:nvPr/>
        </p:nvSpPr>
        <p:spPr>
          <a:xfrm>
            <a:off x="128769" y="4526672"/>
            <a:ext cx="3589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or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 per spent dollar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914B2A2-CDB3-E332-3378-453B896B106A}"/>
              </a:ext>
            </a:extLst>
          </p:cNvPr>
          <p:cNvSpPr txBox="1"/>
          <p:nvPr/>
        </p:nvSpPr>
        <p:spPr>
          <a:xfrm>
            <a:off x="6183993" y="904227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987CBD-D09D-BBDF-45A2-DC10AE48FBC9}"/>
              </a:ext>
            </a:extLst>
          </p:cNvPr>
          <p:cNvSpPr txBox="1"/>
          <p:nvPr/>
        </p:nvSpPr>
        <p:spPr>
          <a:xfrm>
            <a:off x="72750" y="3958756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図 66" descr="背景パターン&#10;&#10;自動的に生成された説明">
            <a:extLst>
              <a:ext uri="{FF2B5EF4-FFF2-40B4-BE49-F238E27FC236}">
                <a16:creationId xmlns:a16="http://schemas.microsoft.com/office/drawing/2014/main" id="{CAB69AC5-43E6-228E-6B20-713BA084A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868" y="3049801"/>
            <a:ext cx="744035" cy="49552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FD5C27-DB02-217F-A68B-AD9AF8FAE032}"/>
              </a:ext>
            </a:extLst>
          </p:cNvPr>
          <p:cNvSpPr txBox="1"/>
          <p:nvPr/>
        </p:nvSpPr>
        <p:spPr>
          <a:xfrm>
            <a:off x="6064144" y="5161900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C16A84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kumimoji="1" lang="ja-JP" altLang="en-US" sz="12000" b="1">
              <a:solidFill>
                <a:srgbClr val="C16A84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EE22A5E-56AC-B94D-CD2F-A04532D0F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671" y="4014716"/>
            <a:ext cx="2107847" cy="267167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CF18E9-A976-FFEB-85ED-995747A1449D}"/>
              </a:ext>
            </a:extLst>
          </p:cNvPr>
          <p:cNvSpPr txBox="1"/>
          <p:nvPr/>
        </p:nvSpPr>
        <p:spPr>
          <a:xfrm>
            <a:off x="6284225" y="4631447"/>
            <a:ext cx="3251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sugar intake by sociodemographic characteristics.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B7B70-8497-5D35-4CA7-1270078A8702}"/>
              </a:ext>
            </a:extLst>
          </p:cNvPr>
          <p:cNvSpPr txBox="1"/>
          <p:nvPr/>
        </p:nvSpPr>
        <p:spPr>
          <a:xfrm>
            <a:off x="6271070" y="3969498"/>
            <a:ext cx="1683474" cy="523220"/>
          </a:xfrm>
          <a:prstGeom prst="rect">
            <a:avLst/>
          </a:prstGeom>
          <a:solidFill>
            <a:srgbClr val="C16A84"/>
          </a:solidFill>
          <a:ln w="19050">
            <a:solidFill>
              <a:srgbClr val="23445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8EADE42-8F79-43E4-2DB4-A74BD5F141F6}"/>
              </a:ext>
            </a:extLst>
          </p:cNvPr>
          <p:cNvSpPr/>
          <p:nvPr/>
        </p:nvSpPr>
        <p:spPr>
          <a:xfrm>
            <a:off x="6097513" y="807862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FBDF6E1-4359-092B-A4EA-970BEA1FD6CF}"/>
              </a:ext>
            </a:extLst>
          </p:cNvPr>
          <p:cNvSpPr/>
          <p:nvPr/>
        </p:nvSpPr>
        <p:spPr>
          <a:xfrm>
            <a:off x="6092251" y="3823732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47B07C8-452F-98C6-1AD0-133D6C5B82EC}"/>
              </a:ext>
            </a:extLst>
          </p:cNvPr>
          <p:cNvSpPr/>
          <p:nvPr/>
        </p:nvSpPr>
        <p:spPr>
          <a:xfrm>
            <a:off x="-5262" y="3843736"/>
            <a:ext cx="6094800" cy="3027600"/>
          </a:xfrm>
          <a:prstGeom prst="rect">
            <a:avLst/>
          </a:prstGeom>
          <a:solidFill>
            <a:srgbClr val="000000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69308FE-B893-77CC-E482-E65D9AF95917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72E040ED-E54D-E2C7-0C30-B29AF099C0C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82BAA52-5396-AE24-6EA6-27A148A29BFD}"/>
                </a:ext>
              </a:extLst>
            </p:cNvPr>
            <p:cNvSpPr txBox="1"/>
            <p:nvPr/>
          </p:nvSpPr>
          <p:spPr>
            <a:xfrm>
              <a:off x="62287" y="126148"/>
              <a:ext cx="2985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Methodology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9B029C-A361-C19A-3CAA-CB4767C37C57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00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6F6C284-8180-32F0-D77F-DA26A649F280}"/>
              </a:ext>
            </a:extLst>
          </p:cNvPr>
          <p:cNvSpPr txBox="1"/>
          <p:nvPr/>
        </p:nvSpPr>
        <p:spPr>
          <a:xfrm>
            <a:off x="-92774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868A731-BEED-E111-7649-1D0342F20D69}"/>
              </a:ext>
            </a:extLst>
          </p:cNvPr>
          <p:cNvSpPr txBox="1"/>
          <p:nvPr/>
        </p:nvSpPr>
        <p:spPr>
          <a:xfrm>
            <a:off x="6095553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36571AA-46F6-A669-37ED-986C9BE3DC3A}"/>
              </a:ext>
            </a:extLst>
          </p:cNvPr>
          <p:cNvSpPr txBox="1"/>
          <p:nvPr/>
        </p:nvSpPr>
        <p:spPr>
          <a:xfrm>
            <a:off x="-92774" y="51836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5FF698-F5AC-D774-CD1A-DDDE7CC10E4D}"/>
              </a:ext>
            </a:extLst>
          </p:cNvPr>
          <p:cNvSpPr/>
          <p:nvPr/>
        </p:nvSpPr>
        <p:spPr>
          <a:xfrm>
            <a:off x="0" y="809468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842855-219B-2DF0-446C-7F44A9DB8A50}"/>
              </a:ext>
            </a:extLst>
          </p:cNvPr>
          <p:cNvSpPr/>
          <p:nvPr/>
        </p:nvSpPr>
        <p:spPr>
          <a:xfrm>
            <a:off x="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69FFEC-256C-0EE1-E105-E1F13114AED6}"/>
              </a:ext>
            </a:extLst>
          </p:cNvPr>
          <p:cNvSpPr/>
          <p:nvPr/>
        </p:nvSpPr>
        <p:spPr>
          <a:xfrm>
            <a:off x="6094800" y="8028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2CB24A-9330-EDE7-2252-8C231EA2B837}"/>
              </a:ext>
            </a:extLst>
          </p:cNvPr>
          <p:cNvSpPr/>
          <p:nvPr/>
        </p:nvSpPr>
        <p:spPr>
          <a:xfrm>
            <a:off x="609720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615FAB-2495-9F19-1C8A-565336602159}"/>
              </a:ext>
            </a:extLst>
          </p:cNvPr>
          <p:cNvSpPr txBox="1"/>
          <p:nvPr/>
        </p:nvSpPr>
        <p:spPr>
          <a:xfrm>
            <a:off x="-2400" y="1454174"/>
            <a:ext cx="2691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U.S. domestic MIO table.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E9F8CE-4E80-8876-602C-0B0E71F94BB7}"/>
              </a:ext>
            </a:extLst>
          </p:cNvPr>
          <p:cNvSpPr txBox="1"/>
          <p:nvPr/>
        </p:nvSpPr>
        <p:spPr>
          <a:xfrm>
            <a:off x="69592" y="900033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821C1A7-DC55-881A-8EA6-E033265ABE0F}"/>
              </a:ext>
            </a:extLst>
          </p:cNvPr>
          <p:cNvGrpSpPr/>
          <p:nvPr/>
        </p:nvGrpSpPr>
        <p:grpSpPr>
          <a:xfrm>
            <a:off x="2812674" y="1927004"/>
            <a:ext cx="2700481" cy="700754"/>
            <a:chOff x="806382" y="4756186"/>
            <a:chExt cx="2700481" cy="700754"/>
          </a:xfrm>
        </p:grpSpPr>
        <p:pic>
          <p:nvPicPr>
            <p:cNvPr id="13" name="図 12" descr="アイコン&#10;&#10;自動的に生成された説明">
              <a:extLst>
                <a:ext uri="{FF2B5EF4-FFF2-40B4-BE49-F238E27FC236}">
                  <a16:creationId xmlns:a16="http://schemas.microsoft.com/office/drawing/2014/main" id="{93CB237F-B41F-2ACE-56B1-0261592D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2" y="4761816"/>
              <a:ext cx="689413" cy="689413"/>
            </a:xfrm>
            <a:prstGeom prst="rect">
              <a:avLst/>
            </a:prstGeom>
          </p:spPr>
        </p:pic>
        <p:pic>
          <p:nvPicPr>
            <p:cNvPr id="14" name="図 13" descr="アイコン&#10;&#10;自動的に生成された説明">
              <a:extLst>
                <a:ext uri="{FF2B5EF4-FFF2-40B4-BE49-F238E27FC236}">
                  <a16:creationId xmlns:a16="http://schemas.microsoft.com/office/drawing/2014/main" id="{FC7BFB71-7DF1-A99E-CEEE-B1667DC3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8204" y="4756186"/>
              <a:ext cx="689413" cy="689413"/>
            </a:xfrm>
            <a:prstGeom prst="rect">
              <a:avLst/>
            </a:prstGeom>
          </p:spPr>
        </p:pic>
        <p:pic>
          <p:nvPicPr>
            <p:cNvPr id="15" name="図 14" descr="アイコン&#10;&#10;自動的に生成された説明">
              <a:extLst>
                <a:ext uri="{FF2B5EF4-FFF2-40B4-BE49-F238E27FC236}">
                  <a16:creationId xmlns:a16="http://schemas.microsoft.com/office/drawing/2014/main" id="{2A6685AC-269B-6E8D-A5F9-B58D3192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7450" y="4767527"/>
              <a:ext cx="689413" cy="689413"/>
            </a:xfrm>
            <a:prstGeom prst="rect">
              <a:avLst/>
            </a:prstGeom>
          </p:spPr>
        </p:pic>
      </p:grpSp>
      <p:pic>
        <p:nvPicPr>
          <p:cNvPr id="16" name="グラフィックス 15" descr="硬貨 単色塗りつぶし">
            <a:extLst>
              <a:ext uri="{FF2B5EF4-FFF2-40B4-BE49-F238E27FC236}">
                <a16:creationId xmlns:a16="http://schemas.microsoft.com/office/drawing/2014/main" id="{1865519C-F9D3-B3CD-A942-8A7AD867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2628111"/>
            <a:ext cx="914400" cy="914400"/>
          </a:xfrm>
          <a:prstGeom prst="rect">
            <a:avLst/>
          </a:prstGeom>
        </p:spPr>
      </p:pic>
      <p:pic>
        <p:nvPicPr>
          <p:cNvPr id="17" name="グラフィックス 16" descr="硬貨 単色塗りつぶし">
            <a:extLst>
              <a:ext uri="{FF2B5EF4-FFF2-40B4-BE49-F238E27FC236}">
                <a16:creationId xmlns:a16="http://schemas.microsoft.com/office/drawing/2014/main" id="{62C37330-8600-EB34-61FA-6D85185E1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1023945"/>
            <a:ext cx="914400" cy="914400"/>
          </a:xfrm>
          <a:prstGeom prst="rect">
            <a:avLst/>
          </a:prstGeom>
        </p:spPr>
      </p:pic>
      <p:pic>
        <p:nvPicPr>
          <p:cNvPr id="18" name="グラフィックス 17" descr="硬貨 単色塗りつぶし">
            <a:extLst>
              <a:ext uri="{FF2B5EF4-FFF2-40B4-BE49-F238E27FC236}">
                <a16:creationId xmlns:a16="http://schemas.microsoft.com/office/drawing/2014/main" id="{82385FAD-91E7-A99E-F6B7-F3189BB1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2616338"/>
            <a:ext cx="914400" cy="914400"/>
          </a:xfrm>
          <a:prstGeom prst="rect">
            <a:avLst/>
          </a:prstGeom>
        </p:spPr>
      </p:pic>
      <p:pic>
        <p:nvPicPr>
          <p:cNvPr id="19" name="グラフィックス 18" descr="硬貨 単色塗りつぶし">
            <a:extLst>
              <a:ext uri="{FF2B5EF4-FFF2-40B4-BE49-F238E27FC236}">
                <a16:creationId xmlns:a16="http://schemas.microsoft.com/office/drawing/2014/main" id="{4F2EB70E-B1A9-14A6-5632-17011F9EA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1012172"/>
            <a:ext cx="914400" cy="914400"/>
          </a:xfrm>
          <a:prstGeom prst="rect">
            <a:avLst/>
          </a:prstGeom>
        </p:spPr>
      </p:pic>
      <p:pic>
        <p:nvPicPr>
          <p:cNvPr id="20" name="グラフィックス 19" descr="硬貨 単色塗りつぶし">
            <a:extLst>
              <a:ext uri="{FF2B5EF4-FFF2-40B4-BE49-F238E27FC236}">
                <a16:creationId xmlns:a16="http://schemas.microsoft.com/office/drawing/2014/main" id="{9839EB99-3995-50F1-FE96-68C7709B6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2628111"/>
            <a:ext cx="914400" cy="914400"/>
          </a:xfrm>
          <a:prstGeom prst="rect">
            <a:avLst/>
          </a:prstGeom>
        </p:spPr>
      </p:pic>
      <p:pic>
        <p:nvPicPr>
          <p:cNvPr id="21" name="グラフィックス 20" descr="硬貨 単色塗りつぶし">
            <a:extLst>
              <a:ext uri="{FF2B5EF4-FFF2-40B4-BE49-F238E27FC236}">
                <a16:creationId xmlns:a16="http://schemas.microsoft.com/office/drawing/2014/main" id="{E3675A26-4A56-2ECF-7C6F-860D45A9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1023945"/>
            <a:ext cx="914400" cy="914400"/>
          </a:xfrm>
          <a:prstGeom prst="rect">
            <a:avLst/>
          </a:prstGeom>
        </p:spPr>
      </p:pic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B45BCF72-5F3C-C514-470B-C18CE913C296}"/>
              </a:ext>
            </a:extLst>
          </p:cNvPr>
          <p:cNvGraphicFramePr>
            <a:graphicFrameLocks noGrp="1"/>
          </p:cNvGraphicFramePr>
          <p:nvPr/>
        </p:nvGraphicFramePr>
        <p:xfrm>
          <a:off x="2660351" y="1051015"/>
          <a:ext cx="3003543" cy="245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181">
                  <a:extLst>
                    <a:ext uri="{9D8B030D-6E8A-4147-A177-3AD203B41FA5}">
                      <a16:colId xmlns:a16="http://schemas.microsoft.com/office/drawing/2014/main" val="2332139408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1455353100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3444738455"/>
                    </a:ext>
                  </a:extLst>
                </a:gridCol>
              </a:tblGrid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07787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134151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0421"/>
                  </a:ext>
                </a:extLst>
              </a:tr>
            </a:tbl>
          </a:graphicData>
        </a:graphic>
      </p:graphicFrame>
      <p:pic>
        <p:nvPicPr>
          <p:cNvPr id="47" name="図 46">
            <a:extLst>
              <a:ext uri="{FF2B5EF4-FFF2-40B4-BE49-F238E27FC236}">
                <a16:creationId xmlns:a16="http://schemas.microsoft.com/office/drawing/2014/main" id="{C5125F3A-2FED-FDD3-BCB8-1800298C1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4414" y="1004537"/>
            <a:ext cx="1934362" cy="267167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D24505F-F430-5C4C-1BA5-6303363C5826}"/>
              </a:ext>
            </a:extLst>
          </p:cNvPr>
          <p:cNvSpPr txBox="1"/>
          <p:nvPr/>
        </p:nvSpPr>
        <p:spPr>
          <a:xfrm>
            <a:off x="6240012" y="1454174"/>
            <a:ext cx="3539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of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69407A3E-7EB2-6624-E892-4D0C6F971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496" y="3999637"/>
            <a:ext cx="1943037" cy="268035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2AA9CBC-FA98-3E6C-A763-C68BEBF1E9F2}"/>
              </a:ext>
            </a:extLst>
          </p:cNvPr>
          <p:cNvSpPr txBox="1"/>
          <p:nvPr/>
        </p:nvSpPr>
        <p:spPr>
          <a:xfrm>
            <a:off x="128769" y="4526672"/>
            <a:ext cx="3589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or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 per spent dollar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914B2A2-CDB3-E332-3378-453B896B106A}"/>
              </a:ext>
            </a:extLst>
          </p:cNvPr>
          <p:cNvSpPr txBox="1"/>
          <p:nvPr/>
        </p:nvSpPr>
        <p:spPr>
          <a:xfrm>
            <a:off x="6183993" y="904227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987CBD-D09D-BBDF-45A2-DC10AE48FBC9}"/>
              </a:ext>
            </a:extLst>
          </p:cNvPr>
          <p:cNvSpPr txBox="1"/>
          <p:nvPr/>
        </p:nvSpPr>
        <p:spPr>
          <a:xfrm>
            <a:off x="72750" y="3958756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図 66" descr="背景パターン&#10;&#10;自動的に生成された説明">
            <a:extLst>
              <a:ext uri="{FF2B5EF4-FFF2-40B4-BE49-F238E27FC236}">
                <a16:creationId xmlns:a16="http://schemas.microsoft.com/office/drawing/2014/main" id="{CAB69AC5-43E6-228E-6B20-713BA084A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868" y="3049801"/>
            <a:ext cx="744035" cy="49552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FD5C27-DB02-217F-A68B-AD9AF8FAE032}"/>
              </a:ext>
            </a:extLst>
          </p:cNvPr>
          <p:cNvSpPr txBox="1"/>
          <p:nvPr/>
        </p:nvSpPr>
        <p:spPr>
          <a:xfrm>
            <a:off x="6064144" y="5161900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C16A84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kumimoji="1" lang="ja-JP" altLang="en-US" sz="12000" b="1">
              <a:solidFill>
                <a:srgbClr val="C16A84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EE22A5E-56AC-B94D-CD2F-A04532D0F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671" y="4014716"/>
            <a:ext cx="2107847" cy="267167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CF18E9-A976-FFEB-85ED-995747A1449D}"/>
              </a:ext>
            </a:extLst>
          </p:cNvPr>
          <p:cNvSpPr txBox="1"/>
          <p:nvPr/>
        </p:nvSpPr>
        <p:spPr>
          <a:xfrm>
            <a:off x="6284225" y="4631447"/>
            <a:ext cx="3251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sugar intake by sociodemographic characteristics.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B7B70-8497-5D35-4CA7-1270078A8702}"/>
              </a:ext>
            </a:extLst>
          </p:cNvPr>
          <p:cNvSpPr txBox="1"/>
          <p:nvPr/>
        </p:nvSpPr>
        <p:spPr>
          <a:xfrm>
            <a:off x="6271070" y="3969498"/>
            <a:ext cx="1683474" cy="523220"/>
          </a:xfrm>
          <a:prstGeom prst="rect">
            <a:avLst/>
          </a:prstGeom>
          <a:solidFill>
            <a:srgbClr val="C16A84"/>
          </a:solidFill>
          <a:ln w="19050">
            <a:solidFill>
              <a:srgbClr val="23445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8EADE42-8F79-43E4-2DB4-A74BD5F141F6}"/>
              </a:ext>
            </a:extLst>
          </p:cNvPr>
          <p:cNvSpPr/>
          <p:nvPr/>
        </p:nvSpPr>
        <p:spPr>
          <a:xfrm>
            <a:off x="-1753" y="816203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FBDF6E1-4359-092B-A4EA-970BEA1FD6CF}"/>
              </a:ext>
            </a:extLst>
          </p:cNvPr>
          <p:cNvSpPr/>
          <p:nvPr/>
        </p:nvSpPr>
        <p:spPr>
          <a:xfrm>
            <a:off x="6097200" y="3847374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F6A6BF6-2F85-5A98-2608-B3C2A7A89DF5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9AC934F7-8C80-2DCF-277C-D3BCA31EB199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625645A-DA1E-1E0F-D762-78268F5401D9}"/>
                </a:ext>
              </a:extLst>
            </p:cNvPr>
            <p:cNvSpPr txBox="1"/>
            <p:nvPr/>
          </p:nvSpPr>
          <p:spPr>
            <a:xfrm>
              <a:off x="62287" y="126148"/>
              <a:ext cx="2985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Methodology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A6FC46-CDEE-9EC6-75EE-FBDF16EA1CB0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6F6C284-8180-32F0-D77F-DA26A649F280}"/>
              </a:ext>
            </a:extLst>
          </p:cNvPr>
          <p:cNvSpPr txBox="1"/>
          <p:nvPr/>
        </p:nvSpPr>
        <p:spPr>
          <a:xfrm>
            <a:off x="-92774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868A731-BEED-E111-7649-1D0342F20D69}"/>
              </a:ext>
            </a:extLst>
          </p:cNvPr>
          <p:cNvSpPr txBox="1"/>
          <p:nvPr/>
        </p:nvSpPr>
        <p:spPr>
          <a:xfrm>
            <a:off x="6095553" y="21560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36571AA-46F6-A669-37ED-986C9BE3DC3A}"/>
              </a:ext>
            </a:extLst>
          </p:cNvPr>
          <p:cNvSpPr txBox="1"/>
          <p:nvPr/>
        </p:nvSpPr>
        <p:spPr>
          <a:xfrm>
            <a:off x="-92774" y="5183658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23445C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kumimoji="1" lang="ja-JP" altLang="en-US" sz="12000" b="1">
              <a:solidFill>
                <a:srgbClr val="23445C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5FF698-F5AC-D774-CD1A-DDDE7CC10E4D}"/>
              </a:ext>
            </a:extLst>
          </p:cNvPr>
          <p:cNvSpPr/>
          <p:nvPr/>
        </p:nvSpPr>
        <p:spPr>
          <a:xfrm>
            <a:off x="0" y="809468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842855-219B-2DF0-446C-7F44A9DB8A50}"/>
              </a:ext>
            </a:extLst>
          </p:cNvPr>
          <p:cNvSpPr/>
          <p:nvPr/>
        </p:nvSpPr>
        <p:spPr>
          <a:xfrm>
            <a:off x="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69FFEC-256C-0EE1-E105-E1F13114AED6}"/>
              </a:ext>
            </a:extLst>
          </p:cNvPr>
          <p:cNvSpPr/>
          <p:nvPr/>
        </p:nvSpPr>
        <p:spPr>
          <a:xfrm>
            <a:off x="6094800" y="8028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2CB24A-9330-EDE7-2252-8C231EA2B837}"/>
              </a:ext>
            </a:extLst>
          </p:cNvPr>
          <p:cNvSpPr/>
          <p:nvPr/>
        </p:nvSpPr>
        <p:spPr>
          <a:xfrm>
            <a:off x="6097200" y="3830400"/>
            <a:ext cx="6094800" cy="3027600"/>
          </a:xfrm>
          <a:prstGeom prst="rect">
            <a:avLst/>
          </a:prstGeom>
          <a:noFill/>
          <a:ln w="28575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615FAB-2495-9F19-1C8A-565336602159}"/>
              </a:ext>
            </a:extLst>
          </p:cNvPr>
          <p:cNvSpPr txBox="1"/>
          <p:nvPr/>
        </p:nvSpPr>
        <p:spPr>
          <a:xfrm>
            <a:off x="-2400" y="1454174"/>
            <a:ext cx="2691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U.S. domestic MIO table.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E9F8CE-4E80-8876-602C-0B0E71F94BB7}"/>
              </a:ext>
            </a:extLst>
          </p:cNvPr>
          <p:cNvSpPr txBox="1"/>
          <p:nvPr/>
        </p:nvSpPr>
        <p:spPr>
          <a:xfrm>
            <a:off x="69592" y="900033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821C1A7-DC55-881A-8EA6-E033265ABE0F}"/>
              </a:ext>
            </a:extLst>
          </p:cNvPr>
          <p:cNvGrpSpPr/>
          <p:nvPr/>
        </p:nvGrpSpPr>
        <p:grpSpPr>
          <a:xfrm>
            <a:off x="2812674" y="1927004"/>
            <a:ext cx="2700481" cy="700754"/>
            <a:chOff x="806382" y="4756186"/>
            <a:chExt cx="2700481" cy="700754"/>
          </a:xfrm>
        </p:grpSpPr>
        <p:pic>
          <p:nvPicPr>
            <p:cNvPr id="13" name="図 12" descr="アイコン&#10;&#10;自動的に生成された説明">
              <a:extLst>
                <a:ext uri="{FF2B5EF4-FFF2-40B4-BE49-F238E27FC236}">
                  <a16:creationId xmlns:a16="http://schemas.microsoft.com/office/drawing/2014/main" id="{93CB237F-B41F-2ACE-56B1-0261592D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2" y="4761816"/>
              <a:ext cx="689413" cy="689413"/>
            </a:xfrm>
            <a:prstGeom prst="rect">
              <a:avLst/>
            </a:prstGeom>
          </p:spPr>
        </p:pic>
        <p:pic>
          <p:nvPicPr>
            <p:cNvPr id="14" name="図 13" descr="アイコン&#10;&#10;自動的に生成された説明">
              <a:extLst>
                <a:ext uri="{FF2B5EF4-FFF2-40B4-BE49-F238E27FC236}">
                  <a16:creationId xmlns:a16="http://schemas.microsoft.com/office/drawing/2014/main" id="{FC7BFB71-7DF1-A99E-CEEE-B1667DC3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8204" y="4756186"/>
              <a:ext cx="689413" cy="689413"/>
            </a:xfrm>
            <a:prstGeom prst="rect">
              <a:avLst/>
            </a:prstGeom>
          </p:spPr>
        </p:pic>
        <p:pic>
          <p:nvPicPr>
            <p:cNvPr id="15" name="図 14" descr="アイコン&#10;&#10;自動的に生成された説明">
              <a:extLst>
                <a:ext uri="{FF2B5EF4-FFF2-40B4-BE49-F238E27FC236}">
                  <a16:creationId xmlns:a16="http://schemas.microsoft.com/office/drawing/2014/main" id="{2A6685AC-269B-6E8D-A5F9-B58D3192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7450" y="4767527"/>
              <a:ext cx="689413" cy="689413"/>
            </a:xfrm>
            <a:prstGeom prst="rect">
              <a:avLst/>
            </a:prstGeom>
          </p:spPr>
        </p:pic>
      </p:grpSp>
      <p:pic>
        <p:nvPicPr>
          <p:cNvPr id="16" name="グラフィックス 15" descr="硬貨 単色塗りつぶし">
            <a:extLst>
              <a:ext uri="{FF2B5EF4-FFF2-40B4-BE49-F238E27FC236}">
                <a16:creationId xmlns:a16="http://schemas.microsoft.com/office/drawing/2014/main" id="{1865519C-F9D3-B3CD-A942-8A7AD867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2628111"/>
            <a:ext cx="914400" cy="914400"/>
          </a:xfrm>
          <a:prstGeom prst="rect">
            <a:avLst/>
          </a:prstGeom>
        </p:spPr>
      </p:pic>
      <p:pic>
        <p:nvPicPr>
          <p:cNvPr id="17" name="グラフィックス 16" descr="硬貨 単色塗りつぶし">
            <a:extLst>
              <a:ext uri="{FF2B5EF4-FFF2-40B4-BE49-F238E27FC236}">
                <a16:creationId xmlns:a16="http://schemas.microsoft.com/office/drawing/2014/main" id="{62C37330-8600-EB34-61FA-6D85185E1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329" y="1023945"/>
            <a:ext cx="914400" cy="914400"/>
          </a:xfrm>
          <a:prstGeom prst="rect">
            <a:avLst/>
          </a:prstGeom>
        </p:spPr>
      </p:pic>
      <p:pic>
        <p:nvPicPr>
          <p:cNvPr id="18" name="グラフィックス 17" descr="硬貨 単色塗りつぶし">
            <a:extLst>
              <a:ext uri="{FF2B5EF4-FFF2-40B4-BE49-F238E27FC236}">
                <a16:creationId xmlns:a16="http://schemas.microsoft.com/office/drawing/2014/main" id="{82385FAD-91E7-A99E-F6B7-F3189BB1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2616338"/>
            <a:ext cx="914400" cy="914400"/>
          </a:xfrm>
          <a:prstGeom prst="rect">
            <a:avLst/>
          </a:prstGeom>
        </p:spPr>
      </p:pic>
      <p:pic>
        <p:nvPicPr>
          <p:cNvPr id="19" name="グラフィックス 18" descr="硬貨 単色塗りつぶし">
            <a:extLst>
              <a:ext uri="{FF2B5EF4-FFF2-40B4-BE49-F238E27FC236}">
                <a16:creationId xmlns:a16="http://schemas.microsoft.com/office/drawing/2014/main" id="{4F2EB70E-B1A9-14A6-5632-17011F9EA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4922" y="1012172"/>
            <a:ext cx="914400" cy="914400"/>
          </a:xfrm>
          <a:prstGeom prst="rect">
            <a:avLst/>
          </a:prstGeom>
        </p:spPr>
      </p:pic>
      <p:pic>
        <p:nvPicPr>
          <p:cNvPr id="20" name="グラフィックス 19" descr="硬貨 単色塗りつぶし">
            <a:extLst>
              <a:ext uri="{FF2B5EF4-FFF2-40B4-BE49-F238E27FC236}">
                <a16:creationId xmlns:a16="http://schemas.microsoft.com/office/drawing/2014/main" id="{9839EB99-3995-50F1-FE96-68C7709B6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2628111"/>
            <a:ext cx="914400" cy="914400"/>
          </a:xfrm>
          <a:prstGeom prst="rect">
            <a:avLst/>
          </a:prstGeom>
        </p:spPr>
      </p:pic>
      <p:pic>
        <p:nvPicPr>
          <p:cNvPr id="21" name="グラフィックス 20" descr="硬貨 単色塗りつぶし">
            <a:extLst>
              <a:ext uri="{FF2B5EF4-FFF2-40B4-BE49-F238E27FC236}">
                <a16:creationId xmlns:a16="http://schemas.microsoft.com/office/drawing/2014/main" id="{E3675A26-4A56-2ECF-7C6F-860D45A9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0812" y="1023945"/>
            <a:ext cx="914400" cy="914400"/>
          </a:xfrm>
          <a:prstGeom prst="rect">
            <a:avLst/>
          </a:prstGeom>
        </p:spPr>
      </p:pic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B45BCF72-5F3C-C514-470B-C18CE913C296}"/>
              </a:ext>
            </a:extLst>
          </p:cNvPr>
          <p:cNvGraphicFramePr>
            <a:graphicFrameLocks noGrp="1"/>
          </p:cNvGraphicFramePr>
          <p:nvPr/>
        </p:nvGraphicFramePr>
        <p:xfrm>
          <a:off x="2660351" y="1051015"/>
          <a:ext cx="3003543" cy="245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181">
                  <a:extLst>
                    <a:ext uri="{9D8B030D-6E8A-4147-A177-3AD203B41FA5}">
                      <a16:colId xmlns:a16="http://schemas.microsoft.com/office/drawing/2014/main" val="2332139408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1455353100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3444738455"/>
                    </a:ext>
                  </a:extLst>
                </a:gridCol>
              </a:tblGrid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07787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134151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0421"/>
                  </a:ext>
                </a:extLst>
              </a:tr>
            </a:tbl>
          </a:graphicData>
        </a:graphic>
      </p:graphicFrame>
      <p:pic>
        <p:nvPicPr>
          <p:cNvPr id="47" name="図 46">
            <a:extLst>
              <a:ext uri="{FF2B5EF4-FFF2-40B4-BE49-F238E27FC236}">
                <a16:creationId xmlns:a16="http://schemas.microsoft.com/office/drawing/2014/main" id="{C5125F3A-2FED-FDD3-BCB8-1800298C1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4414" y="1004537"/>
            <a:ext cx="1934362" cy="267167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D24505F-F430-5C4C-1BA5-6303363C5826}"/>
              </a:ext>
            </a:extLst>
          </p:cNvPr>
          <p:cNvSpPr txBox="1"/>
          <p:nvPr/>
        </p:nvSpPr>
        <p:spPr>
          <a:xfrm>
            <a:off x="6240012" y="1454174"/>
            <a:ext cx="3539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of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69407A3E-7EB2-6624-E892-4D0C6F971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496" y="3999637"/>
            <a:ext cx="1943037" cy="2680350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2AA9CBC-FA98-3E6C-A763-C68BEBF1E9F2}"/>
              </a:ext>
            </a:extLst>
          </p:cNvPr>
          <p:cNvSpPr txBox="1"/>
          <p:nvPr/>
        </p:nvSpPr>
        <p:spPr>
          <a:xfrm>
            <a:off x="128769" y="4526672"/>
            <a:ext cx="3589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the amount or sugar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contained per spent dollar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by industry.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914B2A2-CDB3-E332-3378-453B896B106A}"/>
              </a:ext>
            </a:extLst>
          </p:cNvPr>
          <p:cNvSpPr txBox="1"/>
          <p:nvPr/>
        </p:nvSpPr>
        <p:spPr>
          <a:xfrm>
            <a:off x="6183993" y="904227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987CBD-D09D-BBDF-45A2-DC10AE48FBC9}"/>
              </a:ext>
            </a:extLst>
          </p:cNvPr>
          <p:cNvSpPr txBox="1"/>
          <p:nvPr/>
        </p:nvSpPr>
        <p:spPr>
          <a:xfrm>
            <a:off x="72750" y="3958756"/>
            <a:ext cx="1683474" cy="523220"/>
          </a:xfrm>
          <a:prstGeom prst="rect">
            <a:avLst/>
          </a:prstGeom>
          <a:solidFill>
            <a:srgbClr val="23445C"/>
          </a:solidFill>
          <a:ln w="19050">
            <a:solidFill>
              <a:srgbClr val="C16A84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図 66" descr="背景パターン&#10;&#10;自動的に生成された説明">
            <a:extLst>
              <a:ext uri="{FF2B5EF4-FFF2-40B4-BE49-F238E27FC236}">
                <a16:creationId xmlns:a16="http://schemas.microsoft.com/office/drawing/2014/main" id="{CAB69AC5-43E6-228E-6B20-713BA084A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868" y="3049801"/>
            <a:ext cx="744035" cy="49552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FD5C27-DB02-217F-A68B-AD9AF8FAE032}"/>
              </a:ext>
            </a:extLst>
          </p:cNvPr>
          <p:cNvSpPr txBox="1"/>
          <p:nvPr/>
        </p:nvSpPr>
        <p:spPr>
          <a:xfrm>
            <a:off x="6064144" y="5161900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b="1" dirty="0">
                <a:solidFill>
                  <a:srgbClr val="C16A84">
                    <a:alpha val="60168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kumimoji="1" lang="ja-JP" altLang="en-US" sz="12000" b="1">
              <a:solidFill>
                <a:srgbClr val="C16A84">
                  <a:alpha val="60168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EE22A5E-56AC-B94D-CD2F-A04532D0F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671" y="4014716"/>
            <a:ext cx="2107847" cy="267167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CF18E9-A976-FFEB-85ED-995747A1449D}"/>
              </a:ext>
            </a:extLst>
          </p:cNvPr>
          <p:cNvSpPr txBox="1"/>
          <p:nvPr/>
        </p:nvSpPr>
        <p:spPr>
          <a:xfrm>
            <a:off x="6284225" y="4631447"/>
            <a:ext cx="3251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 sugar intake by sociodemographic characteristics.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B7B70-8497-5D35-4CA7-1270078A8702}"/>
              </a:ext>
            </a:extLst>
          </p:cNvPr>
          <p:cNvSpPr txBox="1"/>
          <p:nvPr/>
        </p:nvSpPr>
        <p:spPr>
          <a:xfrm>
            <a:off x="6271070" y="3969498"/>
            <a:ext cx="1683474" cy="523220"/>
          </a:xfrm>
          <a:prstGeom prst="rect">
            <a:avLst/>
          </a:prstGeom>
          <a:solidFill>
            <a:srgbClr val="C16A84"/>
          </a:solidFill>
          <a:ln w="19050">
            <a:solidFill>
              <a:srgbClr val="23445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8EADE42-8F79-43E4-2DB4-A74BD5F141F6}"/>
              </a:ext>
            </a:extLst>
          </p:cNvPr>
          <p:cNvSpPr/>
          <p:nvPr/>
        </p:nvSpPr>
        <p:spPr>
          <a:xfrm>
            <a:off x="-3145" y="816136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FBDF6E1-4359-092B-A4EA-970BEA1FD6CF}"/>
              </a:ext>
            </a:extLst>
          </p:cNvPr>
          <p:cNvSpPr/>
          <p:nvPr/>
        </p:nvSpPr>
        <p:spPr>
          <a:xfrm>
            <a:off x="6110555" y="802800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73ECB24-1D99-BFB5-5C1B-12041DB34426}"/>
              </a:ext>
            </a:extLst>
          </p:cNvPr>
          <p:cNvSpPr/>
          <p:nvPr/>
        </p:nvSpPr>
        <p:spPr>
          <a:xfrm>
            <a:off x="6759" y="3842173"/>
            <a:ext cx="6094800" cy="30276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84E5B6D2-D43E-999F-5BC7-453DCB7B6CA5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7ECEB1A4-E249-D7D7-2FBE-4019C755D506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4BF4A559-6E47-1749-7BC6-CDC60D4FE332}"/>
                </a:ext>
              </a:extLst>
            </p:cNvPr>
            <p:cNvSpPr txBox="1"/>
            <p:nvPr/>
          </p:nvSpPr>
          <p:spPr>
            <a:xfrm>
              <a:off x="62287" y="126148"/>
              <a:ext cx="2985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Methodology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469F1E-ADE4-48EF-3BF7-0AD34A2C65C0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90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0C8291-A385-851D-240B-A0A3011A6038}"/>
              </a:ext>
            </a:extLst>
          </p:cNvPr>
          <p:cNvSpPr txBox="1"/>
          <p:nvPr/>
        </p:nvSpPr>
        <p:spPr>
          <a:xfrm>
            <a:off x="56156" y="826730"/>
            <a:ext cx="65402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To create a “monetary” domestic IO table for the U.S., we estimated the </a:t>
            </a:r>
            <a:r>
              <a:rPr lang="en-US" altLang="ja-JP" sz="2800" kern="100" dirty="0">
                <a:solidFill>
                  <a:srgbClr val="23445C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intermediate input matrix </a:t>
            </a:r>
            <a:r>
              <a:rPr lang="en-US" altLang="ja-JP" sz="28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and </a:t>
            </a:r>
            <a:r>
              <a:rPr lang="en-US" altLang="ja-JP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final demand matrix</a:t>
            </a:r>
            <a:r>
              <a:rPr lang="en-US" altLang="ja-JP" sz="28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as follows:</a:t>
            </a:r>
            <a:endParaRPr lang="ja-JP" altLang="ja-JP" sz="28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F32C39-F7E7-D14B-CCC4-109685906D1F}"/>
                  </a:ext>
                </a:extLst>
              </p:cNvPr>
              <p:cNvSpPr txBox="1"/>
              <p:nvPr/>
            </p:nvSpPr>
            <p:spPr>
              <a:xfrm>
                <a:off x="267505" y="2588522"/>
                <a:ext cx="49423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3600" b="1" smtClean="0">
                        <a:solidFill>
                          <a:srgbClr val="23445C"/>
                        </a:solidFill>
                        <a:latin typeface="Cambria Math" panose="02040503050406030204" pitchFamily="18" charset="0"/>
                      </a:rPr>
                      <m:t>𝐙</m:t>
                    </m:r>
                    <m:r>
                      <a:rPr lang="ja-JP" altLang="en-US" sz="3600" b="0" i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ja-JP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ja-JP" altLang="en-US" sz="3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ja-JP" altLang="en-US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ja-JP" altLang="en-US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36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acc>
                      </m:e>
                      <m:sup>
                        <m:r>
                          <a:rPr lang="ja-JP" altLang="en-US" sz="3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ja-JP" altLang="en-US" sz="36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𝐔</m:t>
                    </m:r>
                  </m:oMath>
                </a14:m>
                <a:r>
                  <a:rPr lang="en-US" altLang="ja-JP" sz="3600" dirty="0"/>
                  <a:t>  </a:t>
                </a:r>
                <a:r>
                  <a:rPr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(1)  </a:t>
                </a:r>
                <a:endParaRPr lang="ja-JP" altLang="en-US" sz="36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F32C39-F7E7-D14B-CCC4-109685906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05" y="2588522"/>
                <a:ext cx="4942300" cy="646331"/>
              </a:xfrm>
              <a:prstGeom prst="rect">
                <a:avLst/>
              </a:prstGeom>
              <a:blipFill>
                <a:blip r:embed="rId3"/>
                <a:stretch>
                  <a:fillRect l="-1538" t="-17647" b="-35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CF5F293-1ABB-F927-2936-A8EF0F27A5F6}"/>
                  </a:ext>
                </a:extLst>
              </p:cNvPr>
              <p:cNvSpPr txBox="1"/>
              <p:nvPr/>
            </p:nvSpPr>
            <p:spPr>
              <a:xfrm>
                <a:off x="259891" y="3148850"/>
                <a:ext cx="49423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𝐅</m:t>
                    </m:r>
                    <m:r>
                      <a:rPr lang="ja-JP" altLang="en-US" sz="3600" b="0" i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ja-JP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ja-JP" altLang="en-US" sz="3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ja-JP" altLang="en-US" sz="3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ja-JP" altLang="en-US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36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acc>
                      </m:e>
                      <m:sup>
                        <m:r>
                          <a:rPr lang="ja-JP" altLang="en-US" sz="3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r>
                  <a:rPr lang="en-US" altLang="ja-JP" sz="3600" b="1" dirty="0"/>
                  <a:t>  </a:t>
                </a:r>
                <a:r>
                  <a:rPr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(2)</a:t>
                </a:r>
                <a:endParaRPr lang="ja-JP" altLang="en-US" sz="360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CF5F293-1ABB-F927-2936-A8EF0F27A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91" y="3148850"/>
                <a:ext cx="4942300" cy="646331"/>
              </a:xfrm>
              <a:prstGeom prst="rect">
                <a:avLst/>
              </a:prstGeom>
              <a:blipFill>
                <a:blip r:embed="rId4"/>
                <a:stretch>
                  <a:fillRect l="-1282" t="-15385" b="-3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7D877F-745C-29EF-3C85-F70819D12FF8}"/>
              </a:ext>
            </a:extLst>
          </p:cNvPr>
          <p:cNvSpPr txBox="1"/>
          <p:nvPr/>
        </p:nvSpPr>
        <p:spPr>
          <a:xfrm>
            <a:off x="8179696" y="3425115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kern="100" dirty="0">
                <a:solidFill>
                  <a:srgbClr val="155B14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U</a:t>
            </a:r>
            <a:r>
              <a:rPr lang="en-US" altLang="ja-JP" sz="2000" kern="100" dirty="0">
                <a:solidFill>
                  <a:srgbClr val="155B14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se table</a:t>
            </a:r>
            <a:endParaRPr kumimoji="1" lang="ja-JP" altLang="en-US" sz="2000">
              <a:solidFill>
                <a:srgbClr val="155B14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B3DBEA4-F9DF-0807-BC9E-820CBCBA8BAE}"/>
              </a:ext>
            </a:extLst>
          </p:cNvPr>
          <p:cNvSpPr txBox="1"/>
          <p:nvPr/>
        </p:nvSpPr>
        <p:spPr>
          <a:xfrm>
            <a:off x="10143968" y="342900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kern="100" dirty="0">
                <a:solidFill>
                  <a:srgbClr val="E7C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Supply</a:t>
            </a:r>
            <a:r>
              <a:rPr lang="en-US" altLang="ja-JP" sz="2000" kern="100" dirty="0">
                <a:solidFill>
                  <a:srgbClr val="E7C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table</a:t>
            </a:r>
            <a:endParaRPr kumimoji="1" lang="ja-JP" altLang="en-US" sz="2000">
              <a:solidFill>
                <a:srgbClr val="E7C000"/>
              </a:solidFill>
            </a:endParaRPr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C2B77C06-3BCE-90B6-DD16-2F5BA5B4C85E}"/>
              </a:ext>
            </a:extLst>
          </p:cNvPr>
          <p:cNvSpPr/>
          <p:nvPr/>
        </p:nvSpPr>
        <p:spPr>
          <a:xfrm rot="5400000">
            <a:off x="9120316" y="1104622"/>
            <a:ext cx="432395" cy="5583134"/>
          </a:xfrm>
          <a:prstGeom prst="rightBrace">
            <a:avLst>
              <a:gd name="adj1" fmla="val 46467"/>
              <a:gd name="adj2" fmla="val 504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0EFA526-9BE8-6A66-2C98-E3951657DCD0}"/>
              </a:ext>
            </a:extLst>
          </p:cNvPr>
          <p:cNvGrpSpPr/>
          <p:nvPr/>
        </p:nvGrpSpPr>
        <p:grpSpPr>
          <a:xfrm>
            <a:off x="-2276047" y="3837419"/>
            <a:ext cx="8368912" cy="2864594"/>
            <a:chOff x="-2400109" y="3785165"/>
            <a:chExt cx="8368912" cy="2864594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8A476C9C-A59C-86CC-D9C3-C5162F6CEA4D}"/>
                </a:ext>
              </a:extLst>
            </p:cNvPr>
            <p:cNvGrpSpPr/>
            <p:nvPr/>
          </p:nvGrpSpPr>
          <p:grpSpPr>
            <a:xfrm>
              <a:off x="-2400109" y="3785165"/>
              <a:ext cx="8368912" cy="2864594"/>
              <a:chOff x="-2393954" y="3568429"/>
              <a:chExt cx="8445081" cy="286459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E2FE71F6-156C-7B33-9D34-E161D70CF742}"/>
                      </a:ext>
                    </a:extLst>
                  </p:cNvPr>
                  <p:cNvSpPr txBox="1"/>
                  <p:nvPr/>
                </p:nvSpPr>
                <p:spPr>
                  <a:xfrm>
                    <a:off x="-2393954" y="3610359"/>
                    <a:ext cx="5890172" cy="2800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1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𝐙</m:t>
                          </m:r>
                        </m:oMath>
                      </m:oMathPara>
                    </a14:m>
                    <a:endParaRPr lang="en-US" altLang="ja-JP" sz="2200" b="0" i="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1" kern="10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𝐕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1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𝐔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1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𝐪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0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𝐅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0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𝐃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0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𝐯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2200" b="1" i="0" kern="100" smtClean="0">
                              <a:effectLst/>
                              <a:latin typeface="Cambria Math" panose="02040503050406030204" pitchFamily="18" charset="0"/>
                              <a:ea typeface="游明朝" panose="02020400000000000000" pitchFamily="18" charset="-128"/>
                              <a:cs typeface="Times New Roman" panose="02020603050405020304" pitchFamily="18" charset="0"/>
                            </a:rPr>
                            <m:t>𝐠</m:t>
                          </m:r>
                        </m:oMath>
                      </m:oMathPara>
                    </a14:m>
                    <a:endParaRPr lang="en-US" altLang="ja-JP" sz="2200" kern="100" dirty="0">
                      <a:effectLst/>
                      <a:latin typeface="Arial" panose="020B0604020202020204" pitchFamily="34" charset="0"/>
                      <a:ea typeface="游明朝" panose="02020400000000000000" pitchFamily="18" charset="-128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E2FE71F6-156C-7B33-9D34-E161D70CF7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393954" y="3610359"/>
                    <a:ext cx="5890172" cy="280076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01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角丸四角形 16">
                <a:extLst>
                  <a:ext uri="{FF2B5EF4-FFF2-40B4-BE49-F238E27FC236}">
                    <a16:creationId xmlns:a16="http://schemas.microsoft.com/office/drawing/2014/main" id="{2C7D9B64-0594-7C08-A24E-D7C6CC231B63}"/>
                  </a:ext>
                </a:extLst>
              </p:cNvPr>
              <p:cNvSpPr/>
              <p:nvPr/>
            </p:nvSpPr>
            <p:spPr>
              <a:xfrm>
                <a:off x="160955" y="3568429"/>
                <a:ext cx="5890172" cy="2864594"/>
              </a:xfrm>
              <a:prstGeom prst="roundRect">
                <a:avLst>
                  <a:gd name="adj" fmla="val 6828"/>
                </a:avLst>
              </a:prstGeom>
              <a:noFill/>
              <a:ln w="28575">
                <a:solidFill>
                  <a:srgbClr val="23445C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E757B71-CE84-B3BD-B52D-488D28B3927B}"/>
                </a:ext>
              </a:extLst>
            </p:cNvPr>
            <p:cNvSpPr txBox="1"/>
            <p:nvPr/>
          </p:nvSpPr>
          <p:spPr>
            <a:xfrm>
              <a:off x="713994" y="3830147"/>
              <a:ext cx="5020926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0" i="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intermediate input matrix</a:t>
              </a: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</a:t>
              </a:r>
              <a:r>
                <a:rPr lang="en-US" altLang="ja-JP" sz="2200" kern="100" dirty="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domestic supply matrix</a:t>
              </a: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domestic use matrix</a:t>
              </a: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total commodity output column vector</a:t>
              </a:r>
              <a:endParaRPr lang="en-US" altLang="ja-JP" sz="2200" kern="1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endParaRP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final demand matrix</a:t>
              </a: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final demand matrix of use table</a:t>
              </a:r>
              <a:endParaRPr lang="en-US" altLang="ja-JP" sz="2200" kern="1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endParaRP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value added row vector</a:t>
              </a:r>
            </a:p>
            <a:p>
              <a:r>
                <a:rPr lang="en-US" altLang="ja-JP" sz="2200" kern="100" dirty="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: total industry supply vector</a:t>
              </a:r>
              <a:endParaRPr kumimoji="1" lang="ja-JP" altLang="en-US" sz="2200"/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62082B71-0E3C-2F05-B17F-44A705F80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836" y="3900074"/>
            <a:ext cx="3591148" cy="295792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0759CE0-2EF7-6407-5045-6EF899516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950" y="797414"/>
            <a:ext cx="2870200" cy="26924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089B613-D768-F6BF-A683-FE749D999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837289"/>
            <a:ext cx="3328946" cy="2976055"/>
          </a:xfrm>
          <a:prstGeom prst="rect">
            <a:avLst/>
          </a:prstGeom>
        </p:spPr>
      </p:pic>
      <p:pic>
        <p:nvPicPr>
          <p:cNvPr id="23" name="図 22" descr="背景パターン&#10;&#10;自動的に生成された説明">
            <a:extLst>
              <a:ext uri="{FF2B5EF4-FFF2-40B4-BE49-F238E27FC236}">
                <a16:creationId xmlns:a16="http://schemas.microsoft.com/office/drawing/2014/main" id="{EF913D51-550D-2D92-328B-80D8949844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258" y="4075811"/>
            <a:ext cx="744035" cy="49552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23ECBF-4ECA-458C-E4E6-6F07CFCAC9CB}"/>
              </a:ext>
            </a:extLst>
          </p:cNvPr>
          <p:cNvSpPr txBox="1"/>
          <p:nvPr/>
        </p:nvSpPr>
        <p:spPr>
          <a:xfrm>
            <a:off x="10134877" y="6068547"/>
            <a:ext cx="194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domestic IO table</a:t>
            </a:r>
            <a:endParaRPr kumimoji="1" lang="ja-JP" altLang="en-US" sz="2000" dirty="0">
              <a:solidFill>
                <a:srgbClr val="234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13C6EAD-74D5-374C-56C5-7C9F1550D368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FF1328D-FC91-03C7-3B58-D2D42C371730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DABA254-2674-D657-6D18-11286D70418F}"/>
                </a:ext>
              </a:extLst>
            </p:cNvPr>
            <p:cNvSpPr txBox="1"/>
            <p:nvPr/>
          </p:nvSpPr>
          <p:spPr>
            <a:xfrm>
              <a:off x="62287" y="126148"/>
              <a:ext cx="115707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Methodology: Construction of the U.S. domestic MIO table 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7177B9-AE5A-E2FA-B2B1-C8C43AD186B5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2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2DB001D-A07F-01E1-C228-7B579F4EA639}"/>
              </a:ext>
            </a:extLst>
          </p:cNvPr>
          <p:cNvSpPr txBox="1"/>
          <p:nvPr/>
        </p:nvSpPr>
        <p:spPr>
          <a:xfrm>
            <a:off x="25109" y="809466"/>
            <a:ext cx="12141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kern="1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</a:t>
            </a:r>
            <a:r>
              <a:rPr lang="en-US" altLang="ja-JP" sz="28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 analyze the “physical” sugar intake from each industrial sector, we created a MIO table by converting the row of the “sugar and confectionery products manufacturing” sector of the U.S. </a:t>
            </a:r>
            <a:r>
              <a:rPr lang="en-US" altLang="ja-JP" sz="2800" kern="1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IO</a:t>
            </a:r>
            <a:r>
              <a:rPr lang="en-US" altLang="ja-JP" sz="28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table into </a:t>
            </a:r>
            <a:r>
              <a:rPr lang="en-US" altLang="ja-JP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physical quantities</a:t>
            </a:r>
            <a:r>
              <a:rPr lang="en-US" altLang="ja-JP" sz="2800" kern="1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.</a:t>
            </a:r>
            <a:endParaRPr lang="ja-JP" altLang="ja-JP" sz="28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3369845A-E2CC-E5A4-7FE7-53918865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547" y="2792112"/>
            <a:ext cx="6234545" cy="4124876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D5FAB32-FAB1-28B9-22BB-A853BA9968B7}"/>
              </a:ext>
            </a:extLst>
          </p:cNvPr>
          <p:cNvSpPr txBox="1"/>
          <p:nvPr/>
        </p:nvSpPr>
        <p:spPr>
          <a:xfrm>
            <a:off x="11561202" y="2214869"/>
            <a:ext cx="385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8830EB2-F8EC-4C5B-DA53-68B17A7220A8}"/>
              </a:ext>
            </a:extLst>
          </p:cNvPr>
          <p:cNvSpPr txBox="1"/>
          <p:nvPr/>
        </p:nvSpPr>
        <p:spPr>
          <a:xfrm>
            <a:off x="10179582" y="2265266"/>
            <a:ext cx="82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94612AE-2031-396D-C4A4-45CC627DD14B}"/>
              </a:ext>
            </a:extLst>
          </p:cNvPr>
          <p:cNvSpPr txBox="1"/>
          <p:nvPr/>
        </p:nvSpPr>
        <p:spPr>
          <a:xfrm>
            <a:off x="6397860" y="54437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B7A12C8-AAED-F1B2-E7C8-756732677736}"/>
              </a:ext>
            </a:extLst>
          </p:cNvPr>
          <p:cNvSpPr txBox="1"/>
          <p:nvPr/>
        </p:nvSpPr>
        <p:spPr>
          <a:xfrm>
            <a:off x="6387440" y="60866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06E9A60-33AA-BE85-7CA0-E90E7DA551DE}"/>
              </a:ext>
            </a:extLst>
          </p:cNvPr>
          <p:cNvSpPr txBox="1"/>
          <p:nvPr/>
        </p:nvSpPr>
        <p:spPr>
          <a:xfrm>
            <a:off x="7881659" y="2265266"/>
            <a:ext cx="82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表 54">
                <a:extLst>
                  <a:ext uri="{FF2B5EF4-FFF2-40B4-BE49-F238E27FC236}">
                    <a16:creationId xmlns:a16="http://schemas.microsoft.com/office/drawing/2014/main" id="{538DF226-7A60-6B4D-EC03-C89D52B1AE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468524"/>
                  </p:ext>
                </p:extLst>
              </p:nvPr>
            </p:nvGraphicFramePr>
            <p:xfrm>
              <a:off x="319869" y="2655368"/>
              <a:ext cx="4074276" cy="34304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1482">
                      <a:extLst>
                        <a:ext uri="{9D8B030D-6E8A-4147-A177-3AD203B41FA5}">
                          <a16:colId xmlns:a16="http://schemas.microsoft.com/office/drawing/2014/main" val="1449424343"/>
                        </a:ext>
                      </a:extLst>
                    </a:gridCol>
                    <a:gridCol w="1562794">
                      <a:extLst>
                        <a:ext uri="{9D8B030D-6E8A-4147-A177-3AD203B41FA5}">
                          <a16:colId xmlns:a16="http://schemas.microsoft.com/office/drawing/2014/main" val="1332391395"/>
                        </a:ext>
                      </a:extLst>
                    </a:gridCol>
                  </a:tblGrid>
                  <a:tr h="626274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Soft drink manufacturing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500,000 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61972595"/>
                      </a:ext>
                    </a:extLst>
                  </a:tr>
                  <a:tr h="626274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Cheese manufacturing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15,000</a:t>
                          </a:r>
                        </a:p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2395410"/>
                      </a:ext>
                    </a:extLst>
                  </a:tr>
                  <a:tr h="626274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Limited-service restaurants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800,000</a:t>
                          </a:r>
                        </a:p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1052608"/>
                      </a:ext>
                    </a:extLst>
                  </a:tr>
                  <a:tr h="626274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Exports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</a:p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43314875"/>
                      </a:ext>
                    </a:extLst>
                  </a:tr>
                  <a:tr h="6262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ja-JP" altLang="en-US" sz="32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kumimoji="1" lang="ja-JP" altLang="en-US" sz="3200" b="0" i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ja-JP" alt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kumimoji="1" lang="ja-JP" altLang="en-US" sz="32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46518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表 54">
                <a:extLst>
                  <a:ext uri="{FF2B5EF4-FFF2-40B4-BE49-F238E27FC236}">
                    <a16:creationId xmlns:a16="http://schemas.microsoft.com/office/drawing/2014/main" id="{538DF226-7A60-6B4D-EC03-C89D52B1AE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468524"/>
                  </p:ext>
                </p:extLst>
              </p:nvPr>
            </p:nvGraphicFramePr>
            <p:xfrm>
              <a:off x="319869" y="2655368"/>
              <a:ext cx="4074276" cy="34304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1482">
                      <a:extLst>
                        <a:ext uri="{9D8B030D-6E8A-4147-A177-3AD203B41FA5}">
                          <a16:colId xmlns:a16="http://schemas.microsoft.com/office/drawing/2014/main" val="1449424343"/>
                        </a:ext>
                      </a:extLst>
                    </a:gridCol>
                    <a:gridCol w="1562794">
                      <a:extLst>
                        <a:ext uri="{9D8B030D-6E8A-4147-A177-3AD203B41FA5}">
                          <a16:colId xmlns:a16="http://schemas.microsoft.com/office/drawing/2014/main" val="1332391395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Soft drink manufacturing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500,000 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6197259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Cheese manufacturing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15,000</a:t>
                          </a:r>
                        </a:p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239541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Limited-service restaurants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800,000</a:t>
                          </a:r>
                        </a:p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105260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Exports</a:t>
                          </a:r>
                          <a:endParaRPr kumimoji="1" lang="ja-JP" altLang="en-US" sz="2000" b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16A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</a:p>
                        <a:p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(tons)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43314875"/>
                      </a:ext>
                    </a:extLst>
                  </a:tr>
                  <a:tr h="626274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5" t="-459184" r="-63636" b="-4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1789" t="-459184" r="-2439" b="-4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46518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6" name="右矢印 55">
            <a:extLst>
              <a:ext uri="{FF2B5EF4-FFF2-40B4-BE49-F238E27FC236}">
                <a16:creationId xmlns:a16="http://schemas.microsoft.com/office/drawing/2014/main" id="{971C4904-4B99-5CEC-2C03-91373C8EB70D}"/>
              </a:ext>
            </a:extLst>
          </p:cNvPr>
          <p:cNvSpPr/>
          <p:nvPr/>
        </p:nvSpPr>
        <p:spPr>
          <a:xfrm>
            <a:off x="4548403" y="3643941"/>
            <a:ext cx="1311760" cy="809365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C3064F-C5F6-5AAA-4A0A-B885B5A6AC5B}"/>
              </a:ext>
            </a:extLst>
          </p:cNvPr>
          <p:cNvSpPr txBox="1"/>
          <p:nvPr/>
        </p:nvSpPr>
        <p:spPr>
          <a:xfrm>
            <a:off x="175908" y="6048534"/>
            <a:ext cx="548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amount of sugar used by industry (USDA, 2017)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A4EF95E-8B06-EC6A-C05B-7976CF62C434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C4529EC-86BD-769F-FAC5-36E48BE4BC2B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7DFE23D-68F1-1FD9-8DC2-6689A5CED277}"/>
                </a:ext>
              </a:extLst>
            </p:cNvPr>
            <p:cNvSpPr txBox="1"/>
            <p:nvPr/>
          </p:nvSpPr>
          <p:spPr>
            <a:xfrm>
              <a:off x="62287" y="126148"/>
              <a:ext cx="115707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Methodology: Construction of the U.S. domestic MIO table 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44D83B-3A4E-164F-5625-995B93A1EF76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8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511E530F-CDFA-C757-62F1-C2646D3C26A1}"/>
              </a:ext>
            </a:extLst>
          </p:cNvPr>
          <p:cNvSpPr/>
          <p:nvPr/>
        </p:nvSpPr>
        <p:spPr>
          <a:xfrm>
            <a:off x="0" y="833805"/>
            <a:ext cx="12192000" cy="589569"/>
          </a:xfrm>
          <a:prstGeom prst="rect">
            <a:avLst/>
          </a:prstGeom>
          <a:solidFill>
            <a:srgbClr val="FFE7E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910044F-C54F-F940-8B03-F263F54DBC4F}"/>
                  </a:ext>
                </a:extLst>
              </p:cNvPr>
              <p:cNvSpPr txBox="1"/>
              <p:nvPr/>
            </p:nvSpPr>
            <p:spPr>
              <a:xfrm>
                <a:off x="4663941" y="857752"/>
                <a:ext cx="2864117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  <m:sSub>
                      <m:sSubPr>
                        <m:ctrlPr>
                          <a:rPr kumimoji="1" lang="en-US" altLang="ja-JP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acc>
                      <m:accPr>
                        <m:chr m:val="̂"/>
                        <m:ctrlPr>
                          <a:rPr kumimoji="1" lang="en-US" altLang="ja-JP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</m:acc>
                    <m:r>
                      <a:rPr kumimoji="1" lang="en-US" altLang="ja-JP" sz="3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(3)</a:t>
                </a: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910044F-C54F-F940-8B03-F263F54DB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41" y="857752"/>
                <a:ext cx="2864117" cy="585225"/>
              </a:xfrm>
              <a:prstGeom prst="rect">
                <a:avLst/>
              </a:prstGeom>
              <a:blipFill>
                <a:blip r:embed="rId3"/>
                <a:stretch>
                  <a:fillRect l="-9735" t="-19149" r="-8850" b="-468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74787E5-DC0F-FDA9-3AA3-0F644C5AFB3D}"/>
              </a:ext>
            </a:extLst>
          </p:cNvPr>
          <p:cNvCxnSpPr/>
          <p:nvPr/>
        </p:nvCxnSpPr>
        <p:spPr>
          <a:xfrm>
            <a:off x="23205" y="2885631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矢印 15">
            <a:extLst>
              <a:ext uri="{FF2B5EF4-FFF2-40B4-BE49-F238E27FC236}">
                <a16:creationId xmlns:a16="http://schemas.microsoft.com/office/drawing/2014/main" id="{4074FA8F-92FA-739F-D3AE-A03C7B971F38}"/>
              </a:ext>
            </a:extLst>
          </p:cNvPr>
          <p:cNvSpPr/>
          <p:nvPr/>
        </p:nvSpPr>
        <p:spPr>
          <a:xfrm rot="1042507">
            <a:off x="2976055" y="5998005"/>
            <a:ext cx="1500549" cy="385325"/>
          </a:xfrm>
          <a:prstGeom prst="rightArrow">
            <a:avLst>
              <a:gd name="adj1" fmla="val 40853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558E62B9-EDE4-543A-8E32-46CFDA567854}"/>
              </a:ext>
            </a:extLst>
          </p:cNvPr>
          <p:cNvSpPr/>
          <p:nvPr/>
        </p:nvSpPr>
        <p:spPr>
          <a:xfrm rot="19923802">
            <a:off x="2881617" y="4240575"/>
            <a:ext cx="1437544" cy="3258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4F0D844-D1FA-D03C-BD3C-6108492CE9FB}"/>
              </a:ext>
            </a:extLst>
          </p:cNvPr>
          <p:cNvSpPr txBox="1"/>
          <p:nvPr/>
        </p:nvSpPr>
        <p:spPr>
          <a:xfrm>
            <a:off x="1157843" y="3052203"/>
            <a:ext cx="386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Personal consumption expenditure</a:t>
            </a:r>
          </a:p>
        </p:txBody>
      </p:sp>
      <p:pic>
        <p:nvPicPr>
          <p:cNvPr id="34" name="図 33" descr="白いバックグラウンドの前にある交通標識&#10;&#10;中程度の精度で自動的に生成された説明">
            <a:extLst>
              <a:ext uri="{FF2B5EF4-FFF2-40B4-BE49-F238E27FC236}">
                <a16:creationId xmlns:a16="http://schemas.microsoft.com/office/drawing/2014/main" id="{53E9562B-19BF-41D7-1C48-958B2EEF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8695002" y="4878788"/>
            <a:ext cx="917608" cy="917608"/>
          </a:xfrm>
          <a:prstGeom prst="rect">
            <a:avLst/>
          </a:prstGeom>
        </p:spPr>
      </p:pic>
      <p:pic>
        <p:nvPicPr>
          <p:cNvPr id="35" name="図 34" descr="ロゴ&#10;&#10;自動的に生成された説明">
            <a:extLst>
              <a:ext uri="{FF2B5EF4-FFF2-40B4-BE49-F238E27FC236}">
                <a16:creationId xmlns:a16="http://schemas.microsoft.com/office/drawing/2014/main" id="{E29B69FF-302B-D4F1-22B1-744A2B9CBD8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8702656" y="6016797"/>
            <a:ext cx="917608" cy="917608"/>
          </a:xfrm>
          <a:prstGeom prst="rect">
            <a:avLst/>
          </a:prstGeom>
        </p:spPr>
      </p:pic>
      <p:pic>
        <p:nvPicPr>
          <p:cNvPr id="36" name="図 35" descr="アイコン&#10;&#10;自動的に生成された説明">
            <a:extLst>
              <a:ext uri="{FF2B5EF4-FFF2-40B4-BE49-F238E27FC236}">
                <a16:creationId xmlns:a16="http://schemas.microsoft.com/office/drawing/2014/main" id="{4A4AE06F-DE91-62E5-2C9A-FAB8C4955DD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8749158" y="3724609"/>
            <a:ext cx="758354" cy="758354"/>
          </a:xfrm>
          <a:prstGeom prst="rect">
            <a:avLst/>
          </a:prstGeom>
        </p:spPr>
      </p:pic>
      <p:pic>
        <p:nvPicPr>
          <p:cNvPr id="42" name="グラフィックス 41" descr="一切れのケーキ 単色塗りつぶし">
            <a:extLst>
              <a:ext uri="{FF2B5EF4-FFF2-40B4-BE49-F238E27FC236}">
                <a16:creationId xmlns:a16="http://schemas.microsoft.com/office/drawing/2014/main" id="{D898289A-1611-E45C-F990-2E7DEDAFA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5305" y="3551701"/>
            <a:ext cx="1106424" cy="1106424"/>
          </a:xfrm>
          <a:prstGeom prst="rect">
            <a:avLst/>
          </a:prstGeom>
        </p:spPr>
      </p:pic>
      <p:pic>
        <p:nvPicPr>
          <p:cNvPr id="44" name="グラフィックス 43" descr="アイス クリーム 単色塗りつぶし">
            <a:extLst>
              <a:ext uri="{FF2B5EF4-FFF2-40B4-BE49-F238E27FC236}">
                <a16:creationId xmlns:a16="http://schemas.microsoft.com/office/drawing/2014/main" id="{BEA40F69-0DAF-208E-1A18-0B93FAD15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1538" y="4669234"/>
            <a:ext cx="1338773" cy="1338773"/>
          </a:xfrm>
          <a:prstGeom prst="rect">
            <a:avLst/>
          </a:prstGeom>
        </p:spPr>
      </p:pic>
      <p:pic>
        <p:nvPicPr>
          <p:cNvPr id="46" name="グラフィックス 45" descr="ハンバーガーとドリンク 単色塗りつぶし">
            <a:extLst>
              <a:ext uri="{FF2B5EF4-FFF2-40B4-BE49-F238E27FC236}">
                <a16:creationId xmlns:a16="http://schemas.microsoft.com/office/drawing/2014/main" id="{A32A2AD0-41FA-48B4-13A7-B34F3BD7B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0999" y="5753439"/>
            <a:ext cx="1106424" cy="1106424"/>
          </a:xfrm>
          <a:prstGeom prst="rect">
            <a:avLst/>
          </a:prstGeom>
        </p:spPr>
      </p:pic>
      <p:pic>
        <p:nvPicPr>
          <p:cNvPr id="49" name="図 48" descr="図形&#10;&#10;低い精度で自動的に生成された説明">
            <a:extLst>
              <a:ext uri="{FF2B5EF4-FFF2-40B4-BE49-F238E27FC236}">
                <a16:creationId xmlns:a16="http://schemas.microsoft.com/office/drawing/2014/main" id="{B98C5ACB-AA15-C157-CAD8-83160E491A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010" y="5078858"/>
            <a:ext cx="1788160" cy="1788160"/>
          </a:xfrm>
          <a:prstGeom prst="rect">
            <a:avLst/>
          </a:prstGeom>
        </p:spPr>
      </p:pic>
      <p:pic>
        <p:nvPicPr>
          <p:cNvPr id="51" name="グラフィックス 50" descr="人の集団 単色塗りつぶし">
            <a:extLst>
              <a:ext uri="{FF2B5EF4-FFF2-40B4-BE49-F238E27FC236}">
                <a16:creationId xmlns:a16="http://schemas.microsoft.com/office/drawing/2014/main" id="{E6B108A8-12BA-4FB1-65BC-E3FB612DCB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3806" y="4062432"/>
            <a:ext cx="1472650" cy="1472650"/>
          </a:xfrm>
          <a:prstGeom prst="rect">
            <a:avLst/>
          </a:prstGeom>
        </p:spPr>
      </p:pic>
      <p:sp>
        <p:nvSpPr>
          <p:cNvPr id="52" name="右矢印 51">
            <a:extLst>
              <a:ext uri="{FF2B5EF4-FFF2-40B4-BE49-F238E27FC236}">
                <a16:creationId xmlns:a16="http://schemas.microsoft.com/office/drawing/2014/main" id="{A6B21993-CCB7-1505-BF68-6D26368AEA67}"/>
              </a:ext>
            </a:extLst>
          </p:cNvPr>
          <p:cNvSpPr/>
          <p:nvPr/>
        </p:nvSpPr>
        <p:spPr>
          <a:xfrm>
            <a:off x="3057221" y="5069657"/>
            <a:ext cx="1267918" cy="3418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3EA8D41-E680-4A32-7729-53C09A068467}"/>
              </a:ext>
            </a:extLst>
          </p:cNvPr>
          <p:cNvGrpSpPr/>
          <p:nvPr/>
        </p:nvGrpSpPr>
        <p:grpSpPr>
          <a:xfrm>
            <a:off x="5849043" y="3640408"/>
            <a:ext cx="966024" cy="961378"/>
            <a:chOff x="5875933" y="3282376"/>
            <a:chExt cx="966024" cy="961378"/>
          </a:xfrm>
        </p:grpSpPr>
        <p:sp>
          <p:nvSpPr>
            <p:cNvPr id="53" name="円形吹き出し 52">
              <a:extLst>
                <a:ext uri="{FF2B5EF4-FFF2-40B4-BE49-F238E27FC236}">
                  <a16:creationId xmlns:a16="http://schemas.microsoft.com/office/drawing/2014/main" id="{BE519780-8939-C065-188E-B20A506BCBB5}"/>
                </a:ext>
              </a:extLst>
            </p:cNvPr>
            <p:cNvSpPr/>
            <p:nvPr/>
          </p:nvSpPr>
          <p:spPr>
            <a:xfrm>
              <a:off x="5875933" y="3282376"/>
              <a:ext cx="966024" cy="961378"/>
            </a:xfrm>
            <a:prstGeom prst="wedgeEllipseCallout">
              <a:avLst>
                <a:gd name="adj1" fmla="val -115045"/>
                <a:gd name="adj2" fmla="val -9018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6" name="図 55" descr="アイコン&#10;&#10;自動的に生成された説明">
              <a:extLst>
                <a:ext uri="{FF2B5EF4-FFF2-40B4-BE49-F238E27FC236}">
                  <a16:creationId xmlns:a16="http://schemas.microsoft.com/office/drawing/2014/main" id="{CDEDE37B-CEF9-336C-7E16-0FA113F3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6074063" y="3458931"/>
              <a:ext cx="569763" cy="569763"/>
            </a:xfrm>
            <a:prstGeom prst="rect">
              <a:avLst/>
            </a:prstGeom>
          </p:spPr>
        </p:pic>
      </p:grpSp>
      <p:sp>
        <p:nvSpPr>
          <p:cNvPr id="60" name="右矢印 59">
            <a:extLst>
              <a:ext uri="{FF2B5EF4-FFF2-40B4-BE49-F238E27FC236}">
                <a16:creationId xmlns:a16="http://schemas.microsoft.com/office/drawing/2014/main" id="{03D84A5D-DE44-D5D6-05FB-958DD7671221}"/>
              </a:ext>
            </a:extLst>
          </p:cNvPr>
          <p:cNvSpPr/>
          <p:nvPr/>
        </p:nvSpPr>
        <p:spPr>
          <a:xfrm rot="10800000">
            <a:off x="7178267" y="6309224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/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blipFill>
                <a:blip r:embed="rId17"/>
                <a:stretch>
                  <a:fillRect l="-2381" r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/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blipFill>
                <a:blip r:embed="rId18"/>
                <a:stretch>
                  <a:fillRect l="-2326" r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/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blipFill>
                <a:blip r:embed="rId19"/>
                <a:stretch>
                  <a:fillRect l="-4762" r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808305AD-8C97-F6E3-A6B1-2087F1A156BA}"/>
              </a:ext>
            </a:extLst>
          </p:cNvPr>
          <p:cNvGrpSpPr/>
          <p:nvPr/>
        </p:nvGrpSpPr>
        <p:grpSpPr>
          <a:xfrm>
            <a:off x="3255649" y="3999038"/>
            <a:ext cx="720000" cy="720000"/>
            <a:chOff x="3480376" y="3378519"/>
            <a:chExt cx="720000" cy="720000"/>
          </a:xfrm>
        </p:grpSpPr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548FF4C5-A098-5FC1-C1D5-8838BC07D29A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" name="グラフィックス 76" descr="硬貨 単色塗りつぶし">
              <a:extLst>
                <a:ext uri="{FF2B5EF4-FFF2-40B4-BE49-F238E27FC236}">
                  <a16:creationId xmlns:a16="http://schemas.microsoft.com/office/drawing/2014/main" id="{75563516-7150-7F1A-154F-B31B2FB6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1FB4B4F7-A2CB-5C54-E36E-7CECC677BDE7}"/>
              </a:ext>
            </a:extLst>
          </p:cNvPr>
          <p:cNvGrpSpPr/>
          <p:nvPr/>
        </p:nvGrpSpPr>
        <p:grpSpPr>
          <a:xfrm>
            <a:off x="3290623" y="4877108"/>
            <a:ext cx="720000" cy="720000"/>
            <a:chOff x="3480376" y="3378519"/>
            <a:chExt cx="720000" cy="720000"/>
          </a:xfrm>
        </p:grpSpPr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77EC0D97-C389-BB60-E12B-4F24A761711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2" name="グラフィックス 81" descr="硬貨 単色塗りつぶし">
              <a:extLst>
                <a:ext uri="{FF2B5EF4-FFF2-40B4-BE49-F238E27FC236}">
                  <a16:creationId xmlns:a16="http://schemas.microsoft.com/office/drawing/2014/main" id="{2D5E64AE-2A11-C286-0364-C3E8E74B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08F22CD6-4102-F356-0606-9548679BE063}"/>
              </a:ext>
            </a:extLst>
          </p:cNvPr>
          <p:cNvGrpSpPr/>
          <p:nvPr/>
        </p:nvGrpSpPr>
        <p:grpSpPr>
          <a:xfrm>
            <a:off x="3290623" y="5831224"/>
            <a:ext cx="720000" cy="720000"/>
            <a:chOff x="3480376" y="3378519"/>
            <a:chExt cx="720000" cy="720000"/>
          </a:xfrm>
        </p:grpSpPr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547E2D22-84FC-903A-25EA-7C3D770C8EC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5" name="グラフィックス 84" descr="硬貨 単色塗りつぶし">
              <a:extLst>
                <a:ext uri="{FF2B5EF4-FFF2-40B4-BE49-F238E27FC236}">
                  <a16:creationId xmlns:a16="http://schemas.microsoft.com/office/drawing/2014/main" id="{B39A60EA-C912-2686-F752-76280B92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sp>
        <p:nvSpPr>
          <p:cNvPr id="94" name="右大かっこ 93">
            <a:extLst>
              <a:ext uri="{FF2B5EF4-FFF2-40B4-BE49-F238E27FC236}">
                <a16:creationId xmlns:a16="http://schemas.microsoft.com/office/drawing/2014/main" id="{5D9CA846-0CF2-7433-0B61-C7B01E3C9E14}"/>
              </a:ext>
            </a:extLst>
          </p:cNvPr>
          <p:cNvSpPr/>
          <p:nvPr/>
        </p:nvSpPr>
        <p:spPr>
          <a:xfrm rot="16200000">
            <a:off x="9918572" y="1871757"/>
            <a:ext cx="477342" cy="3364212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7AACE1A-5350-BA42-1B0A-BEEC812586BB}"/>
              </a:ext>
            </a:extLst>
          </p:cNvPr>
          <p:cNvSpPr txBox="1"/>
          <p:nvPr/>
        </p:nvSpPr>
        <p:spPr>
          <a:xfrm>
            <a:off x="9075407" y="3058342"/>
            <a:ext cx="21636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Indirectly use</a:t>
            </a:r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C9297734-DB94-AED3-A10B-B1A11F40DCC6}"/>
              </a:ext>
            </a:extLst>
          </p:cNvPr>
          <p:cNvGrpSpPr/>
          <p:nvPr/>
        </p:nvGrpSpPr>
        <p:grpSpPr>
          <a:xfrm>
            <a:off x="5830482" y="4752394"/>
            <a:ext cx="966024" cy="961378"/>
            <a:chOff x="5875933" y="3282376"/>
            <a:chExt cx="966024" cy="961378"/>
          </a:xfrm>
        </p:grpSpPr>
        <p:sp>
          <p:nvSpPr>
            <p:cNvPr id="97" name="円形吹き出し 96">
              <a:extLst>
                <a:ext uri="{FF2B5EF4-FFF2-40B4-BE49-F238E27FC236}">
                  <a16:creationId xmlns:a16="http://schemas.microsoft.com/office/drawing/2014/main" id="{A374280E-116D-79DC-BBBC-50282290E037}"/>
                </a:ext>
              </a:extLst>
            </p:cNvPr>
            <p:cNvSpPr/>
            <p:nvPr/>
          </p:nvSpPr>
          <p:spPr>
            <a:xfrm>
              <a:off x="5875933" y="3282376"/>
              <a:ext cx="966024" cy="961378"/>
            </a:xfrm>
            <a:prstGeom prst="wedgeEllipseCallout">
              <a:avLst>
                <a:gd name="adj1" fmla="val -115045"/>
                <a:gd name="adj2" fmla="val -9018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8" name="図 97" descr="アイコン&#10;&#10;自動的に生成された説明">
              <a:extLst>
                <a:ext uri="{FF2B5EF4-FFF2-40B4-BE49-F238E27FC236}">
                  <a16:creationId xmlns:a16="http://schemas.microsoft.com/office/drawing/2014/main" id="{FB628405-9AF2-0D5D-D688-ADF7D585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6074063" y="3458931"/>
              <a:ext cx="569763" cy="569763"/>
            </a:xfrm>
            <a:prstGeom prst="rect">
              <a:avLst/>
            </a:prstGeom>
          </p:spPr>
        </p:pic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150EA5D5-0DC7-CF03-8E73-5A3CE20A59BF}"/>
              </a:ext>
            </a:extLst>
          </p:cNvPr>
          <p:cNvGrpSpPr/>
          <p:nvPr/>
        </p:nvGrpSpPr>
        <p:grpSpPr>
          <a:xfrm>
            <a:off x="5837560" y="5864927"/>
            <a:ext cx="966024" cy="961378"/>
            <a:chOff x="5875933" y="3282376"/>
            <a:chExt cx="966024" cy="961378"/>
          </a:xfrm>
        </p:grpSpPr>
        <p:sp>
          <p:nvSpPr>
            <p:cNvPr id="100" name="円形吹き出し 99">
              <a:extLst>
                <a:ext uri="{FF2B5EF4-FFF2-40B4-BE49-F238E27FC236}">
                  <a16:creationId xmlns:a16="http://schemas.microsoft.com/office/drawing/2014/main" id="{CC997A94-E5C7-BB76-8D2F-7AD34BAC05E5}"/>
                </a:ext>
              </a:extLst>
            </p:cNvPr>
            <p:cNvSpPr/>
            <p:nvPr/>
          </p:nvSpPr>
          <p:spPr>
            <a:xfrm>
              <a:off x="5875933" y="3282376"/>
              <a:ext cx="966024" cy="961378"/>
            </a:xfrm>
            <a:prstGeom prst="wedgeEllipseCallout">
              <a:avLst>
                <a:gd name="adj1" fmla="val -115045"/>
                <a:gd name="adj2" fmla="val -9018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1" name="図 100" descr="アイコン&#10;&#10;自動的に生成された説明">
              <a:extLst>
                <a:ext uri="{FF2B5EF4-FFF2-40B4-BE49-F238E27FC236}">
                  <a16:creationId xmlns:a16="http://schemas.microsoft.com/office/drawing/2014/main" id="{FBFA0612-5640-3423-5826-EE9BAEF4E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6074063" y="3458931"/>
              <a:ext cx="569763" cy="5697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002DC421-43B8-64B1-9FA2-41A8AAD83FB2}"/>
                  </a:ext>
                </a:extLst>
              </p:cNvPr>
              <p:cNvSpPr txBox="1"/>
              <p:nvPr/>
            </p:nvSpPr>
            <p:spPr>
              <a:xfrm>
                <a:off x="21577" y="2144382"/>
                <a:ext cx="60141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unit vector where only the element of the sugar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sector is unity, while all other elements are zero</a:t>
                </a:r>
                <a:endParaRPr lang="ja-JP" altLang="ja-JP" sz="2000" kern="10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002DC421-43B8-64B1-9FA2-41A8AAD83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7" y="2144382"/>
                <a:ext cx="6014113" cy="707886"/>
              </a:xfrm>
              <a:prstGeom prst="rect">
                <a:avLst/>
              </a:prstGeom>
              <a:blipFill>
                <a:blip r:embed="rId22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16B0C5F9-5C69-7F37-A16F-C81681352824}"/>
                  </a:ext>
                </a:extLst>
              </p:cNvPr>
              <p:cNvSpPr txBox="1"/>
              <p:nvPr/>
            </p:nvSpPr>
            <p:spPr>
              <a:xfrm>
                <a:off x="6860333" y="1454981"/>
                <a:ext cx="46724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2000" u="sng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mixed-units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Leontief inverse matrix</a:t>
                </a:r>
                <a:endParaRPr kumimoji="1" lang="en-US" altLang="ja-JP" sz="2000" dirty="0"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16B0C5F9-5C69-7F37-A16F-C81681352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33" y="1454981"/>
                <a:ext cx="4672433" cy="400110"/>
              </a:xfrm>
              <a:prstGeom prst="rect">
                <a:avLst/>
              </a:prstGeom>
              <a:blipFill>
                <a:blip r:embed="rId23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/>
              <p:nvPr/>
            </p:nvSpPr>
            <p:spPr>
              <a:xfrm>
                <a:off x="6860333" y="2169018"/>
                <a:ext cx="51792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u="sng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mixed-units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final demand column vector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of personal consumption expenditures</a:t>
                </a:r>
              </a:p>
            </p:txBody>
          </p:sp>
        </mc:Choice>
        <mc:Fallback xmlns="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33" y="2169018"/>
                <a:ext cx="5179267" cy="707886"/>
              </a:xfrm>
              <a:prstGeom prst="rect">
                <a:avLst/>
              </a:prstGeom>
              <a:blipFill>
                <a:blip r:embed="rId24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/>
              <p:nvPr/>
            </p:nvSpPr>
            <p:spPr>
              <a:xfrm>
                <a:off x="23205" y="1455409"/>
                <a:ext cx="63230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ea typeface="ＭＳ ゴシック" panose="020B0609070205080204" pitchFamily="49" charset="-128"/>
                      </a:rPr>
                      <m:t>𝐱</m:t>
                    </m:r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row vector of 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direct and indirect the amount of sugar  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used by industry </a:t>
                </a:r>
                <a:endParaRPr kumimoji="1" lang="en-US" altLang="ja-JP" sz="2000" dirty="0"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" y="1455409"/>
                <a:ext cx="6323004" cy="707886"/>
              </a:xfrm>
              <a:prstGeom prst="rect">
                <a:avLst/>
              </a:prstGeom>
              <a:blipFill>
                <a:blip r:embed="rId25"/>
                <a:stretch>
                  <a:fillRect t="-5263" r="-3006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4E6559-E133-4785-5618-AB28FD6622F7}"/>
              </a:ext>
            </a:extLst>
          </p:cNvPr>
          <p:cNvSpPr txBox="1"/>
          <p:nvPr/>
        </p:nvSpPr>
        <p:spPr>
          <a:xfrm>
            <a:off x="5231656" y="3054167"/>
            <a:ext cx="216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Directly use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7B3604-2A1B-9035-676F-BFDD8982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ECDB-E221-DC47-A1CC-BFCDF39A8C36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7B9586CF-8486-1CB3-C149-7278253C749F}"/>
              </a:ext>
            </a:extLst>
          </p:cNvPr>
          <p:cNvSpPr/>
          <p:nvPr/>
        </p:nvSpPr>
        <p:spPr>
          <a:xfrm rot="10141422">
            <a:off x="7162454" y="5681810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9A63DD8E-2A14-177D-FA55-DE8E1236DEB1}"/>
              </a:ext>
            </a:extLst>
          </p:cNvPr>
          <p:cNvSpPr/>
          <p:nvPr/>
        </p:nvSpPr>
        <p:spPr>
          <a:xfrm rot="10800000">
            <a:off x="7162354" y="5078858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2AEE25A6-3996-95FF-1CA1-B5E7B3077857}"/>
              </a:ext>
            </a:extLst>
          </p:cNvPr>
          <p:cNvSpPr/>
          <p:nvPr/>
        </p:nvSpPr>
        <p:spPr>
          <a:xfrm rot="12054377">
            <a:off x="7167695" y="4513148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FBF3FD8A-ABCC-C277-3DC7-70DC004F420C}"/>
              </a:ext>
            </a:extLst>
          </p:cNvPr>
          <p:cNvSpPr/>
          <p:nvPr/>
        </p:nvSpPr>
        <p:spPr>
          <a:xfrm rot="10800000">
            <a:off x="7176092" y="3916570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C892055-ADE3-60D8-B80E-A5B04C1F84DB}"/>
              </a:ext>
            </a:extLst>
          </p:cNvPr>
          <p:cNvGrpSpPr/>
          <p:nvPr/>
        </p:nvGrpSpPr>
        <p:grpSpPr>
          <a:xfrm>
            <a:off x="9808286" y="3564563"/>
            <a:ext cx="758354" cy="758344"/>
            <a:chOff x="9808286" y="3564563"/>
            <a:chExt cx="758354" cy="758344"/>
          </a:xfrm>
        </p:grpSpPr>
        <p:sp>
          <p:nvSpPr>
            <p:cNvPr id="63" name="円形吹き出し 62">
              <a:extLst>
                <a:ext uri="{FF2B5EF4-FFF2-40B4-BE49-F238E27FC236}">
                  <a16:creationId xmlns:a16="http://schemas.microsoft.com/office/drawing/2014/main" id="{E681B218-03B9-07CC-9870-D20665F8AD69}"/>
                </a:ext>
              </a:extLst>
            </p:cNvPr>
            <p:cNvSpPr/>
            <p:nvPr/>
          </p:nvSpPr>
          <p:spPr>
            <a:xfrm>
              <a:off x="9808286" y="3564563"/>
              <a:ext cx="758354" cy="758344"/>
            </a:xfrm>
            <a:prstGeom prst="wedgeEllipseCallout">
              <a:avLst>
                <a:gd name="adj1" fmla="val -97583"/>
                <a:gd name="adj2" fmla="val 23974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6" name="図 65" descr="アイコン&#10;&#10;自動的に生成された説明">
              <a:extLst>
                <a:ext uri="{FF2B5EF4-FFF2-40B4-BE49-F238E27FC236}">
                  <a16:creationId xmlns:a16="http://schemas.microsoft.com/office/drawing/2014/main" id="{C4C17600-8F4F-37BA-EF34-30F0A07D4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9928480" y="3657587"/>
              <a:ext cx="517966" cy="517966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FE9E868-BCB0-E510-3101-EC20A307799F}"/>
              </a:ext>
            </a:extLst>
          </p:cNvPr>
          <p:cNvGrpSpPr/>
          <p:nvPr/>
        </p:nvGrpSpPr>
        <p:grpSpPr>
          <a:xfrm>
            <a:off x="9801197" y="4690299"/>
            <a:ext cx="758354" cy="758344"/>
            <a:chOff x="9801197" y="4690299"/>
            <a:chExt cx="758354" cy="758344"/>
          </a:xfrm>
        </p:grpSpPr>
        <p:sp>
          <p:nvSpPr>
            <p:cNvPr id="69" name="円形吹き出し 68">
              <a:extLst>
                <a:ext uri="{FF2B5EF4-FFF2-40B4-BE49-F238E27FC236}">
                  <a16:creationId xmlns:a16="http://schemas.microsoft.com/office/drawing/2014/main" id="{97DD5C6C-DCDE-47E1-4AAE-E116F03B9ACA}"/>
                </a:ext>
              </a:extLst>
            </p:cNvPr>
            <p:cNvSpPr/>
            <p:nvPr/>
          </p:nvSpPr>
          <p:spPr>
            <a:xfrm>
              <a:off x="9801197" y="4690299"/>
              <a:ext cx="758354" cy="758344"/>
            </a:xfrm>
            <a:prstGeom prst="wedgeEllipseCallout">
              <a:avLst>
                <a:gd name="adj1" fmla="val -90693"/>
                <a:gd name="adj2" fmla="val 33160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0" name="図 69" descr="アイコン&#10;&#10;自動的に生成された説明">
              <a:extLst>
                <a:ext uri="{FF2B5EF4-FFF2-40B4-BE49-F238E27FC236}">
                  <a16:creationId xmlns:a16="http://schemas.microsoft.com/office/drawing/2014/main" id="{5B216E50-BAE0-D63C-78D3-D9815B52F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9915903" y="4798757"/>
              <a:ext cx="517966" cy="517966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4B38000-6348-F7EA-78CC-33D41631DB13}"/>
              </a:ext>
            </a:extLst>
          </p:cNvPr>
          <p:cNvGrpSpPr/>
          <p:nvPr/>
        </p:nvGrpSpPr>
        <p:grpSpPr>
          <a:xfrm>
            <a:off x="9811841" y="5792880"/>
            <a:ext cx="758354" cy="758344"/>
            <a:chOff x="9811841" y="5792880"/>
            <a:chExt cx="758354" cy="758344"/>
          </a:xfrm>
        </p:grpSpPr>
        <p:sp>
          <p:nvSpPr>
            <p:cNvPr id="71" name="円形吹き出し 70">
              <a:extLst>
                <a:ext uri="{FF2B5EF4-FFF2-40B4-BE49-F238E27FC236}">
                  <a16:creationId xmlns:a16="http://schemas.microsoft.com/office/drawing/2014/main" id="{007FAAD3-AD0C-B03D-D2C9-73B1FCF595F9}"/>
                </a:ext>
              </a:extLst>
            </p:cNvPr>
            <p:cNvSpPr/>
            <p:nvPr/>
          </p:nvSpPr>
          <p:spPr>
            <a:xfrm>
              <a:off x="9811841" y="5792880"/>
              <a:ext cx="758354" cy="758344"/>
            </a:xfrm>
            <a:prstGeom prst="wedgeEllipseCallout">
              <a:avLst>
                <a:gd name="adj1" fmla="val -92990"/>
                <a:gd name="adj2" fmla="val 36606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2" name="図 71" descr="アイコン&#10;&#10;自動的に生成された説明">
              <a:extLst>
                <a:ext uri="{FF2B5EF4-FFF2-40B4-BE49-F238E27FC236}">
                  <a16:creationId xmlns:a16="http://schemas.microsoft.com/office/drawing/2014/main" id="{C5E30366-CBEA-3B06-E922-9A1AD148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9915903" y="5909493"/>
              <a:ext cx="517966" cy="517966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C2CD89C-B514-3D5F-4E9D-8C7BB947484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B8E899AE-408D-ED74-716F-8B9A87D4F85F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810EA4D-370B-2913-5D0A-F340807D82A3}"/>
                </a:ext>
              </a:extLst>
            </p:cNvPr>
            <p:cNvSpPr txBox="1"/>
            <p:nvPr/>
          </p:nvSpPr>
          <p:spPr>
            <a:xfrm>
              <a:off x="62287" y="126148"/>
              <a:ext cx="11727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amount of sugar by industry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F178AB-40EE-9096-158C-D774DF1522CD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20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511E530F-CDFA-C757-62F1-C2646D3C26A1}"/>
              </a:ext>
            </a:extLst>
          </p:cNvPr>
          <p:cNvSpPr/>
          <p:nvPr/>
        </p:nvSpPr>
        <p:spPr>
          <a:xfrm>
            <a:off x="0" y="833805"/>
            <a:ext cx="12192000" cy="589569"/>
          </a:xfrm>
          <a:prstGeom prst="rect">
            <a:avLst/>
          </a:prstGeom>
          <a:solidFill>
            <a:srgbClr val="FFE7E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74787E5-DC0F-FDA9-3AA3-0F644C5AFB3D}"/>
              </a:ext>
            </a:extLst>
          </p:cNvPr>
          <p:cNvCxnSpPr/>
          <p:nvPr/>
        </p:nvCxnSpPr>
        <p:spPr>
          <a:xfrm>
            <a:off x="23205" y="2885631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矢印 15">
            <a:extLst>
              <a:ext uri="{FF2B5EF4-FFF2-40B4-BE49-F238E27FC236}">
                <a16:creationId xmlns:a16="http://schemas.microsoft.com/office/drawing/2014/main" id="{4074FA8F-92FA-739F-D3AE-A03C7B971F38}"/>
              </a:ext>
            </a:extLst>
          </p:cNvPr>
          <p:cNvSpPr/>
          <p:nvPr/>
        </p:nvSpPr>
        <p:spPr>
          <a:xfrm rot="1042507">
            <a:off x="2976055" y="5998005"/>
            <a:ext cx="1500549" cy="385325"/>
          </a:xfrm>
          <a:prstGeom prst="rightArrow">
            <a:avLst>
              <a:gd name="adj1" fmla="val 40853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558E62B9-EDE4-543A-8E32-46CFDA567854}"/>
              </a:ext>
            </a:extLst>
          </p:cNvPr>
          <p:cNvSpPr/>
          <p:nvPr/>
        </p:nvSpPr>
        <p:spPr>
          <a:xfrm rot="19923802">
            <a:off x="2881617" y="4240575"/>
            <a:ext cx="1437544" cy="3258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4F0D844-D1FA-D03C-BD3C-6108492CE9FB}"/>
              </a:ext>
            </a:extLst>
          </p:cNvPr>
          <p:cNvSpPr txBox="1"/>
          <p:nvPr/>
        </p:nvSpPr>
        <p:spPr>
          <a:xfrm>
            <a:off x="1157843" y="3052203"/>
            <a:ext cx="386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Personal consumption expenditure</a:t>
            </a:r>
          </a:p>
        </p:txBody>
      </p:sp>
      <p:pic>
        <p:nvPicPr>
          <p:cNvPr id="34" name="図 33" descr="白いバックグラウンドの前にある交通標識&#10;&#10;中程度の精度で自動的に生成された説明">
            <a:extLst>
              <a:ext uri="{FF2B5EF4-FFF2-40B4-BE49-F238E27FC236}">
                <a16:creationId xmlns:a16="http://schemas.microsoft.com/office/drawing/2014/main" id="{53E9562B-19BF-41D7-1C48-958B2EEF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8695002" y="4878788"/>
            <a:ext cx="917608" cy="917608"/>
          </a:xfrm>
          <a:prstGeom prst="rect">
            <a:avLst/>
          </a:prstGeom>
        </p:spPr>
      </p:pic>
      <p:pic>
        <p:nvPicPr>
          <p:cNvPr id="35" name="図 34" descr="ロゴ&#10;&#10;自動的に生成された説明">
            <a:extLst>
              <a:ext uri="{FF2B5EF4-FFF2-40B4-BE49-F238E27FC236}">
                <a16:creationId xmlns:a16="http://schemas.microsoft.com/office/drawing/2014/main" id="{E29B69FF-302B-D4F1-22B1-744A2B9CBD8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8702656" y="6016797"/>
            <a:ext cx="917608" cy="917608"/>
          </a:xfrm>
          <a:prstGeom prst="rect">
            <a:avLst/>
          </a:prstGeom>
        </p:spPr>
      </p:pic>
      <p:pic>
        <p:nvPicPr>
          <p:cNvPr id="36" name="図 35" descr="アイコン&#10;&#10;自動的に生成された説明">
            <a:extLst>
              <a:ext uri="{FF2B5EF4-FFF2-40B4-BE49-F238E27FC236}">
                <a16:creationId xmlns:a16="http://schemas.microsoft.com/office/drawing/2014/main" id="{4A4AE06F-DE91-62E5-2C9A-FAB8C4955DD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8749158" y="3724609"/>
            <a:ext cx="758354" cy="758354"/>
          </a:xfrm>
          <a:prstGeom prst="rect">
            <a:avLst/>
          </a:prstGeom>
        </p:spPr>
      </p:pic>
      <p:pic>
        <p:nvPicPr>
          <p:cNvPr id="42" name="グラフィックス 41" descr="一切れのケーキ 単色塗りつぶし">
            <a:extLst>
              <a:ext uri="{FF2B5EF4-FFF2-40B4-BE49-F238E27FC236}">
                <a16:creationId xmlns:a16="http://schemas.microsoft.com/office/drawing/2014/main" id="{D898289A-1611-E45C-F990-2E7DEDAFA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5305" y="3551701"/>
            <a:ext cx="1106424" cy="1106424"/>
          </a:xfrm>
          <a:prstGeom prst="rect">
            <a:avLst/>
          </a:prstGeom>
        </p:spPr>
      </p:pic>
      <p:pic>
        <p:nvPicPr>
          <p:cNvPr id="44" name="グラフィックス 43" descr="アイス クリーム 単色塗りつぶし">
            <a:extLst>
              <a:ext uri="{FF2B5EF4-FFF2-40B4-BE49-F238E27FC236}">
                <a16:creationId xmlns:a16="http://schemas.microsoft.com/office/drawing/2014/main" id="{BEA40F69-0DAF-208E-1A18-0B93FAD1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1538" y="4669234"/>
            <a:ext cx="1338773" cy="1338773"/>
          </a:xfrm>
          <a:prstGeom prst="rect">
            <a:avLst/>
          </a:prstGeom>
        </p:spPr>
      </p:pic>
      <p:pic>
        <p:nvPicPr>
          <p:cNvPr id="46" name="グラフィックス 45" descr="ハンバーガーとドリンク 単色塗りつぶし">
            <a:extLst>
              <a:ext uri="{FF2B5EF4-FFF2-40B4-BE49-F238E27FC236}">
                <a16:creationId xmlns:a16="http://schemas.microsoft.com/office/drawing/2014/main" id="{A32A2AD0-41FA-48B4-13A7-B34F3BD7B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10999" y="5753439"/>
            <a:ext cx="1106424" cy="1106424"/>
          </a:xfrm>
          <a:prstGeom prst="rect">
            <a:avLst/>
          </a:prstGeom>
        </p:spPr>
      </p:pic>
      <p:pic>
        <p:nvPicPr>
          <p:cNvPr id="49" name="図 48" descr="図形&#10;&#10;低い精度で自動的に生成された説明">
            <a:extLst>
              <a:ext uri="{FF2B5EF4-FFF2-40B4-BE49-F238E27FC236}">
                <a16:creationId xmlns:a16="http://schemas.microsoft.com/office/drawing/2014/main" id="{B98C5ACB-AA15-C157-CAD8-83160E491A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010" y="5078858"/>
            <a:ext cx="1788160" cy="1788160"/>
          </a:xfrm>
          <a:prstGeom prst="rect">
            <a:avLst/>
          </a:prstGeom>
        </p:spPr>
      </p:pic>
      <p:pic>
        <p:nvPicPr>
          <p:cNvPr id="51" name="グラフィックス 50" descr="人の集団 単色塗りつぶし">
            <a:extLst>
              <a:ext uri="{FF2B5EF4-FFF2-40B4-BE49-F238E27FC236}">
                <a16:creationId xmlns:a16="http://schemas.microsoft.com/office/drawing/2014/main" id="{E6B108A8-12BA-4FB1-65BC-E3FB612DCB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93806" y="4062432"/>
            <a:ext cx="1472650" cy="1472650"/>
          </a:xfrm>
          <a:prstGeom prst="rect">
            <a:avLst/>
          </a:prstGeom>
        </p:spPr>
      </p:pic>
      <p:sp>
        <p:nvSpPr>
          <p:cNvPr id="52" name="右矢印 51">
            <a:extLst>
              <a:ext uri="{FF2B5EF4-FFF2-40B4-BE49-F238E27FC236}">
                <a16:creationId xmlns:a16="http://schemas.microsoft.com/office/drawing/2014/main" id="{A6B21993-CCB7-1505-BF68-6D26368AEA67}"/>
              </a:ext>
            </a:extLst>
          </p:cNvPr>
          <p:cNvSpPr/>
          <p:nvPr/>
        </p:nvSpPr>
        <p:spPr>
          <a:xfrm>
            <a:off x="3057221" y="5069657"/>
            <a:ext cx="1267918" cy="3418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3EA8D41-E680-4A32-7729-53C09A068467}"/>
              </a:ext>
            </a:extLst>
          </p:cNvPr>
          <p:cNvGrpSpPr/>
          <p:nvPr/>
        </p:nvGrpSpPr>
        <p:grpSpPr>
          <a:xfrm>
            <a:off x="5849043" y="3640408"/>
            <a:ext cx="966024" cy="961378"/>
            <a:chOff x="5875933" y="3282376"/>
            <a:chExt cx="966024" cy="961378"/>
          </a:xfrm>
        </p:grpSpPr>
        <p:sp>
          <p:nvSpPr>
            <p:cNvPr id="53" name="円形吹き出し 52">
              <a:extLst>
                <a:ext uri="{FF2B5EF4-FFF2-40B4-BE49-F238E27FC236}">
                  <a16:creationId xmlns:a16="http://schemas.microsoft.com/office/drawing/2014/main" id="{BE519780-8939-C065-188E-B20A506BCBB5}"/>
                </a:ext>
              </a:extLst>
            </p:cNvPr>
            <p:cNvSpPr/>
            <p:nvPr/>
          </p:nvSpPr>
          <p:spPr>
            <a:xfrm>
              <a:off x="5875933" y="3282376"/>
              <a:ext cx="966024" cy="961378"/>
            </a:xfrm>
            <a:prstGeom prst="wedgeEllipseCallout">
              <a:avLst>
                <a:gd name="adj1" fmla="val -115045"/>
                <a:gd name="adj2" fmla="val -9018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6" name="図 55" descr="アイコン&#10;&#10;自動的に生成された説明">
              <a:extLst>
                <a:ext uri="{FF2B5EF4-FFF2-40B4-BE49-F238E27FC236}">
                  <a16:creationId xmlns:a16="http://schemas.microsoft.com/office/drawing/2014/main" id="{CDEDE37B-CEF9-336C-7E16-0FA113F3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</a:blip>
            <a:stretch>
              <a:fillRect/>
            </a:stretch>
          </p:blipFill>
          <p:spPr>
            <a:xfrm>
              <a:off x="6074063" y="3458931"/>
              <a:ext cx="569763" cy="569763"/>
            </a:xfrm>
            <a:prstGeom prst="rect">
              <a:avLst/>
            </a:prstGeom>
          </p:spPr>
        </p:pic>
      </p:grpSp>
      <p:sp>
        <p:nvSpPr>
          <p:cNvPr id="60" name="右矢印 59">
            <a:extLst>
              <a:ext uri="{FF2B5EF4-FFF2-40B4-BE49-F238E27FC236}">
                <a16:creationId xmlns:a16="http://schemas.microsoft.com/office/drawing/2014/main" id="{03D84A5D-DE44-D5D6-05FB-958DD7671221}"/>
              </a:ext>
            </a:extLst>
          </p:cNvPr>
          <p:cNvSpPr/>
          <p:nvPr/>
        </p:nvSpPr>
        <p:spPr>
          <a:xfrm rot="10800000">
            <a:off x="7178267" y="6309224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/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blipFill>
                <a:blip r:embed="rId16"/>
                <a:stretch>
                  <a:fillRect l="-2381" r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/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blipFill>
                <a:blip r:embed="rId17"/>
                <a:stretch>
                  <a:fillRect l="-2326" r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/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blipFill>
                <a:blip r:embed="rId18"/>
                <a:stretch>
                  <a:fillRect l="-4762" r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808305AD-8C97-F6E3-A6B1-2087F1A156BA}"/>
              </a:ext>
            </a:extLst>
          </p:cNvPr>
          <p:cNvGrpSpPr/>
          <p:nvPr/>
        </p:nvGrpSpPr>
        <p:grpSpPr>
          <a:xfrm>
            <a:off x="3255649" y="3999038"/>
            <a:ext cx="720000" cy="720000"/>
            <a:chOff x="3480376" y="3378519"/>
            <a:chExt cx="720000" cy="720000"/>
          </a:xfrm>
        </p:grpSpPr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548FF4C5-A098-5FC1-C1D5-8838BC07D29A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" name="グラフィックス 76" descr="硬貨 単色塗りつぶし">
              <a:extLst>
                <a:ext uri="{FF2B5EF4-FFF2-40B4-BE49-F238E27FC236}">
                  <a16:creationId xmlns:a16="http://schemas.microsoft.com/office/drawing/2014/main" id="{75563516-7150-7F1A-154F-B31B2FB6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1FB4B4F7-A2CB-5C54-E36E-7CECC677BDE7}"/>
              </a:ext>
            </a:extLst>
          </p:cNvPr>
          <p:cNvGrpSpPr/>
          <p:nvPr/>
        </p:nvGrpSpPr>
        <p:grpSpPr>
          <a:xfrm>
            <a:off x="3290623" y="4877108"/>
            <a:ext cx="720000" cy="720000"/>
            <a:chOff x="3480376" y="3378519"/>
            <a:chExt cx="720000" cy="720000"/>
          </a:xfrm>
        </p:grpSpPr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77EC0D97-C389-BB60-E12B-4F24A761711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2" name="グラフィックス 81" descr="硬貨 単色塗りつぶし">
              <a:extLst>
                <a:ext uri="{FF2B5EF4-FFF2-40B4-BE49-F238E27FC236}">
                  <a16:creationId xmlns:a16="http://schemas.microsoft.com/office/drawing/2014/main" id="{2D5E64AE-2A11-C286-0364-C3E8E74B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08F22CD6-4102-F356-0606-9548679BE063}"/>
              </a:ext>
            </a:extLst>
          </p:cNvPr>
          <p:cNvGrpSpPr/>
          <p:nvPr/>
        </p:nvGrpSpPr>
        <p:grpSpPr>
          <a:xfrm>
            <a:off x="3290623" y="5831224"/>
            <a:ext cx="720000" cy="720000"/>
            <a:chOff x="3480376" y="3378519"/>
            <a:chExt cx="720000" cy="720000"/>
          </a:xfrm>
        </p:grpSpPr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547E2D22-84FC-903A-25EA-7C3D770C8EC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5" name="グラフィックス 84" descr="硬貨 単色塗りつぶし">
              <a:extLst>
                <a:ext uri="{FF2B5EF4-FFF2-40B4-BE49-F238E27FC236}">
                  <a16:creationId xmlns:a16="http://schemas.microsoft.com/office/drawing/2014/main" id="{B39A60EA-C912-2686-F752-76280B92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sp>
        <p:nvSpPr>
          <p:cNvPr id="94" name="右大かっこ 93">
            <a:extLst>
              <a:ext uri="{FF2B5EF4-FFF2-40B4-BE49-F238E27FC236}">
                <a16:creationId xmlns:a16="http://schemas.microsoft.com/office/drawing/2014/main" id="{5D9CA846-0CF2-7433-0B61-C7B01E3C9E14}"/>
              </a:ext>
            </a:extLst>
          </p:cNvPr>
          <p:cNvSpPr/>
          <p:nvPr/>
        </p:nvSpPr>
        <p:spPr>
          <a:xfrm rot="16200000">
            <a:off x="9918572" y="1871757"/>
            <a:ext cx="477342" cy="3364212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7AACE1A-5350-BA42-1B0A-BEEC812586BB}"/>
              </a:ext>
            </a:extLst>
          </p:cNvPr>
          <p:cNvSpPr txBox="1"/>
          <p:nvPr/>
        </p:nvSpPr>
        <p:spPr>
          <a:xfrm>
            <a:off x="9075407" y="3058342"/>
            <a:ext cx="21636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Indirectly use</a:t>
            </a:r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C9297734-DB94-AED3-A10B-B1A11F40DCC6}"/>
              </a:ext>
            </a:extLst>
          </p:cNvPr>
          <p:cNvGrpSpPr/>
          <p:nvPr/>
        </p:nvGrpSpPr>
        <p:grpSpPr>
          <a:xfrm>
            <a:off x="5830482" y="4752394"/>
            <a:ext cx="966024" cy="961378"/>
            <a:chOff x="5875933" y="3282376"/>
            <a:chExt cx="966024" cy="961378"/>
          </a:xfrm>
        </p:grpSpPr>
        <p:sp>
          <p:nvSpPr>
            <p:cNvPr id="97" name="円形吹き出し 96">
              <a:extLst>
                <a:ext uri="{FF2B5EF4-FFF2-40B4-BE49-F238E27FC236}">
                  <a16:creationId xmlns:a16="http://schemas.microsoft.com/office/drawing/2014/main" id="{A374280E-116D-79DC-BBBC-50282290E037}"/>
                </a:ext>
              </a:extLst>
            </p:cNvPr>
            <p:cNvSpPr/>
            <p:nvPr/>
          </p:nvSpPr>
          <p:spPr>
            <a:xfrm>
              <a:off x="5875933" y="3282376"/>
              <a:ext cx="966024" cy="961378"/>
            </a:xfrm>
            <a:prstGeom prst="wedgeEllipseCallout">
              <a:avLst>
                <a:gd name="adj1" fmla="val -115045"/>
                <a:gd name="adj2" fmla="val -9018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8" name="図 97" descr="アイコン&#10;&#10;自動的に生成された説明">
              <a:extLst>
                <a:ext uri="{FF2B5EF4-FFF2-40B4-BE49-F238E27FC236}">
                  <a16:creationId xmlns:a16="http://schemas.microsoft.com/office/drawing/2014/main" id="{FB628405-9AF2-0D5D-D688-ADF7D585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</a:blip>
            <a:stretch>
              <a:fillRect/>
            </a:stretch>
          </p:blipFill>
          <p:spPr>
            <a:xfrm>
              <a:off x="6074063" y="3458931"/>
              <a:ext cx="569763" cy="569763"/>
            </a:xfrm>
            <a:prstGeom prst="rect">
              <a:avLst/>
            </a:prstGeom>
          </p:spPr>
        </p:pic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150EA5D5-0DC7-CF03-8E73-5A3CE20A59BF}"/>
              </a:ext>
            </a:extLst>
          </p:cNvPr>
          <p:cNvGrpSpPr/>
          <p:nvPr/>
        </p:nvGrpSpPr>
        <p:grpSpPr>
          <a:xfrm>
            <a:off x="5837560" y="5864927"/>
            <a:ext cx="966024" cy="961378"/>
            <a:chOff x="5875933" y="3282376"/>
            <a:chExt cx="966024" cy="961378"/>
          </a:xfrm>
        </p:grpSpPr>
        <p:sp>
          <p:nvSpPr>
            <p:cNvPr id="100" name="円形吹き出し 99">
              <a:extLst>
                <a:ext uri="{FF2B5EF4-FFF2-40B4-BE49-F238E27FC236}">
                  <a16:creationId xmlns:a16="http://schemas.microsoft.com/office/drawing/2014/main" id="{CC997A94-E5C7-BB76-8D2F-7AD34BAC05E5}"/>
                </a:ext>
              </a:extLst>
            </p:cNvPr>
            <p:cNvSpPr/>
            <p:nvPr/>
          </p:nvSpPr>
          <p:spPr>
            <a:xfrm>
              <a:off x="5875933" y="3282376"/>
              <a:ext cx="966024" cy="961378"/>
            </a:xfrm>
            <a:prstGeom prst="wedgeEllipseCallout">
              <a:avLst>
                <a:gd name="adj1" fmla="val -115045"/>
                <a:gd name="adj2" fmla="val -9018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1" name="図 100" descr="アイコン&#10;&#10;自動的に生成された説明">
              <a:extLst>
                <a:ext uri="{FF2B5EF4-FFF2-40B4-BE49-F238E27FC236}">
                  <a16:creationId xmlns:a16="http://schemas.microsoft.com/office/drawing/2014/main" id="{FBFA0612-5640-3423-5826-EE9BAEF4E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</a:blip>
            <a:stretch>
              <a:fillRect/>
            </a:stretch>
          </p:blipFill>
          <p:spPr>
            <a:xfrm>
              <a:off x="6074063" y="3458931"/>
              <a:ext cx="569763" cy="5697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002DC421-43B8-64B1-9FA2-41A8AAD83FB2}"/>
                  </a:ext>
                </a:extLst>
              </p:cNvPr>
              <p:cNvSpPr txBox="1"/>
              <p:nvPr/>
            </p:nvSpPr>
            <p:spPr>
              <a:xfrm>
                <a:off x="21577" y="2144382"/>
                <a:ext cx="60141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unit vector where only the element of the sugar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sector is unity, while all other elements are zero</a:t>
                </a:r>
                <a:endParaRPr lang="ja-JP" altLang="ja-JP" sz="2000" kern="10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002DC421-43B8-64B1-9FA2-41A8AAD83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7" y="2144382"/>
                <a:ext cx="6014113" cy="707886"/>
              </a:xfrm>
              <a:prstGeom prst="rect">
                <a:avLst/>
              </a:prstGeom>
              <a:blipFill>
                <a:blip r:embed="rId21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16B0C5F9-5C69-7F37-A16F-C81681352824}"/>
                  </a:ext>
                </a:extLst>
              </p:cNvPr>
              <p:cNvSpPr txBox="1"/>
              <p:nvPr/>
            </p:nvSpPr>
            <p:spPr>
              <a:xfrm>
                <a:off x="6860333" y="1454981"/>
                <a:ext cx="46724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2000" u="sng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mixed-units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Leontief inverse matrix</a:t>
                </a:r>
                <a:endParaRPr kumimoji="1" lang="en-US" altLang="ja-JP" sz="2000" dirty="0"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16B0C5F9-5C69-7F37-A16F-C81681352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33" y="1454981"/>
                <a:ext cx="4672433" cy="400110"/>
              </a:xfrm>
              <a:prstGeom prst="rect">
                <a:avLst/>
              </a:prstGeom>
              <a:blipFill>
                <a:blip r:embed="rId22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/>
              <p:nvPr/>
            </p:nvSpPr>
            <p:spPr>
              <a:xfrm>
                <a:off x="6860333" y="2169018"/>
                <a:ext cx="51792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u="sng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mixed-units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final demand column vector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of personal consumption expenditures</a:t>
                </a:r>
              </a:p>
            </p:txBody>
          </p:sp>
        </mc:Choice>
        <mc:Fallback xmlns="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33" y="2169018"/>
                <a:ext cx="5179267" cy="707886"/>
              </a:xfrm>
              <a:prstGeom prst="rect">
                <a:avLst/>
              </a:prstGeom>
              <a:blipFill>
                <a:blip r:embed="rId23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/>
              <p:nvPr/>
            </p:nvSpPr>
            <p:spPr>
              <a:xfrm>
                <a:off x="23205" y="1455409"/>
                <a:ext cx="63230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ea typeface="ＭＳ ゴシック" panose="020B0609070205080204" pitchFamily="49" charset="-128"/>
                      </a:rPr>
                      <m:t>𝐱</m:t>
                    </m:r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row vector of 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direct and indirect the amount of sugar  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used by industry </a:t>
                </a:r>
                <a:endParaRPr kumimoji="1" lang="en-US" altLang="ja-JP" sz="2000" dirty="0"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" y="1455409"/>
                <a:ext cx="6323004" cy="707886"/>
              </a:xfrm>
              <a:prstGeom prst="rect">
                <a:avLst/>
              </a:prstGeom>
              <a:blipFill>
                <a:blip r:embed="rId24"/>
                <a:stretch>
                  <a:fillRect t="-5263" r="-3006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4E6559-E133-4785-5618-AB28FD6622F7}"/>
              </a:ext>
            </a:extLst>
          </p:cNvPr>
          <p:cNvSpPr txBox="1"/>
          <p:nvPr/>
        </p:nvSpPr>
        <p:spPr>
          <a:xfrm>
            <a:off x="5231656" y="3054167"/>
            <a:ext cx="216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Directly use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7B3604-2A1B-9035-676F-BFDD8982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ECDB-E221-DC47-A1CC-BFCDF39A8C36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7B9586CF-8486-1CB3-C149-7278253C749F}"/>
              </a:ext>
            </a:extLst>
          </p:cNvPr>
          <p:cNvSpPr/>
          <p:nvPr/>
        </p:nvSpPr>
        <p:spPr>
          <a:xfrm rot="10141422">
            <a:off x="7162454" y="5681810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9A63DD8E-2A14-177D-FA55-DE8E1236DEB1}"/>
              </a:ext>
            </a:extLst>
          </p:cNvPr>
          <p:cNvSpPr/>
          <p:nvPr/>
        </p:nvSpPr>
        <p:spPr>
          <a:xfrm rot="10800000">
            <a:off x="7162354" y="5078858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2AEE25A6-3996-95FF-1CA1-B5E7B3077857}"/>
              </a:ext>
            </a:extLst>
          </p:cNvPr>
          <p:cNvSpPr/>
          <p:nvPr/>
        </p:nvSpPr>
        <p:spPr>
          <a:xfrm rot="12054377">
            <a:off x="7167695" y="4513148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FBF3FD8A-ABCC-C277-3DC7-70DC004F420C}"/>
              </a:ext>
            </a:extLst>
          </p:cNvPr>
          <p:cNvSpPr/>
          <p:nvPr/>
        </p:nvSpPr>
        <p:spPr>
          <a:xfrm rot="10800000">
            <a:off x="7176092" y="3916570"/>
            <a:ext cx="1156118" cy="403276"/>
          </a:xfrm>
          <a:prstGeom prst="rightArrow">
            <a:avLst/>
          </a:prstGeom>
          <a:solidFill>
            <a:srgbClr val="C84C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C892055-ADE3-60D8-B80E-A5B04C1F84DB}"/>
              </a:ext>
            </a:extLst>
          </p:cNvPr>
          <p:cNvGrpSpPr/>
          <p:nvPr/>
        </p:nvGrpSpPr>
        <p:grpSpPr>
          <a:xfrm>
            <a:off x="6971418" y="3547432"/>
            <a:ext cx="758354" cy="758344"/>
            <a:chOff x="9808286" y="3564563"/>
            <a:chExt cx="758354" cy="758344"/>
          </a:xfrm>
        </p:grpSpPr>
        <p:sp>
          <p:nvSpPr>
            <p:cNvPr id="63" name="円形吹き出し 62">
              <a:extLst>
                <a:ext uri="{FF2B5EF4-FFF2-40B4-BE49-F238E27FC236}">
                  <a16:creationId xmlns:a16="http://schemas.microsoft.com/office/drawing/2014/main" id="{E681B218-03B9-07CC-9870-D20665F8AD69}"/>
                </a:ext>
              </a:extLst>
            </p:cNvPr>
            <p:cNvSpPr/>
            <p:nvPr/>
          </p:nvSpPr>
          <p:spPr>
            <a:xfrm>
              <a:off x="9808286" y="3564563"/>
              <a:ext cx="758354" cy="758344"/>
            </a:xfrm>
            <a:prstGeom prst="wedgeEllipseCallout">
              <a:avLst>
                <a:gd name="adj1" fmla="val -97583"/>
                <a:gd name="adj2" fmla="val 23974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6" name="図 65" descr="アイコン&#10;&#10;自動的に生成された説明">
              <a:extLst>
                <a:ext uri="{FF2B5EF4-FFF2-40B4-BE49-F238E27FC236}">
                  <a16:creationId xmlns:a16="http://schemas.microsoft.com/office/drawing/2014/main" id="{C4C17600-8F4F-37BA-EF34-30F0A07D4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</a:blip>
            <a:stretch>
              <a:fillRect/>
            </a:stretch>
          </p:blipFill>
          <p:spPr>
            <a:xfrm>
              <a:off x="9928480" y="3657587"/>
              <a:ext cx="517966" cy="517966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FE9E868-BCB0-E510-3101-EC20A307799F}"/>
              </a:ext>
            </a:extLst>
          </p:cNvPr>
          <p:cNvGrpSpPr/>
          <p:nvPr/>
        </p:nvGrpSpPr>
        <p:grpSpPr>
          <a:xfrm>
            <a:off x="6971418" y="4595960"/>
            <a:ext cx="758354" cy="758344"/>
            <a:chOff x="9801197" y="4690299"/>
            <a:chExt cx="758354" cy="758344"/>
          </a:xfrm>
        </p:grpSpPr>
        <p:sp>
          <p:nvSpPr>
            <p:cNvPr id="69" name="円形吹き出し 68">
              <a:extLst>
                <a:ext uri="{FF2B5EF4-FFF2-40B4-BE49-F238E27FC236}">
                  <a16:creationId xmlns:a16="http://schemas.microsoft.com/office/drawing/2014/main" id="{97DD5C6C-DCDE-47E1-4AAE-E116F03B9ACA}"/>
                </a:ext>
              </a:extLst>
            </p:cNvPr>
            <p:cNvSpPr/>
            <p:nvPr/>
          </p:nvSpPr>
          <p:spPr>
            <a:xfrm>
              <a:off x="9801197" y="4690299"/>
              <a:ext cx="758354" cy="758344"/>
            </a:xfrm>
            <a:prstGeom prst="wedgeEllipseCallout">
              <a:avLst>
                <a:gd name="adj1" fmla="val -90693"/>
                <a:gd name="adj2" fmla="val 33160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0" name="図 69" descr="アイコン&#10;&#10;自動的に生成された説明">
              <a:extLst>
                <a:ext uri="{FF2B5EF4-FFF2-40B4-BE49-F238E27FC236}">
                  <a16:creationId xmlns:a16="http://schemas.microsoft.com/office/drawing/2014/main" id="{5B216E50-BAE0-D63C-78D3-D9815B52F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</a:blip>
            <a:stretch>
              <a:fillRect/>
            </a:stretch>
          </p:blipFill>
          <p:spPr>
            <a:xfrm>
              <a:off x="9915903" y="4798757"/>
              <a:ext cx="517966" cy="517966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4B38000-6348-F7EA-78CC-33D41631DB13}"/>
              </a:ext>
            </a:extLst>
          </p:cNvPr>
          <p:cNvGrpSpPr/>
          <p:nvPr/>
        </p:nvGrpSpPr>
        <p:grpSpPr>
          <a:xfrm>
            <a:off x="7016152" y="5713772"/>
            <a:ext cx="758354" cy="758344"/>
            <a:chOff x="9811841" y="5792880"/>
            <a:chExt cx="758354" cy="758344"/>
          </a:xfrm>
        </p:grpSpPr>
        <p:sp>
          <p:nvSpPr>
            <p:cNvPr id="71" name="円形吹き出し 70">
              <a:extLst>
                <a:ext uri="{FF2B5EF4-FFF2-40B4-BE49-F238E27FC236}">
                  <a16:creationId xmlns:a16="http://schemas.microsoft.com/office/drawing/2014/main" id="{007FAAD3-AD0C-B03D-D2C9-73B1FCF595F9}"/>
                </a:ext>
              </a:extLst>
            </p:cNvPr>
            <p:cNvSpPr/>
            <p:nvPr/>
          </p:nvSpPr>
          <p:spPr>
            <a:xfrm>
              <a:off x="9811841" y="5792880"/>
              <a:ext cx="758354" cy="758344"/>
            </a:xfrm>
            <a:prstGeom prst="wedgeEllipseCallout">
              <a:avLst>
                <a:gd name="adj1" fmla="val -92990"/>
                <a:gd name="adj2" fmla="val 36606"/>
              </a:avLst>
            </a:prstGeom>
            <a:solidFill>
              <a:schemeClr val="bg1"/>
            </a:solidFill>
            <a:ln w="28575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2" name="図 71" descr="アイコン&#10;&#10;自動的に生成された説明">
              <a:extLst>
                <a:ext uri="{FF2B5EF4-FFF2-40B4-BE49-F238E27FC236}">
                  <a16:creationId xmlns:a16="http://schemas.microsoft.com/office/drawing/2014/main" id="{C5E30366-CBEA-3B06-E922-9A1AD148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</a:blip>
            <a:stretch>
              <a:fillRect/>
            </a:stretch>
          </p:blipFill>
          <p:spPr>
            <a:xfrm>
              <a:off x="9915903" y="5909493"/>
              <a:ext cx="517966" cy="5179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B034FDA-0823-472B-0375-671850D92DF5}"/>
                  </a:ext>
                </a:extLst>
              </p:cNvPr>
              <p:cNvSpPr txBox="1"/>
              <p:nvPr/>
            </p:nvSpPr>
            <p:spPr>
              <a:xfrm>
                <a:off x="4663941" y="857752"/>
                <a:ext cx="2864117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  <m:sSub>
                      <m:sSubPr>
                        <m:ctrlPr>
                          <a:rPr kumimoji="1" lang="en-US" altLang="ja-JP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acc>
                      <m:accPr>
                        <m:chr m:val="̂"/>
                        <m:ctrlPr>
                          <a:rPr kumimoji="1" lang="en-US" altLang="ja-JP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</m:acc>
                    <m:r>
                      <a:rPr kumimoji="1" lang="en-US" altLang="ja-JP" sz="3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(3)</a:t>
                </a: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B034FDA-0823-472B-0375-671850D92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41" y="857752"/>
                <a:ext cx="2864117" cy="585225"/>
              </a:xfrm>
              <a:prstGeom prst="rect">
                <a:avLst/>
              </a:prstGeom>
              <a:blipFill>
                <a:blip r:embed="rId25"/>
                <a:stretch>
                  <a:fillRect l="-9735" t="-19149" r="-8850" b="-468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400894F-7B69-724C-DD26-9F3BF7C6694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F32C80B-E783-C345-029C-A364EAF3E6CC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9B1B800-64C0-E5FF-53EA-85724CACDDE7}"/>
                </a:ext>
              </a:extLst>
            </p:cNvPr>
            <p:cNvSpPr txBox="1"/>
            <p:nvPr/>
          </p:nvSpPr>
          <p:spPr>
            <a:xfrm>
              <a:off x="62287" y="126148"/>
              <a:ext cx="11727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amount of sugar by industry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6B49E7-15D4-BD81-D492-238BBC293E27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7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7455708-0CFA-B8E1-9927-EFDFAAC946FF}"/>
              </a:ext>
            </a:extLst>
          </p:cNvPr>
          <p:cNvSpPr/>
          <p:nvPr/>
        </p:nvSpPr>
        <p:spPr>
          <a:xfrm>
            <a:off x="4480326" y="3564102"/>
            <a:ext cx="2701822" cy="3235192"/>
          </a:xfrm>
          <a:prstGeom prst="rect">
            <a:avLst/>
          </a:prstGeom>
          <a:pattFill prst="pct5">
            <a:fgClr>
              <a:srgbClr val="C84C6E"/>
            </a:fgClr>
            <a:bgClr>
              <a:schemeClr val="bg1"/>
            </a:bgClr>
          </a:pattFill>
          <a:ln w="28575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511E530F-CDFA-C757-62F1-C2646D3C26A1}"/>
              </a:ext>
            </a:extLst>
          </p:cNvPr>
          <p:cNvSpPr/>
          <p:nvPr/>
        </p:nvSpPr>
        <p:spPr>
          <a:xfrm>
            <a:off x="0" y="833805"/>
            <a:ext cx="12192000" cy="589569"/>
          </a:xfrm>
          <a:prstGeom prst="rect">
            <a:avLst/>
          </a:prstGeom>
          <a:solidFill>
            <a:srgbClr val="FFE7E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吹き出し 39">
            <a:extLst>
              <a:ext uri="{FF2B5EF4-FFF2-40B4-BE49-F238E27FC236}">
                <a16:creationId xmlns:a16="http://schemas.microsoft.com/office/drawing/2014/main" id="{A203E0F0-CC9F-C24D-4F13-BA16B8ECE963}"/>
              </a:ext>
            </a:extLst>
          </p:cNvPr>
          <p:cNvSpPr/>
          <p:nvPr/>
        </p:nvSpPr>
        <p:spPr>
          <a:xfrm>
            <a:off x="4488511" y="861292"/>
            <a:ext cx="575700" cy="679304"/>
          </a:xfrm>
          <a:prstGeom prst="wedgeRectCallout">
            <a:avLst>
              <a:gd name="adj1" fmla="val 110766"/>
              <a:gd name="adj2" fmla="val 348105"/>
            </a:avLst>
          </a:prstGeom>
          <a:pattFill prst="pct10">
            <a:fgClr>
              <a:srgbClr val="C84C6E"/>
            </a:fgClr>
            <a:bgClr>
              <a:schemeClr val="bg1"/>
            </a:bgClr>
          </a:pattFill>
          <a:ln w="28575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74787E5-DC0F-FDA9-3AA3-0F644C5AFB3D}"/>
              </a:ext>
            </a:extLst>
          </p:cNvPr>
          <p:cNvCxnSpPr/>
          <p:nvPr/>
        </p:nvCxnSpPr>
        <p:spPr>
          <a:xfrm>
            <a:off x="23205" y="2885631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矢印 15">
            <a:extLst>
              <a:ext uri="{FF2B5EF4-FFF2-40B4-BE49-F238E27FC236}">
                <a16:creationId xmlns:a16="http://schemas.microsoft.com/office/drawing/2014/main" id="{4074FA8F-92FA-739F-D3AE-A03C7B971F38}"/>
              </a:ext>
            </a:extLst>
          </p:cNvPr>
          <p:cNvSpPr/>
          <p:nvPr/>
        </p:nvSpPr>
        <p:spPr>
          <a:xfrm rot="1042507">
            <a:off x="2976055" y="5998005"/>
            <a:ext cx="1500549" cy="385325"/>
          </a:xfrm>
          <a:prstGeom prst="rightArrow">
            <a:avLst>
              <a:gd name="adj1" fmla="val 40853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558E62B9-EDE4-543A-8E32-46CFDA567854}"/>
              </a:ext>
            </a:extLst>
          </p:cNvPr>
          <p:cNvSpPr/>
          <p:nvPr/>
        </p:nvSpPr>
        <p:spPr>
          <a:xfrm rot="19923802">
            <a:off x="2881617" y="4240575"/>
            <a:ext cx="1437544" cy="3258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4F0D844-D1FA-D03C-BD3C-6108492CE9FB}"/>
              </a:ext>
            </a:extLst>
          </p:cNvPr>
          <p:cNvSpPr txBox="1"/>
          <p:nvPr/>
        </p:nvSpPr>
        <p:spPr>
          <a:xfrm>
            <a:off x="1157843" y="3052203"/>
            <a:ext cx="386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Personal consumption expenditure</a:t>
            </a:r>
          </a:p>
        </p:txBody>
      </p:sp>
      <p:pic>
        <p:nvPicPr>
          <p:cNvPr id="42" name="グラフィックス 41" descr="一切れのケーキ 単色塗りつぶし">
            <a:extLst>
              <a:ext uri="{FF2B5EF4-FFF2-40B4-BE49-F238E27FC236}">
                <a16:creationId xmlns:a16="http://schemas.microsoft.com/office/drawing/2014/main" id="{D898289A-1611-E45C-F990-2E7DEDAFA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5305" y="3551701"/>
            <a:ext cx="1106424" cy="1106424"/>
          </a:xfrm>
          <a:prstGeom prst="rect">
            <a:avLst/>
          </a:prstGeom>
        </p:spPr>
      </p:pic>
      <p:pic>
        <p:nvPicPr>
          <p:cNvPr id="44" name="グラフィックス 43" descr="アイス クリーム 単色塗りつぶし">
            <a:extLst>
              <a:ext uri="{FF2B5EF4-FFF2-40B4-BE49-F238E27FC236}">
                <a16:creationId xmlns:a16="http://schemas.microsoft.com/office/drawing/2014/main" id="{BEA40F69-0DAF-208E-1A18-0B93FAD15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1538" y="4669234"/>
            <a:ext cx="1338773" cy="1338773"/>
          </a:xfrm>
          <a:prstGeom prst="rect">
            <a:avLst/>
          </a:prstGeom>
        </p:spPr>
      </p:pic>
      <p:pic>
        <p:nvPicPr>
          <p:cNvPr id="46" name="グラフィックス 45" descr="ハンバーガーとドリンク 単色塗りつぶし">
            <a:extLst>
              <a:ext uri="{FF2B5EF4-FFF2-40B4-BE49-F238E27FC236}">
                <a16:creationId xmlns:a16="http://schemas.microsoft.com/office/drawing/2014/main" id="{A32A2AD0-41FA-48B4-13A7-B34F3BD7B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999" y="5753439"/>
            <a:ext cx="1106424" cy="1106424"/>
          </a:xfrm>
          <a:prstGeom prst="rect">
            <a:avLst/>
          </a:prstGeom>
        </p:spPr>
      </p:pic>
      <p:pic>
        <p:nvPicPr>
          <p:cNvPr id="49" name="図 48" descr="図形&#10;&#10;低い精度で自動的に生成された説明">
            <a:extLst>
              <a:ext uri="{FF2B5EF4-FFF2-40B4-BE49-F238E27FC236}">
                <a16:creationId xmlns:a16="http://schemas.microsoft.com/office/drawing/2014/main" id="{B98C5ACB-AA15-C157-CAD8-83160E491A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010" y="5078858"/>
            <a:ext cx="1788160" cy="1788160"/>
          </a:xfrm>
          <a:prstGeom prst="rect">
            <a:avLst/>
          </a:prstGeom>
        </p:spPr>
      </p:pic>
      <p:pic>
        <p:nvPicPr>
          <p:cNvPr id="51" name="グラフィックス 50" descr="人の集団 単色塗りつぶし">
            <a:extLst>
              <a:ext uri="{FF2B5EF4-FFF2-40B4-BE49-F238E27FC236}">
                <a16:creationId xmlns:a16="http://schemas.microsoft.com/office/drawing/2014/main" id="{E6B108A8-12BA-4FB1-65BC-E3FB612DCB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3806" y="4062432"/>
            <a:ext cx="1472650" cy="1472650"/>
          </a:xfrm>
          <a:prstGeom prst="rect">
            <a:avLst/>
          </a:prstGeom>
        </p:spPr>
      </p:pic>
      <p:sp>
        <p:nvSpPr>
          <p:cNvPr id="52" name="右矢印 51">
            <a:extLst>
              <a:ext uri="{FF2B5EF4-FFF2-40B4-BE49-F238E27FC236}">
                <a16:creationId xmlns:a16="http://schemas.microsoft.com/office/drawing/2014/main" id="{A6B21993-CCB7-1505-BF68-6D26368AEA67}"/>
              </a:ext>
            </a:extLst>
          </p:cNvPr>
          <p:cNvSpPr/>
          <p:nvPr/>
        </p:nvSpPr>
        <p:spPr>
          <a:xfrm>
            <a:off x="3057221" y="5069657"/>
            <a:ext cx="1267918" cy="3418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60" name="右矢印 59">
            <a:extLst>
              <a:ext uri="{FF2B5EF4-FFF2-40B4-BE49-F238E27FC236}">
                <a16:creationId xmlns:a16="http://schemas.microsoft.com/office/drawing/2014/main" id="{03D84A5D-DE44-D5D6-05FB-958DD7671221}"/>
              </a:ext>
            </a:extLst>
          </p:cNvPr>
          <p:cNvSpPr/>
          <p:nvPr/>
        </p:nvSpPr>
        <p:spPr>
          <a:xfrm rot="10800000">
            <a:off x="7178267" y="6309224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/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blipFill>
                <a:blip r:embed="rId12"/>
                <a:stretch>
                  <a:fillRect l="-2381" r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/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blipFill>
                <a:blip r:embed="rId13"/>
                <a:stretch>
                  <a:fillRect l="-2326" r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/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blipFill>
                <a:blip r:embed="rId14"/>
                <a:stretch>
                  <a:fillRect l="-4762" r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808305AD-8C97-F6E3-A6B1-2087F1A156BA}"/>
              </a:ext>
            </a:extLst>
          </p:cNvPr>
          <p:cNvGrpSpPr/>
          <p:nvPr/>
        </p:nvGrpSpPr>
        <p:grpSpPr>
          <a:xfrm>
            <a:off x="3255649" y="3999038"/>
            <a:ext cx="720000" cy="720000"/>
            <a:chOff x="3480376" y="3378519"/>
            <a:chExt cx="720000" cy="720000"/>
          </a:xfrm>
        </p:grpSpPr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548FF4C5-A098-5FC1-C1D5-8838BC07D29A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" name="グラフィックス 76" descr="硬貨 単色塗りつぶし">
              <a:extLst>
                <a:ext uri="{FF2B5EF4-FFF2-40B4-BE49-F238E27FC236}">
                  <a16:creationId xmlns:a16="http://schemas.microsoft.com/office/drawing/2014/main" id="{75563516-7150-7F1A-154F-B31B2FB6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1FB4B4F7-A2CB-5C54-E36E-7CECC677BDE7}"/>
              </a:ext>
            </a:extLst>
          </p:cNvPr>
          <p:cNvGrpSpPr/>
          <p:nvPr/>
        </p:nvGrpSpPr>
        <p:grpSpPr>
          <a:xfrm>
            <a:off x="3290623" y="4877108"/>
            <a:ext cx="720000" cy="720000"/>
            <a:chOff x="3480376" y="3378519"/>
            <a:chExt cx="720000" cy="720000"/>
          </a:xfrm>
        </p:grpSpPr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77EC0D97-C389-BB60-E12B-4F24A761711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2" name="グラフィックス 81" descr="硬貨 単色塗りつぶし">
              <a:extLst>
                <a:ext uri="{FF2B5EF4-FFF2-40B4-BE49-F238E27FC236}">
                  <a16:creationId xmlns:a16="http://schemas.microsoft.com/office/drawing/2014/main" id="{2D5E64AE-2A11-C286-0364-C3E8E74B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08F22CD6-4102-F356-0606-9548679BE063}"/>
              </a:ext>
            </a:extLst>
          </p:cNvPr>
          <p:cNvGrpSpPr/>
          <p:nvPr/>
        </p:nvGrpSpPr>
        <p:grpSpPr>
          <a:xfrm>
            <a:off x="3290623" y="5831224"/>
            <a:ext cx="720000" cy="720000"/>
            <a:chOff x="3480376" y="3378519"/>
            <a:chExt cx="720000" cy="720000"/>
          </a:xfrm>
        </p:grpSpPr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547E2D22-84FC-903A-25EA-7C3D770C8EC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5" name="グラフィックス 84" descr="硬貨 単色塗りつぶし">
              <a:extLst>
                <a:ext uri="{FF2B5EF4-FFF2-40B4-BE49-F238E27FC236}">
                  <a16:creationId xmlns:a16="http://schemas.microsoft.com/office/drawing/2014/main" id="{B39A60EA-C912-2686-F752-76280B92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sp>
        <p:nvSpPr>
          <p:cNvPr id="94" name="右大かっこ 93">
            <a:extLst>
              <a:ext uri="{FF2B5EF4-FFF2-40B4-BE49-F238E27FC236}">
                <a16:creationId xmlns:a16="http://schemas.microsoft.com/office/drawing/2014/main" id="{5D9CA846-0CF2-7433-0B61-C7B01E3C9E14}"/>
              </a:ext>
            </a:extLst>
          </p:cNvPr>
          <p:cNvSpPr/>
          <p:nvPr/>
        </p:nvSpPr>
        <p:spPr>
          <a:xfrm rot="16200000">
            <a:off x="9918572" y="1871757"/>
            <a:ext cx="477342" cy="3364212"/>
          </a:xfrm>
          <a:prstGeom prst="rightBracke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7AACE1A-5350-BA42-1B0A-BEEC812586BB}"/>
              </a:ext>
            </a:extLst>
          </p:cNvPr>
          <p:cNvSpPr txBox="1"/>
          <p:nvPr/>
        </p:nvSpPr>
        <p:spPr>
          <a:xfrm>
            <a:off x="9075407" y="3058342"/>
            <a:ext cx="21636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Indirectly 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002DC421-43B8-64B1-9FA2-41A8AAD83FB2}"/>
                  </a:ext>
                </a:extLst>
              </p:cNvPr>
              <p:cNvSpPr txBox="1"/>
              <p:nvPr/>
            </p:nvSpPr>
            <p:spPr>
              <a:xfrm>
                <a:off x="21577" y="2144382"/>
                <a:ext cx="60141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unit vector where only the element of the sugar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sector is unity, while all other elements are zero</a:t>
                </a:r>
                <a:endParaRPr lang="ja-JP" altLang="ja-JP" sz="2000" kern="100"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002DC421-43B8-64B1-9FA2-41A8AAD83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7" y="2144382"/>
                <a:ext cx="6014113" cy="707886"/>
              </a:xfrm>
              <a:prstGeom prst="rect">
                <a:avLst/>
              </a:prstGeom>
              <a:blipFill>
                <a:blip r:embed="rId17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16B0C5F9-5C69-7F37-A16F-C81681352824}"/>
                  </a:ext>
                </a:extLst>
              </p:cNvPr>
              <p:cNvSpPr txBox="1"/>
              <p:nvPr/>
            </p:nvSpPr>
            <p:spPr>
              <a:xfrm>
                <a:off x="6860333" y="1454981"/>
                <a:ext cx="46724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2000" u="sng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mixed-units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Leontief inverse matrix</a:t>
                </a:r>
                <a:endParaRPr kumimoji="1" lang="en-US" altLang="ja-JP" sz="2000" dirty="0"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16B0C5F9-5C69-7F37-A16F-C81681352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33" y="1454981"/>
                <a:ext cx="4672433" cy="400110"/>
              </a:xfrm>
              <a:prstGeom prst="rect">
                <a:avLst/>
              </a:prstGeom>
              <a:blipFill>
                <a:blip r:embed="rId18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/>
              <p:nvPr/>
            </p:nvSpPr>
            <p:spPr>
              <a:xfrm>
                <a:off x="6860333" y="2169018"/>
                <a:ext cx="51792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u="sng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mixed-units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final demand column vector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of personal consumption expenditures</a:t>
                </a:r>
              </a:p>
            </p:txBody>
          </p:sp>
        </mc:Choice>
        <mc:Fallback xmlns="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33" y="2169018"/>
                <a:ext cx="5179267" cy="707886"/>
              </a:xfrm>
              <a:prstGeom prst="rect">
                <a:avLst/>
              </a:prstGeom>
              <a:blipFill>
                <a:blip r:embed="rId19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/>
              <p:nvPr/>
            </p:nvSpPr>
            <p:spPr>
              <a:xfrm>
                <a:off x="23205" y="1455409"/>
                <a:ext cx="63230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ゴシック" panose="020B0609070205080204" pitchFamily="49" charset="-128"/>
                      </a:rPr>
                      <m:t>𝐱</m:t>
                    </m:r>
                  </m:oMath>
                </a14:m>
                <a:r>
                  <a:rPr kumimoji="1"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row vector of </a:t>
                </a:r>
                <a:r>
                  <a:rPr lang="en-US" altLang="ja-JP" sz="2000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direct and indirect the amount of sugar  </a:t>
                </a:r>
              </a:p>
              <a:p>
                <a:r>
                  <a:rPr lang="en-US" altLang="ja-JP" sz="2000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used by industry </a:t>
                </a:r>
                <a:endParaRPr kumimoji="1"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" y="1455409"/>
                <a:ext cx="6323004" cy="707886"/>
              </a:xfrm>
              <a:prstGeom prst="rect">
                <a:avLst/>
              </a:prstGeom>
              <a:blipFill>
                <a:blip r:embed="rId20"/>
                <a:stretch>
                  <a:fillRect t="-5263" r="-3006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7B3604-2A1B-9035-676F-BFDD8982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ECDB-E221-DC47-A1CC-BFCDF39A8C36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7B9586CF-8486-1CB3-C149-7278253C749F}"/>
              </a:ext>
            </a:extLst>
          </p:cNvPr>
          <p:cNvSpPr/>
          <p:nvPr/>
        </p:nvSpPr>
        <p:spPr>
          <a:xfrm rot="10141422">
            <a:off x="7162454" y="5681810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9A63DD8E-2A14-177D-FA55-DE8E1236DEB1}"/>
              </a:ext>
            </a:extLst>
          </p:cNvPr>
          <p:cNvSpPr/>
          <p:nvPr/>
        </p:nvSpPr>
        <p:spPr>
          <a:xfrm rot="10800000">
            <a:off x="7162354" y="5078858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2AEE25A6-3996-95FF-1CA1-B5E7B3077857}"/>
              </a:ext>
            </a:extLst>
          </p:cNvPr>
          <p:cNvSpPr/>
          <p:nvPr/>
        </p:nvSpPr>
        <p:spPr>
          <a:xfrm rot="12054377">
            <a:off x="7167695" y="4513148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FBF3FD8A-ABCC-C277-3DC7-70DC004F420C}"/>
              </a:ext>
            </a:extLst>
          </p:cNvPr>
          <p:cNvSpPr/>
          <p:nvPr/>
        </p:nvSpPr>
        <p:spPr>
          <a:xfrm rot="10800000">
            <a:off x="7176092" y="3916570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77A045F-6521-AFCF-DE5B-61756F304CF3}"/>
              </a:ext>
            </a:extLst>
          </p:cNvPr>
          <p:cNvGrpSpPr/>
          <p:nvPr/>
        </p:nvGrpSpPr>
        <p:grpSpPr>
          <a:xfrm>
            <a:off x="5863893" y="3610735"/>
            <a:ext cx="966024" cy="961378"/>
            <a:chOff x="5875933" y="3282376"/>
            <a:chExt cx="966024" cy="9613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A8C75231-5D7D-2B1F-140C-2C8468F219F3}"/>
                </a:ext>
              </a:extLst>
            </p:cNvPr>
            <p:cNvGrpSpPr/>
            <p:nvPr/>
          </p:nvGrpSpPr>
          <p:grpSpPr>
            <a:xfrm>
              <a:off x="5875933" y="3282376"/>
              <a:ext cx="966024" cy="961378"/>
              <a:chOff x="5875933" y="3282376"/>
              <a:chExt cx="966024" cy="961378"/>
            </a:xfrm>
          </p:grpSpPr>
          <p:sp>
            <p:nvSpPr>
              <p:cNvPr id="17" name="円形吹き出し 16">
                <a:extLst>
                  <a:ext uri="{FF2B5EF4-FFF2-40B4-BE49-F238E27FC236}">
                    <a16:creationId xmlns:a16="http://schemas.microsoft.com/office/drawing/2014/main" id="{B618AFAA-B7AB-C062-7AE7-EE1B7170A1DC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966024" cy="961378"/>
              </a:xfrm>
              <a:prstGeom prst="wedgeEllipseCallout">
                <a:avLst>
                  <a:gd name="adj1" fmla="val -114016"/>
                  <a:gd name="adj2" fmla="val 18896"/>
                </a:avLst>
              </a:prstGeom>
              <a:solidFill>
                <a:schemeClr val="bg1"/>
              </a:solidFill>
              <a:ln w="28575">
                <a:solidFill>
                  <a:srgbClr val="C84C6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23" name="図 22" descr="アイコン&#10;&#10;自動的に生成された説明">
                <a:extLst>
                  <a:ext uri="{FF2B5EF4-FFF2-40B4-BE49-F238E27FC236}">
                    <a16:creationId xmlns:a16="http://schemas.microsoft.com/office/drawing/2014/main" id="{44C1AFFB-C2C8-CF68-D7E9-A7413A634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biLevel thresh="50000"/>
              </a:blip>
              <a:stretch>
                <a:fillRect/>
              </a:stretch>
            </p:blipFill>
            <p:spPr>
              <a:xfrm>
                <a:off x="6164367" y="3315613"/>
                <a:ext cx="389155" cy="389155"/>
              </a:xfrm>
              <a:prstGeom prst="rect">
                <a:avLst/>
              </a:prstGeom>
            </p:spPr>
          </p:pic>
        </p:grpSp>
        <p:pic>
          <p:nvPicPr>
            <p:cNvPr id="5" name="図 4" descr="アイコン&#10;&#10;自動的に生成された説明">
              <a:extLst>
                <a:ext uri="{FF2B5EF4-FFF2-40B4-BE49-F238E27FC236}">
                  <a16:creationId xmlns:a16="http://schemas.microsoft.com/office/drawing/2014/main" id="{24661808-C4AF-F35D-59FF-CD21D8BEA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5959335" y="3686745"/>
              <a:ext cx="389155" cy="389155"/>
            </a:xfrm>
            <a:prstGeom prst="rect">
              <a:avLst/>
            </a:prstGeom>
          </p:spPr>
        </p:pic>
        <p:pic>
          <p:nvPicPr>
            <p:cNvPr id="7" name="図 6" descr="アイコン&#10;&#10;自動的に生成された説明">
              <a:extLst>
                <a:ext uri="{FF2B5EF4-FFF2-40B4-BE49-F238E27FC236}">
                  <a16:creationId xmlns:a16="http://schemas.microsoft.com/office/drawing/2014/main" id="{EAB89FA8-51F2-8950-755C-74EA30865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6376904" y="3686166"/>
              <a:ext cx="389155" cy="389155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2E5D0FF-D096-9A20-278A-4B06EE2E373E}"/>
              </a:ext>
            </a:extLst>
          </p:cNvPr>
          <p:cNvGrpSpPr/>
          <p:nvPr/>
        </p:nvGrpSpPr>
        <p:grpSpPr>
          <a:xfrm>
            <a:off x="5875932" y="4669037"/>
            <a:ext cx="966024" cy="961378"/>
            <a:chOff x="5875933" y="3282376"/>
            <a:chExt cx="966024" cy="961378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7E4297E-272D-B48B-5270-F5580CC5434E}"/>
                </a:ext>
              </a:extLst>
            </p:cNvPr>
            <p:cNvGrpSpPr/>
            <p:nvPr/>
          </p:nvGrpSpPr>
          <p:grpSpPr>
            <a:xfrm>
              <a:off x="5875933" y="3282376"/>
              <a:ext cx="966024" cy="961378"/>
              <a:chOff x="5875933" y="3282376"/>
              <a:chExt cx="966024" cy="961378"/>
            </a:xfrm>
          </p:grpSpPr>
          <p:sp>
            <p:nvSpPr>
              <p:cNvPr id="28" name="円形吹き出し 27">
                <a:extLst>
                  <a:ext uri="{FF2B5EF4-FFF2-40B4-BE49-F238E27FC236}">
                    <a16:creationId xmlns:a16="http://schemas.microsoft.com/office/drawing/2014/main" id="{CF259476-B4E5-1F97-8C41-4D0ADA71C0FF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966024" cy="961378"/>
              </a:xfrm>
              <a:prstGeom prst="wedgeEllipseCallout">
                <a:avLst>
                  <a:gd name="adj1" fmla="val -117103"/>
                  <a:gd name="adj2" fmla="val 16828"/>
                </a:avLst>
              </a:prstGeom>
              <a:solidFill>
                <a:schemeClr val="bg1"/>
              </a:solidFill>
              <a:ln w="28575">
                <a:solidFill>
                  <a:srgbClr val="C84C6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29" name="図 28" descr="アイコン&#10;&#10;自動的に生成された説明">
                <a:extLst>
                  <a:ext uri="{FF2B5EF4-FFF2-40B4-BE49-F238E27FC236}">
                    <a16:creationId xmlns:a16="http://schemas.microsoft.com/office/drawing/2014/main" id="{4F6DD1E8-6CC7-772F-8B0E-E989D85D4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biLevel thresh="50000"/>
              </a:blip>
              <a:stretch>
                <a:fillRect/>
              </a:stretch>
            </p:blipFill>
            <p:spPr>
              <a:xfrm>
                <a:off x="6164367" y="3315613"/>
                <a:ext cx="389155" cy="389155"/>
              </a:xfrm>
              <a:prstGeom prst="rect">
                <a:avLst/>
              </a:prstGeom>
            </p:spPr>
          </p:pic>
        </p:grpSp>
        <p:pic>
          <p:nvPicPr>
            <p:cNvPr id="26" name="図 25" descr="アイコン&#10;&#10;自動的に生成された説明">
              <a:extLst>
                <a:ext uri="{FF2B5EF4-FFF2-40B4-BE49-F238E27FC236}">
                  <a16:creationId xmlns:a16="http://schemas.microsoft.com/office/drawing/2014/main" id="{8C11D7DB-9725-37AA-F424-2676F0875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5959335" y="3686745"/>
              <a:ext cx="389155" cy="389155"/>
            </a:xfrm>
            <a:prstGeom prst="rect">
              <a:avLst/>
            </a:prstGeom>
          </p:spPr>
        </p:pic>
        <p:pic>
          <p:nvPicPr>
            <p:cNvPr id="27" name="図 26" descr="アイコン&#10;&#10;自動的に生成された説明">
              <a:extLst>
                <a:ext uri="{FF2B5EF4-FFF2-40B4-BE49-F238E27FC236}">
                  <a16:creationId xmlns:a16="http://schemas.microsoft.com/office/drawing/2014/main" id="{166E5020-2828-2C88-3650-BAD8B28F9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6376904" y="3686166"/>
              <a:ext cx="389155" cy="389155"/>
            </a:xfrm>
            <a:prstGeom prst="rect">
              <a:avLst/>
            </a:prstGeom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370909A-19EF-EC0A-8045-AB068D910884}"/>
              </a:ext>
            </a:extLst>
          </p:cNvPr>
          <p:cNvGrpSpPr/>
          <p:nvPr/>
        </p:nvGrpSpPr>
        <p:grpSpPr>
          <a:xfrm>
            <a:off x="5875932" y="5782744"/>
            <a:ext cx="966024" cy="961378"/>
            <a:chOff x="5875933" y="3282376"/>
            <a:chExt cx="966024" cy="961378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663A5912-522D-59D2-7C44-C8E920E13F21}"/>
                </a:ext>
              </a:extLst>
            </p:cNvPr>
            <p:cNvGrpSpPr/>
            <p:nvPr/>
          </p:nvGrpSpPr>
          <p:grpSpPr>
            <a:xfrm>
              <a:off x="5875933" y="3282376"/>
              <a:ext cx="966024" cy="961378"/>
              <a:chOff x="5875933" y="3282376"/>
              <a:chExt cx="966024" cy="961378"/>
            </a:xfrm>
          </p:grpSpPr>
          <p:sp>
            <p:nvSpPr>
              <p:cNvPr id="38" name="円形吹き出し 37">
                <a:extLst>
                  <a:ext uri="{FF2B5EF4-FFF2-40B4-BE49-F238E27FC236}">
                    <a16:creationId xmlns:a16="http://schemas.microsoft.com/office/drawing/2014/main" id="{B5874FAF-451B-A7F1-C990-ADB7A1CB70C7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966024" cy="961378"/>
              </a:xfrm>
              <a:prstGeom prst="wedgeEllipseCallout">
                <a:avLst>
                  <a:gd name="adj1" fmla="val -115045"/>
                  <a:gd name="adj2" fmla="val 9591"/>
                </a:avLst>
              </a:prstGeom>
              <a:solidFill>
                <a:schemeClr val="bg1"/>
              </a:solidFill>
              <a:ln w="28575">
                <a:solidFill>
                  <a:srgbClr val="C84C6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39" name="図 38" descr="アイコン&#10;&#10;自動的に生成された説明">
                <a:extLst>
                  <a:ext uri="{FF2B5EF4-FFF2-40B4-BE49-F238E27FC236}">
                    <a16:creationId xmlns:a16="http://schemas.microsoft.com/office/drawing/2014/main" id="{A97046D4-8359-C05F-8A8D-853063AF1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biLevel thresh="50000"/>
              </a:blip>
              <a:stretch>
                <a:fillRect/>
              </a:stretch>
            </p:blipFill>
            <p:spPr>
              <a:xfrm>
                <a:off x="6164367" y="3315613"/>
                <a:ext cx="389155" cy="389155"/>
              </a:xfrm>
              <a:prstGeom prst="rect">
                <a:avLst/>
              </a:prstGeom>
            </p:spPr>
          </p:pic>
        </p:grpSp>
        <p:pic>
          <p:nvPicPr>
            <p:cNvPr id="32" name="図 31" descr="アイコン&#10;&#10;自動的に生成された説明">
              <a:extLst>
                <a:ext uri="{FF2B5EF4-FFF2-40B4-BE49-F238E27FC236}">
                  <a16:creationId xmlns:a16="http://schemas.microsoft.com/office/drawing/2014/main" id="{6711BDCA-3D63-B84B-3414-4B4CCEBB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5959335" y="3686745"/>
              <a:ext cx="389155" cy="389155"/>
            </a:xfrm>
            <a:prstGeom prst="rect">
              <a:avLst/>
            </a:prstGeom>
          </p:spPr>
        </p:pic>
        <p:pic>
          <p:nvPicPr>
            <p:cNvPr id="37" name="図 36" descr="アイコン&#10;&#10;自動的に生成された説明">
              <a:extLst>
                <a:ext uri="{FF2B5EF4-FFF2-40B4-BE49-F238E27FC236}">
                  <a16:creationId xmlns:a16="http://schemas.microsoft.com/office/drawing/2014/main" id="{FA2A3CA3-328F-4254-F589-CA95A76BF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6376904" y="3686166"/>
              <a:ext cx="389155" cy="389155"/>
            </a:xfrm>
            <a:prstGeom prst="rect">
              <a:avLst/>
            </a:prstGeom>
          </p:spPr>
        </p:pic>
      </p:grpSp>
      <p:pic>
        <p:nvPicPr>
          <p:cNvPr id="43" name="図 42" descr="白いバックグラウンドの前にある交通標識&#10;&#10;中程度の精度で自動的に生成された説明">
            <a:extLst>
              <a:ext uri="{FF2B5EF4-FFF2-40B4-BE49-F238E27FC236}">
                <a16:creationId xmlns:a16="http://schemas.microsoft.com/office/drawing/2014/main" id="{31AA5EC6-1CDE-52DD-7BF1-0CBAA431C039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0187" y="4861719"/>
            <a:ext cx="917608" cy="917608"/>
          </a:xfrm>
          <a:prstGeom prst="rect">
            <a:avLst/>
          </a:prstGeom>
        </p:spPr>
      </p:pic>
      <p:pic>
        <p:nvPicPr>
          <p:cNvPr id="45" name="図 44" descr="ロゴ&#10;&#10;自動的に生成された説明">
            <a:extLst>
              <a:ext uri="{FF2B5EF4-FFF2-40B4-BE49-F238E27FC236}">
                <a16:creationId xmlns:a16="http://schemas.microsoft.com/office/drawing/2014/main" id="{B091051D-B657-CCAD-1E28-BDC6515D0E18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9105" y="6008007"/>
            <a:ext cx="917608" cy="917608"/>
          </a:xfrm>
          <a:prstGeom prst="rect">
            <a:avLst/>
          </a:prstGeom>
        </p:spPr>
      </p:pic>
      <p:pic>
        <p:nvPicPr>
          <p:cNvPr id="47" name="図 46" descr="アイコン&#10;&#10;自動的に生成された説明">
            <a:extLst>
              <a:ext uri="{FF2B5EF4-FFF2-40B4-BE49-F238E27FC236}">
                <a16:creationId xmlns:a16="http://schemas.microsoft.com/office/drawing/2014/main" id="{6E97F8D1-FD24-089C-8317-018AD43FB0F3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393" y="3764059"/>
            <a:ext cx="758354" cy="758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D3E092A0-A60F-8E38-B654-F32D4101E358}"/>
                  </a:ext>
                </a:extLst>
              </p:cNvPr>
              <p:cNvSpPr txBox="1"/>
              <p:nvPr/>
            </p:nvSpPr>
            <p:spPr>
              <a:xfrm>
                <a:off x="7676323" y="3515385"/>
                <a:ext cx="4138081" cy="31085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We estimated </a:t>
                </a:r>
                <a14:m>
                  <m:oMath xmlns:m="http://schemas.openxmlformats.org/officeDocument/2006/math">
                    <m:r>
                      <a:rPr lang="en-US" altLang="ja-JP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𝐱</m:t>
                    </m:r>
                  </m:oMath>
                </a14:m>
                <a:r>
                  <a:rPr lang="en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that represents </a:t>
                </a:r>
                <a:r>
                  <a:rPr lang="en" altLang="ja-JP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amount of sugar, both directly and indirectly contained</a:t>
                </a:r>
                <a:r>
                  <a:rPr lang="en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in domestically produced goods, broken down by industry.</a:t>
                </a:r>
                <a:endParaRPr kumimoji="1" lang="ja-JP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D3E092A0-A60F-8E38-B654-F32D4101E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323" y="3515385"/>
                <a:ext cx="4138081" cy="3108543"/>
              </a:xfrm>
              <a:prstGeom prst="rect">
                <a:avLst/>
              </a:prstGeom>
              <a:blipFill>
                <a:blip r:embed="rId25"/>
                <a:stretch>
                  <a:fillRect l="-3058" t="-2033" r="-4587" b="-44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D5AC78E-7F92-F9E5-E1F1-19DF49E726CD}"/>
                  </a:ext>
                </a:extLst>
              </p:cNvPr>
              <p:cNvSpPr txBox="1"/>
              <p:nvPr/>
            </p:nvSpPr>
            <p:spPr>
              <a:xfrm>
                <a:off x="4663941" y="857752"/>
                <a:ext cx="2864117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</m:t>
                    </m:r>
                    <m:sSub>
                      <m:sSubPr>
                        <m:ctrlPr>
                          <a:rPr kumimoji="1" lang="en-US" altLang="ja-JP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acc>
                      <m:accPr>
                        <m:chr m:val="̂"/>
                        <m:ctrlPr>
                          <a:rPr kumimoji="1" lang="en-US" altLang="ja-JP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</m:acc>
                    <m:r>
                      <a:rPr kumimoji="1" lang="en-US" altLang="ja-JP" sz="3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(3)</a:t>
                </a: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D5AC78E-7F92-F9E5-E1F1-19DF49E72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941" y="857752"/>
                <a:ext cx="2864117" cy="585225"/>
              </a:xfrm>
              <a:prstGeom prst="rect">
                <a:avLst/>
              </a:prstGeom>
              <a:blipFill>
                <a:blip r:embed="rId26"/>
                <a:stretch>
                  <a:fillRect l="-9735" t="-19149" r="-8850" b="-468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7B4B906-A068-7F9D-AFC4-4C1B25F50D56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1E9198A-17DD-54F6-A9A6-AF5D9FEAE063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C38F10F-5859-A944-565E-156CFB73342F}"/>
                </a:ext>
              </a:extLst>
            </p:cNvPr>
            <p:cNvSpPr txBox="1"/>
            <p:nvPr/>
          </p:nvSpPr>
          <p:spPr>
            <a:xfrm>
              <a:off x="62287" y="126148"/>
              <a:ext cx="11727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amount of sugar by industry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234729-BD65-9949-44B3-62A69002CE3D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4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部屋, 賭博場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F0676D4-3154-1BC0-39B6-6C8F8F4B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746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3" name="ドーナツ 2">
            <a:extLst>
              <a:ext uri="{FF2B5EF4-FFF2-40B4-BE49-F238E27FC236}">
                <a16:creationId xmlns:a16="http://schemas.microsoft.com/office/drawing/2014/main" id="{1602484A-78AF-60D2-31AA-4C2F5ADA0220}"/>
              </a:ext>
            </a:extLst>
          </p:cNvPr>
          <p:cNvSpPr/>
          <p:nvPr/>
        </p:nvSpPr>
        <p:spPr>
          <a:xfrm>
            <a:off x="-1719972" y="-531641"/>
            <a:ext cx="8640000" cy="8640000"/>
          </a:xfrm>
          <a:prstGeom prst="donut">
            <a:avLst>
              <a:gd name="adj" fmla="val 3660"/>
            </a:avLst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46F9E3B2-6EEF-3249-A1F0-7CA3573746C5}"/>
              </a:ext>
            </a:extLst>
          </p:cNvPr>
          <p:cNvSpPr/>
          <p:nvPr/>
        </p:nvSpPr>
        <p:spPr>
          <a:xfrm>
            <a:off x="-2372380" y="-371914"/>
            <a:ext cx="7920000" cy="792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F7FF6EE6-C188-C824-31CF-705E2B1B5B56}"/>
              </a:ext>
            </a:extLst>
          </p:cNvPr>
          <p:cNvSpPr/>
          <p:nvPr/>
        </p:nvSpPr>
        <p:spPr>
          <a:xfrm>
            <a:off x="-2606422" y="-531641"/>
            <a:ext cx="7920000" cy="7920000"/>
          </a:xfrm>
          <a:prstGeom prst="ellipse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6A7C485A-EC8D-97DE-0935-9DFEB91FD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93" y="1622858"/>
            <a:ext cx="3930456" cy="39304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1AFCBA-05D9-6EA6-DA89-7DE19AC641DD}"/>
              </a:ext>
            </a:extLst>
          </p:cNvPr>
          <p:cNvSpPr txBox="1"/>
          <p:nvPr/>
        </p:nvSpPr>
        <p:spPr>
          <a:xfrm>
            <a:off x="272871" y="4109683"/>
            <a:ext cx="4669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kumimoji="1" lang="ja-JP" alt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31288F-BCF1-3A87-9349-C2FC2946DF1B}"/>
              </a:ext>
            </a:extLst>
          </p:cNvPr>
          <p:cNvSpPr txBox="1"/>
          <p:nvPr/>
        </p:nvSpPr>
        <p:spPr>
          <a:xfrm>
            <a:off x="-863802" y="778547"/>
            <a:ext cx="3749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kumimoji="1" lang="ja-JP" altLang="en-US" sz="25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C7AE4D85-6EA7-0D74-AB23-04FBF1BDDEC0}"/>
              </a:ext>
            </a:extLst>
          </p:cNvPr>
          <p:cNvSpPr/>
          <p:nvPr/>
        </p:nvSpPr>
        <p:spPr>
          <a:xfrm>
            <a:off x="5860449" y="1808741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B970787C-8415-0B64-DCE7-C758157B3F9E}"/>
              </a:ext>
            </a:extLst>
          </p:cNvPr>
          <p:cNvSpPr/>
          <p:nvPr/>
        </p:nvSpPr>
        <p:spPr>
          <a:xfrm>
            <a:off x="5914965" y="3556413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2F8B6990-4646-1F39-6BC5-AF1B549A3000}"/>
              </a:ext>
            </a:extLst>
          </p:cNvPr>
          <p:cNvSpPr/>
          <p:nvPr/>
        </p:nvSpPr>
        <p:spPr>
          <a:xfrm>
            <a:off x="5194965" y="5304085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グラフィックス 18" descr="サーバー 単色塗りつぶし">
            <a:extLst>
              <a:ext uri="{FF2B5EF4-FFF2-40B4-BE49-F238E27FC236}">
                <a16:creationId xmlns:a16="http://schemas.microsoft.com/office/drawing/2014/main" id="{A2C94314-46E6-304C-DCB8-6A4CFC709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3249" y="2071541"/>
            <a:ext cx="914400" cy="9144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990182-E9C2-C821-761F-B0170169ABA6}"/>
              </a:ext>
            </a:extLst>
          </p:cNvPr>
          <p:cNvSpPr txBox="1"/>
          <p:nvPr/>
        </p:nvSpPr>
        <p:spPr>
          <a:xfrm>
            <a:off x="7494113" y="2267131"/>
            <a:ext cx="3805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effectLst>
                  <a:outerShdw blurRad="50800" dist="38100" dir="2100000" algn="tl" rotWithShape="0">
                    <a:schemeClr val="tx1">
                      <a:alpha val="6439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Methodology and Data</a:t>
            </a:r>
            <a:endParaRPr kumimoji="1" lang="ja-JP" altLang="en-US" sz="2800" dirty="0">
              <a:solidFill>
                <a:schemeClr val="bg1"/>
              </a:solidFill>
              <a:effectLst>
                <a:outerShdw blurRad="50800" dist="38100" dir="2100000" algn="tl" rotWithShape="0">
                  <a:schemeClr val="tx1">
                    <a:alpha val="6439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641A54-D468-AE84-AA51-ABC3280EE879}"/>
              </a:ext>
            </a:extLst>
          </p:cNvPr>
          <p:cNvSpPr txBox="1"/>
          <p:nvPr/>
        </p:nvSpPr>
        <p:spPr>
          <a:xfrm>
            <a:off x="7494113" y="4039776"/>
            <a:ext cx="3922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3633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kumimoji="1" lang="ja-JP" alt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63633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73A046-0CC6-1315-9E29-98B5A3E7227C}"/>
              </a:ext>
            </a:extLst>
          </p:cNvPr>
          <p:cNvSpPr txBox="1"/>
          <p:nvPr/>
        </p:nvSpPr>
        <p:spPr>
          <a:xfrm>
            <a:off x="6703176" y="5762475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496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ja-JP" alt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6496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グラフィックス 26" descr="棒グラフ 単色塗りつぶし">
            <a:extLst>
              <a:ext uri="{FF2B5EF4-FFF2-40B4-BE49-F238E27FC236}">
                <a16:creationId xmlns:a16="http://schemas.microsoft.com/office/drawing/2014/main" id="{48FDDE8C-7EBB-3889-3CD4-5F5829F40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7400" y="3843367"/>
            <a:ext cx="914400" cy="914400"/>
          </a:xfrm>
          <a:prstGeom prst="rect">
            <a:avLst/>
          </a:prstGeom>
        </p:spPr>
      </p:pic>
      <p:pic>
        <p:nvPicPr>
          <p:cNvPr id="29" name="グラフィックス 28" descr="教授 女性 単色塗りつぶし">
            <a:extLst>
              <a:ext uri="{FF2B5EF4-FFF2-40B4-BE49-F238E27FC236}">
                <a16:creationId xmlns:a16="http://schemas.microsoft.com/office/drawing/2014/main" id="{DF22518E-2C85-6898-4155-F7780CDFDE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1567" y="55402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74787E5-DC0F-FDA9-3AA3-0F644C5AFB3D}"/>
              </a:ext>
            </a:extLst>
          </p:cNvPr>
          <p:cNvCxnSpPr/>
          <p:nvPr/>
        </p:nvCxnSpPr>
        <p:spPr>
          <a:xfrm>
            <a:off x="23205" y="2885631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矢印 15">
            <a:extLst>
              <a:ext uri="{FF2B5EF4-FFF2-40B4-BE49-F238E27FC236}">
                <a16:creationId xmlns:a16="http://schemas.microsoft.com/office/drawing/2014/main" id="{4074FA8F-92FA-739F-D3AE-A03C7B971F38}"/>
              </a:ext>
            </a:extLst>
          </p:cNvPr>
          <p:cNvSpPr/>
          <p:nvPr/>
        </p:nvSpPr>
        <p:spPr>
          <a:xfrm rot="1042507">
            <a:off x="2976055" y="5998005"/>
            <a:ext cx="1500549" cy="385325"/>
          </a:xfrm>
          <a:prstGeom prst="rightArrow">
            <a:avLst>
              <a:gd name="adj1" fmla="val 40853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558E62B9-EDE4-543A-8E32-46CFDA567854}"/>
              </a:ext>
            </a:extLst>
          </p:cNvPr>
          <p:cNvSpPr/>
          <p:nvPr/>
        </p:nvSpPr>
        <p:spPr>
          <a:xfrm rot="19923802">
            <a:off x="2881617" y="4240575"/>
            <a:ext cx="1437544" cy="3258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4F0D844-D1FA-D03C-BD3C-6108492CE9FB}"/>
              </a:ext>
            </a:extLst>
          </p:cNvPr>
          <p:cNvSpPr txBox="1"/>
          <p:nvPr/>
        </p:nvSpPr>
        <p:spPr>
          <a:xfrm>
            <a:off x="1157843" y="3052203"/>
            <a:ext cx="386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Personal consumption expenditure</a:t>
            </a: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808305AD-8C97-F6E3-A6B1-2087F1A156BA}"/>
              </a:ext>
            </a:extLst>
          </p:cNvPr>
          <p:cNvGrpSpPr/>
          <p:nvPr/>
        </p:nvGrpSpPr>
        <p:grpSpPr>
          <a:xfrm>
            <a:off x="3255649" y="3999038"/>
            <a:ext cx="720000" cy="720000"/>
            <a:chOff x="3480376" y="3378519"/>
            <a:chExt cx="720000" cy="720000"/>
          </a:xfrm>
        </p:grpSpPr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548FF4C5-A098-5FC1-C1D5-8838BC07D29A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" name="グラフィックス 76" descr="硬貨 単色塗りつぶし">
              <a:extLst>
                <a:ext uri="{FF2B5EF4-FFF2-40B4-BE49-F238E27FC236}">
                  <a16:creationId xmlns:a16="http://schemas.microsoft.com/office/drawing/2014/main" id="{75563516-7150-7F1A-154F-B31B2FB6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08F22CD6-4102-F356-0606-9548679BE063}"/>
              </a:ext>
            </a:extLst>
          </p:cNvPr>
          <p:cNvGrpSpPr/>
          <p:nvPr/>
        </p:nvGrpSpPr>
        <p:grpSpPr>
          <a:xfrm>
            <a:off x="3290623" y="5831224"/>
            <a:ext cx="720000" cy="720000"/>
            <a:chOff x="3480376" y="3378519"/>
            <a:chExt cx="720000" cy="720000"/>
          </a:xfrm>
        </p:grpSpPr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547E2D22-84FC-903A-25EA-7C3D770C8EC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5" name="グラフィックス 84" descr="硬貨 単色塗りつぶし">
              <a:extLst>
                <a:ext uri="{FF2B5EF4-FFF2-40B4-BE49-F238E27FC236}">
                  <a16:creationId xmlns:a16="http://schemas.microsoft.com/office/drawing/2014/main" id="{B39A60EA-C912-2686-F752-76280B925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/>
              <p:nvPr/>
            </p:nvSpPr>
            <p:spPr>
              <a:xfrm>
                <a:off x="6841956" y="2131336"/>
                <a:ext cx="51792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b="1" i="0" smtClean="0">
                        <a:latin typeface="Cambria Math" panose="02040503050406030204" pitchFamily="18" charset="0"/>
                        <a:ea typeface="ＭＳ ゴシック" panose="020B0609070205080204" pitchFamily="49" charset="-128"/>
                      </a:rPr>
                      <m:t>𝐟</m:t>
                    </m:r>
                  </m:oMath>
                </a14:m>
                <a:r>
                  <a:rPr lang="en-US" altLang="ja-JP" sz="2000" dirty="0"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</a:t>
                </a:r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final demand column vector</a:t>
                </a:r>
              </a:p>
              <a:p>
                <a:r>
                  <a:rPr lang="en-US" altLang="ja-JP" sz="2000" kern="100" dirty="0">
                    <a:solidFill>
                      <a:srgbClr val="0D0D0D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of personal consumption expenditures</a:t>
                </a:r>
              </a:p>
            </p:txBody>
          </p:sp>
        </mc:Choice>
        <mc:Fallback xmlns="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935370CE-02B9-7D5F-1EC1-A4E044E2E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956" y="2131336"/>
                <a:ext cx="5179267" cy="707886"/>
              </a:xfrm>
              <a:prstGeom prst="rect">
                <a:avLst/>
              </a:prstGeom>
              <a:blipFill>
                <a:blip r:embed="rId5"/>
                <a:stretch>
                  <a:fillRect t="-5357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/>
              <p:nvPr/>
            </p:nvSpPr>
            <p:spPr>
              <a:xfrm>
                <a:off x="47321" y="2104282"/>
                <a:ext cx="63230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ゴシック" panose="020B0609070205080204" pitchFamily="49" charset="-128"/>
                      </a:rPr>
                      <m:t>𝐱</m:t>
                    </m:r>
                  </m:oMath>
                </a14:m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row vector of </a:t>
                </a:r>
                <a:r>
                  <a:rPr lang="en-US" altLang="ja-JP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direct and indirect the amount of sugar  </a:t>
                </a:r>
              </a:p>
              <a:p>
                <a:r>
                  <a:rPr lang="en-US" altLang="ja-JP" sz="2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used by industry </a:t>
                </a:r>
                <a:endParaRPr kumimoji="1" lang="en-US" altLang="ja-JP" sz="2000" dirty="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</a:endParaRPr>
              </a:p>
            </p:txBody>
          </p:sp>
        </mc:Choice>
        <mc:Fallback xmlns="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AFE51EDD-3B15-0692-5D88-4246EFB2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1" y="2104282"/>
                <a:ext cx="6323004" cy="707886"/>
              </a:xfrm>
              <a:prstGeom prst="rect">
                <a:avLst/>
              </a:prstGeom>
              <a:blipFill>
                <a:blip r:embed="rId6"/>
                <a:stretch>
                  <a:fillRect t="-3509" r="-2806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B5C26A3-DDB1-DB06-0CF2-217D8F70A4D7}"/>
              </a:ext>
            </a:extLst>
          </p:cNvPr>
          <p:cNvSpPr/>
          <p:nvPr/>
        </p:nvSpPr>
        <p:spPr>
          <a:xfrm>
            <a:off x="0" y="843295"/>
            <a:ext cx="12192000" cy="589569"/>
          </a:xfrm>
          <a:prstGeom prst="rect">
            <a:avLst/>
          </a:prstGeom>
          <a:solidFill>
            <a:schemeClr val="accent4">
              <a:lumMod val="40000"/>
              <a:lumOff val="6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四角形吹き出し 96">
            <a:extLst>
              <a:ext uri="{FF2B5EF4-FFF2-40B4-BE49-F238E27FC236}">
                <a16:creationId xmlns:a16="http://schemas.microsoft.com/office/drawing/2014/main" id="{2683662E-77DA-7A93-8789-A8DBE5F136FB}"/>
              </a:ext>
            </a:extLst>
          </p:cNvPr>
          <p:cNvSpPr/>
          <p:nvPr/>
        </p:nvSpPr>
        <p:spPr>
          <a:xfrm>
            <a:off x="5093561" y="843295"/>
            <a:ext cx="575700" cy="679304"/>
          </a:xfrm>
          <a:prstGeom prst="wedgeRectCallout">
            <a:avLst>
              <a:gd name="adj1" fmla="val 40615"/>
              <a:gd name="adj2" fmla="val 353162"/>
            </a:avLst>
          </a:prstGeom>
          <a:pattFill prst="pct10">
            <a:fgClr>
              <a:srgbClr val="FFC000"/>
            </a:fgClr>
            <a:bgClr>
              <a:schemeClr val="bg1"/>
            </a:bgClr>
          </a:patt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F4E83E8-5920-8F64-0B9E-95390DD96459}"/>
                  </a:ext>
                </a:extLst>
              </p:cNvPr>
              <p:cNvSpPr txBox="1"/>
              <p:nvPr/>
            </p:nvSpPr>
            <p:spPr>
              <a:xfrm>
                <a:off x="5224006" y="910058"/>
                <a:ext cx="23651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1" lang="en-US" altLang="ja-JP" sz="3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kumimoji="1" lang="en-US" altLang="ja-JP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kumimoji="1" lang="en-US" altLang="ja-JP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kumimoji="1" lang="en-US" altLang="ja-JP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den>
                    </m:f>
                  </m:oMath>
                </a14:m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(4)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F4E83E8-5920-8F64-0B9E-95390DD96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006" y="910058"/>
                <a:ext cx="2365199" cy="553998"/>
              </a:xfrm>
              <a:prstGeom prst="rect">
                <a:avLst/>
              </a:prstGeom>
              <a:blipFill>
                <a:blip r:embed="rId7"/>
                <a:stretch>
                  <a:fillRect l="-11765" t="-164444" r="-10695" b="-25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A5ADA8B-4E17-96DC-055A-9C99B381D573}"/>
                  </a:ext>
                </a:extLst>
              </p:cNvPr>
              <p:cNvSpPr txBox="1"/>
              <p:nvPr/>
            </p:nvSpPr>
            <p:spPr>
              <a:xfrm>
                <a:off x="23205" y="1443575"/>
                <a:ext cx="11292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ゴシック" panose="020B0609070205080204" pitchFamily="49" charset="-128"/>
                      </a:rPr>
                      <m:t>𝐲</m:t>
                    </m:r>
                  </m:oMath>
                </a14:m>
                <a:r>
                  <a:rPr kumimoji="1"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</a:rPr>
                  <a:t>: column vector of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amount of sugar contained per one dollar of household expenditure </a:t>
                </a:r>
              </a:p>
              <a:p>
                <a:r>
                  <a:rPr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(i.e., the sugar consumption intensity)</a:t>
                </a:r>
                <a:r>
                  <a:rPr lang="ja-JP" altLang="ja-JP" sz="2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A5ADA8B-4E17-96DC-055A-9C99B381D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" y="1443575"/>
                <a:ext cx="11292112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05B1B5A-AB93-5A65-C8AF-F7A5F2E9D034}"/>
              </a:ext>
            </a:extLst>
          </p:cNvPr>
          <p:cNvSpPr/>
          <p:nvPr/>
        </p:nvSpPr>
        <p:spPr>
          <a:xfrm>
            <a:off x="4495788" y="3590514"/>
            <a:ext cx="2590132" cy="3216228"/>
          </a:xfrm>
          <a:prstGeom prst="rect">
            <a:avLst/>
          </a:prstGeom>
          <a:pattFill prst="pct10">
            <a:fgClr>
              <a:srgbClr val="FFC000"/>
            </a:fgClr>
            <a:bgClr>
              <a:schemeClr val="bg1"/>
            </a:bgClr>
          </a:patt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グラフィックス 33" descr="一切れのケーキ 単色塗りつぶし">
            <a:extLst>
              <a:ext uri="{FF2B5EF4-FFF2-40B4-BE49-F238E27FC236}">
                <a16:creationId xmlns:a16="http://schemas.microsoft.com/office/drawing/2014/main" id="{88DE87C0-B84A-66A6-4D44-4B5FCD96DA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8732" y="3620994"/>
            <a:ext cx="1106424" cy="1106424"/>
          </a:xfrm>
          <a:prstGeom prst="rect">
            <a:avLst/>
          </a:prstGeom>
        </p:spPr>
      </p:pic>
      <p:pic>
        <p:nvPicPr>
          <p:cNvPr id="35" name="グラフィックス 34" descr="アイス クリーム 単色塗りつぶし">
            <a:extLst>
              <a:ext uri="{FF2B5EF4-FFF2-40B4-BE49-F238E27FC236}">
                <a16:creationId xmlns:a16="http://schemas.microsoft.com/office/drawing/2014/main" id="{6F1FBA26-DBF2-98C2-B5FD-8FA02A466A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88778" y="4675932"/>
            <a:ext cx="1338773" cy="1338773"/>
          </a:xfrm>
          <a:prstGeom prst="rect">
            <a:avLst/>
          </a:prstGeom>
        </p:spPr>
      </p:pic>
      <p:pic>
        <p:nvPicPr>
          <p:cNvPr id="36" name="グラフィックス 35" descr="ハンバーガーとドリンク 単色塗りつぶし">
            <a:extLst>
              <a:ext uri="{FF2B5EF4-FFF2-40B4-BE49-F238E27FC236}">
                <a16:creationId xmlns:a16="http://schemas.microsoft.com/office/drawing/2014/main" id="{53D45A3A-8F01-726A-2DE0-0B619409DC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0974" y="5762702"/>
            <a:ext cx="1106424" cy="1106424"/>
          </a:xfrm>
          <a:prstGeom prst="rect">
            <a:avLst/>
          </a:prstGeom>
        </p:spPr>
      </p:pic>
      <p:pic>
        <p:nvPicPr>
          <p:cNvPr id="48" name="グラフィックス 47" descr="一切れのケーキ 単色塗りつぶし">
            <a:extLst>
              <a:ext uri="{FF2B5EF4-FFF2-40B4-BE49-F238E27FC236}">
                <a16:creationId xmlns:a16="http://schemas.microsoft.com/office/drawing/2014/main" id="{F5F793FC-B8CE-1102-9521-E56A1513EF2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51880"/>
          <a:stretch/>
        </p:blipFill>
        <p:spPr>
          <a:xfrm>
            <a:off x="4512460" y="3617510"/>
            <a:ext cx="532415" cy="1106424"/>
          </a:xfrm>
          <a:prstGeom prst="rect">
            <a:avLst/>
          </a:prstGeom>
        </p:spPr>
      </p:pic>
      <p:pic>
        <p:nvPicPr>
          <p:cNvPr id="50" name="グラフィックス 49" descr="アイス クリーム 単色塗りつぶし">
            <a:extLst>
              <a:ext uri="{FF2B5EF4-FFF2-40B4-BE49-F238E27FC236}">
                <a16:creationId xmlns:a16="http://schemas.microsoft.com/office/drawing/2014/main" id="{F113C6F1-6EDE-174E-5989-5F17AAD12D9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50651"/>
          <a:stretch/>
        </p:blipFill>
        <p:spPr>
          <a:xfrm>
            <a:off x="4384830" y="4673386"/>
            <a:ext cx="660664" cy="1338773"/>
          </a:xfrm>
          <a:prstGeom prst="rect">
            <a:avLst/>
          </a:prstGeom>
        </p:spPr>
      </p:pic>
      <p:pic>
        <p:nvPicPr>
          <p:cNvPr id="53" name="グラフィックス 52" descr="ハンバーガーとドリンク 単色塗りつぶし">
            <a:extLst>
              <a:ext uri="{FF2B5EF4-FFF2-40B4-BE49-F238E27FC236}">
                <a16:creationId xmlns:a16="http://schemas.microsoft.com/office/drawing/2014/main" id="{E09D36BC-4B32-5B15-36E8-522A98D6D04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49423"/>
          <a:stretch/>
        </p:blipFill>
        <p:spPr>
          <a:xfrm>
            <a:off x="4507967" y="5762702"/>
            <a:ext cx="559599" cy="1106424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3BEF433D-C2EE-2DF9-52B8-E750E32C33E0}"/>
              </a:ext>
            </a:extLst>
          </p:cNvPr>
          <p:cNvGrpSpPr/>
          <p:nvPr/>
        </p:nvGrpSpPr>
        <p:grpSpPr>
          <a:xfrm>
            <a:off x="5886210" y="3689488"/>
            <a:ext cx="966024" cy="961378"/>
            <a:chOff x="5884039" y="3293230"/>
            <a:chExt cx="966024" cy="961378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AEA85D95-D178-8821-0F65-FBB9252C972C}"/>
                </a:ext>
              </a:extLst>
            </p:cNvPr>
            <p:cNvGrpSpPr/>
            <p:nvPr/>
          </p:nvGrpSpPr>
          <p:grpSpPr>
            <a:xfrm>
              <a:off x="5884039" y="3293230"/>
              <a:ext cx="966024" cy="961378"/>
              <a:chOff x="5884039" y="3293230"/>
              <a:chExt cx="966024" cy="961378"/>
            </a:xfrm>
          </p:grpSpPr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91BE4C38-1D29-A0DA-3D67-655499F6A6AE}"/>
                  </a:ext>
                </a:extLst>
              </p:cNvPr>
              <p:cNvGrpSpPr/>
              <p:nvPr/>
            </p:nvGrpSpPr>
            <p:grpSpPr>
              <a:xfrm>
                <a:off x="5884039" y="3293230"/>
                <a:ext cx="966024" cy="961378"/>
                <a:chOff x="5875933" y="3282376"/>
                <a:chExt cx="966024" cy="961378"/>
              </a:xfrm>
            </p:grpSpPr>
            <p:sp>
              <p:nvSpPr>
                <p:cNvPr id="63" name="円形吹き出し 62">
                  <a:extLst>
                    <a:ext uri="{FF2B5EF4-FFF2-40B4-BE49-F238E27FC236}">
                      <a16:creationId xmlns:a16="http://schemas.microsoft.com/office/drawing/2014/main" id="{E7402F75-2F58-0A3D-8291-CD130DF12E33}"/>
                    </a:ext>
                  </a:extLst>
                </p:cNvPr>
                <p:cNvSpPr/>
                <p:nvPr/>
              </p:nvSpPr>
              <p:spPr>
                <a:xfrm>
                  <a:off x="5875933" y="3282376"/>
                  <a:ext cx="966024" cy="961378"/>
                </a:xfrm>
                <a:prstGeom prst="wedgeEllipseCallout">
                  <a:avLst>
                    <a:gd name="adj1" fmla="val -115045"/>
                    <a:gd name="adj2" fmla="val 13079"/>
                  </a:avLst>
                </a:prstGeom>
                <a:solidFill>
                  <a:schemeClr val="bg1"/>
                </a:solidFill>
                <a:ln w="28575">
                  <a:solidFill>
                    <a:srgbClr val="C84C6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pic>
              <p:nvPicPr>
                <p:cNvPr id="64" name="図 63" descr="アイコン&#10;&#10;自動的に生成された説明">
                  <a:extLst>
                    <a:ext uri="{FF2B5EF4-FFF2-40B4-BE49-F238E27FC236}">
                      <a16:creationId xmlns:a16="http://schemas.microsoft.com/office/drawing/2014/main" id="{257338AF-3FFD-AF38-B936-B48AE0138A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biLevel thresh="50000"/>
                </a:blip>
                <a:stretch>
                  <a:fillRect/>
                </a:stretch>
              </p:blipFill>
              <p:spPr>
                <a:xfrm>
                  <a:off x="6082957" y="3348672"/>
                  <a:ext cx="241634" cy="241634"/>
                </a:xfrm>
                <a:prstGeom prst="rect">
                  <a:avLst/>
                </a:prstGeom>
              </p:spPr>
            </p:pic>
          </p:grp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A55EAFB3-89F9-B715-D905-D2D091040A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9543" y="3573443"/>
                <a:ext cx="469785" cy="4917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グラフィックス 61" descr="硬貨 単色塗りつぶし">
                <a:extLst>
                  <a:ext uri="{FF2B5EF4-FFF2-40B4-BE49-F238E27FC236}">
                    <a16:creationId xmlns:a16="http://schemas.microsoft.com/office/drawing/2014/main" id="{EB5D8E52-0AE3-7AFF-FE16-DDEEAED73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389635" y="3794110"/>
                <a:ext cx="320492" cy="320492"/>
              </a:xfrm>
              <a:prstGeom prst="rect">
                <a:avLst/>
              </a:prstGeom>
            </p:spPr>
          </p:pic>
        </p:grpSp>
        <p:pic>
          <p:nvPicPr>
            <p:cNvPr id="56" name="図 55" descr="アイコン&#10;&#10;自動的に生成された説明">
              <a:extLst>
                <a:ext uri="{FF2B5EF4-FFF2-40B4-BE49-F238E27FC236}">
                  <a16:creationId xmlns:a16="http://schemas.microsoft.com/office/drawing/2014/main" id="{B5607C6F-486E-47BA-ABF0-E23B9576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5964638" y="3567647"/>
              <a:ext cx="241634" cy="241634"/>
            </a:xfrm>
            <a:prstGeom prst="rect">
              <a:avLst/>
            </a:prstGeom>
          </p:spPr>
        </p:pic>
        <p:pic>
          <p:nvPicPr>
            <p:cNvPr id="58" name="図 57" descr="アイコン&#10;&#10;自動的に生成された説明">
              <a:extLst>
                <a:ext uri="{FF2B5EF4-FFF2-40B4-BE49-F238E27FC236}">
                  <a16:creationId xmlns:a16="http://schemas.microsoft.com/office/drawing/2014/main" id="{1742EF1B-3AA4-3FC6-6A5F-9A62B540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6211486" y="3570069"/>
              <a:ext cx="241634" cy="241634"/>
            </a:xfrm>
            <a:prstGeom prst="rect">
              <a:avLst/>
            </a:prstGeom>
          </p:spPr>
        </p:pic>
      </p:grp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51A6D1D1-25E2-7DB5-4C02-26F699CA8201}"/>
              </a:ext>
            </a:extLst>
          </p:cNvPr>
          <p:cNvGrpSpPr/>
          <p:nvPr/>
        </p:nvGrpSpPr>
        <p:grpSpPr>
          <a:xfrm>
            <a:off x="5906639" y="4741941"/>
            <a:ext cx="966024" cy="961378"/>
            <a:chOff x="5884039" y="3293230"/>
            <a:chExt cx="966024" cy="961378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093B4E8C-A37C-AE8A-65A6-10E825527394}"/>
                </a:ext>
              </a:extLst>
            </p:cNvPr>
            <p:cNvGrpSpPr/>
            <p:nvPr/>
          </p:nvGrpSpPr>
          <p:grpSpPr>
            <a:xfrm>
              <a:off x="5884039" y="3293230"/>
              <a:ext cx="966024" cy="961378"/>
              <a:chOff x="5884039" y="3293230"/>
              <a:chExt cx="966024" cy="961378"/>
            </a:xfrm>
          </p:grpSpPr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EEC57882-EA04-434B-78D5-475D90C4FB5C}"/>
                  </a:ext>
                </a:extLst>
              </p:cNvPr>
              <p:cNvGrpSpPr/>
              <p:nvPr/>
            </p:nvGrpSpPr>
            <p:grpSpPr>
              <a:xfrm>
                <a:off x="5884039" y="3293230"/>
                <a:ext cx="966024" cy="961378"/>
                <a:chOff x="5875933" y="3282376"/>
                <a:chExt cx="966024" cy="961378"/>
              </a:xfrm>
            </p:grpSpPr>
            <p:sp>
              <p:nvSpPr>
                <p:cNvPr id="72" name="円形吹き出し 71">
                  <a:extLst>
                    <a:ext uri="{FF2B5EF4-FFF2-40B4-BE49-F238E27FC236}">
                      <a16:creationId xmlns:a16="http://schemas.microsoft.com/office/drawing/2014/main" id="{77594430-086B-4032-3F9A-09A2C5B45134}"/>
                    </a:ext>
                  </a:extLst>
                </p:cNvPr>
                <p:cNvSpPr/>
                <p:nvPr/>
              </p:nvSpPr>
              <p:spPr>
                <a:xfrm>
                  <a:off x="5875933" y="3282376"/>
                  <a:ext cx="966024" cy="961378"/>
                </a:xfrm>
                <a:prstGeom prst="wedgeEllipseCallout">
                  <a:avLst>
                    <a:gd name="adj1" fmla="val -114089"/>
                    <a:gd name="adj2" fmla="val 8275"/>
                  </a:avLst>
                </a:prstGeom>
                <a:solidFill>
                  <a:schemeClr val="bg1"/>
                </a:solidFill>
                <a:ln w="28575">
                  <a:solidFill>
                    <a:srgbClr val="C84C6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pic>
              <p:nvPicPr>
                <p:cNvPr id="76" name="図 75" descr="アイコン&#10;&#10;自動的に生成された説明">
                  <a:extLst>
                    <a:ext uri="{FF2B5EF4-FFF2-40B4-BE49-F238E27FC236}">
                      <a16:creationId xmlns:a16="http://schemas.microsoft.com/office/drawing/2014/main" id="{EBD07F37-8C83-E78C-3359-E0376F1FC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biLevel thresh="50000"/>
                </a:blip>
                <a:stretch>
                  <a:fillRect/>
                </a:stretch>
              </p:blipFill>
              <p:spPr>
                <a:xfrm>
                  <a:off x="6082957" y="3348672"/>
                  <a:ext cx="241634" cy="241634"/>
                </a:xfrm>
                <a:prstGeom prst="rect">
                  <a:avLst/>
                </a:prstGeom>
              </p:spPr>
            </p:pic>
          </p:grp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5F4B464D-02B6-D948-CC8A-2152518338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9543" y="3573443"/>
                <a:ext cx="469785" cy="4917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グラフィックス 70" descr="硬貨 単色塗りつぶし">
                <a:extLst>
                  <a:ext uri="{FF2B5EF4-FFF2-40B4-BE49-F238E27FC236}">
                    <a16:creationId xmlns:a16="http://schemas.microsoft.com/office/drawing/2014/main" id="{9114871C-B880-8865-CBB1-5CAEC30F7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389635" y="3794110"/>
                <a:ext cx="320492" cy="320492"/>
              </a:xfrm>
              <a:prstGeom prst="rect">
                <a:avLst/>
              </a:prstGeom>
            </p:spPr>
          </p:pic>
        </p:grpSp>
        <p:pic>
          <p:nvPicPr>
            <p:cNvPr id="67" name="図 66" descr="アイコン&#10;&#10;自動的に生成された説明">
              <a:extLst>
                <a:ext uri="{FF2B5EF4-FFF2-40B4-BE49-F238E27FC236}">
                  <a16:creationId xmlns:a16="http://schemas.microsoft.com/office/drawing/2014/main" id="{6C4CFAAE-DD2B-4274-901B-2AFFAAE2E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5964638" y="3567647"/>
              <a:ext cx="241634" cy="241634"/>
            </a:xfrm>
            <a:prstGeom prst="rect">
              <a:avLst/>
            </a:prstGeom>
          </p:spPr>
        </p:pic>
        <p:pic>
          <p:nvPicPr>
            <p:cNvPr id="68" name="図 67" descr="アイコン&#10;&#10;自動的に生成された説明">
              <a:extLst>
                <a:ext uri="{FF2B5EF4-FFF2-40B4-BE49-F238E27FC236}">
                  <a16:creationId xmlns:a16="http://schemas.microsoft.com/office/drawing/2014/main" id="{36F82135-E427-AD53-E689-4E6995196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6211486" y="3570069"/>
              <a:ext cx="241634" cy="241634"/>
            </a:xfrm>
            <a:prstGeom prst="rect">
              <a:avLst/>
            </a:prstGeom>
          </p:spPr>
        </p:pic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004B994-546D-3709-6B89-F2ABF67E01D5}"/>
              </a:ext>
            </a:extLst>
          </p:cNvPr>
          <p:cNvGrpSpPr/>
          <p:nvPr/>
        </p:nvGrpSpPr>
        <p:grpSpPr>
          <a:xfrm>
            <a:off x="5925404" y="5781385"/>
            <a:ext cx="966024" cy="961378"/>
            <a:chOff x="5884039" y="3293230"/>
            <a:chExt cx="966024" cy="961378"/>
          </a:xfrm>
        </p:grpSpPr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E89804F9-62EB-B718-1BF2-04566F0B8FEA}"/>
                </a:ext>
              </a:extLst>
            </p:cNvPr>
            <p:cNvGrpSpPr/>
            <p:nvPr/>
          </p:nvGrpSpPr>
          <p:grpSpPr>
            <a:xfrm>
              <a:off x="5884039" y="3293230"/>
              <a:ext cx="966024" cy="961378"/>
              <a:chOff x="5884039" y="3293230"/>
              <a:chExt cx="966024" cy="961378"/>
            </a:xfrm>
          </p:grpSpPr>
          <p:grpSp>
            <p:nvGrpSpPr>
              <p:cNvPr id="90" name="グループ化 89">
                <a:extLst>
                  <a:ext uri="{FF2B5EF4-FFF2-40B4-BE49-F238E27FC236}">
                    <a16:creationId xmlns:a16="http://schemas.microsoft.com/office/drawing/2014/main" id="{398C1925-514A-1C3C-750C-C5928BCC8441}"/>
                  </a:ext>
                </a:extLst>
              </p:cNvPr>
              <p:cNvGrpSpPr/>
              <p:nvPr/>
            </p:nvGrpSpPr>
            <p:grpSpPr>
              <a:xfrm>
                <a:off x="5884039" y="3293230"/>
                <a:ext cx="966024" cy="961378"/>
                <a:chOff x="5875933" y="3282376"/>
                <a:chExt cx="966024" cy="961378"/>
              </a:xfrm>
            </p:grpSpPr>
            <p:sp>
              <p:nvSpPr>
                <p:cNvPr id="95" name="円形吹き出し 94">
                  <a:extLst>
                    <a:ext uri="{FF2B5EF4-FFF2-40B4-BE49-F238E27FC236}">
                      <a16:creationId xmlns:a16="http://schemas.microsoft.com/office/drawing/2014/main" id="{1197C26B-01D2-04A6-285D-9A19171922B8}"/>
                    </a:ext>
                  </a:extLst>
                </p:cNvPr>
                <p:cNvSpPr/>
                <p:nvPr/>
              </p:nvSpPr>
              <p:spPr>
                <a:xfrm>
                  <a:off x="5875933" y="3282376"/>
                  <a:ext cx="966024" cy="961378"/>
                </a:xfrm>
                <a:prstGeom prst="wedgeEllipseCallout">
                  <a:avLst>
                    <a:gd name="adj1" fmla="val -116957"/>
                    <a:gd name="adj2" fmla="val 11158"/>
                  </a:avLst>
                </a:prstGeom>
                <a:solidFill>
                  <a:schemeClr val="bg1"/>
                </a:solidFill>
                <a:ln w="28575">
                  <a:solidFill>
                    <a:srgbClr val="C84C6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pic>
              <p:nvPicPr>
                <p:cNvPr id="96" name="図 95" descr="アイコン&#10;&#10;自動的に生成された説明">
                  <a:extLst>
                    <a:ext uri="{FF2B5EF4-FFF2-40B4-BE49-F238E27FC236}">
                      <a16:creationId xmlns:a16="http://schemas.microsoft.com/office/drawing/2014/main" id="{98FF9196-B2FB-78AC-6234-BB3941AB6D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biLevel thresh="50000"/>
                </a:blip>
                <a:stretch>
                  <a:fillRect/>
                </a:stretch>
              </p:blipFill>
              <p:spPr>
                <a:xfrm>
                  <a:off x="6082957" y="3348672"/>
                  <a:ext cx="241634" cy="241634"/>
                </a:xfrm>
                <a:prstGeom prst="rect">
                  <a:avLst/>
                </a:prstGeom>
              </p:spPr>
            </p:pic>
          </p:grpSp>
          <p:cxnSp>
            <p:nvCxnSpPr>
              <p:cNvPr id="91" name="直線コネクタ 90">
                <a:extLst>
                  <a:ext uri="{FF2B5EF4-FFF2-40B4-BE49-F238E27FC236}">
                    <a16:creationId xmlns:a16="http://schemas.microsoft.com/office/drawing/2014/main" id="{D96A2E34-DDA2-B502-5D45-211FA34D0D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9543" y="3573443"/>
                <a:ext cx="469785" cy="4917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グラフィックス 91" descr="硬貨 単色塗りつぶし">
                <a:extLst>
                  <a:ext uri="{FF2B5EF4-FFF2-40B4-BE49-F238E27FC236}">
                    <a16:creationId xmlns:a16="http://schemas.microsoft.com/office/drawing/2014/main" id="{2079C423-2F11-4360-0C30-3CE4CF6AA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389635" y="3794110"/>
                <a:ext cx="320492" cy="320492"/>
              </a:xfrm>
              <a:prstGeom prst="rect">
                <a:avLst/>
              </a:prstGeom>
            </p:spPr>
          </p:pic>
        </p:grpSp>
        <p:pic>
          <p:nvPicPr>
            <p:cNvPr id="88" name="図 87" descr="アイコン&#10;&#10;自動的に生成された説明">
              <a:extLst>
                <a:ext uri="{FF2B5EF4-FFF2-40B4-BE49-F238E27FC236}">
                  <a16:creationId xmlns:a16="http://schemas.microsoft.com/office/drawing/2014/main" id="{DD3BCBE4-6054-25BF-D364-E0A1656EC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5964638" y="3567647"/>
              <a:ext cx="241634" cy="241634"/>
            </a:xfrm>
            <a:prstGeom prst="rect">
              <a:avLst/>
            </a:prstGeom>
          </p:spPr>
        </p:pic>
        <p:pic>
          <p:nvPicPr>
            <p:cNvPr id="89" name="図 88" descr="アイコン&#10;&#10;自動的に生成された説明">
              <a:extLst>
                <a:ext uri="{FF2B5EF4-FFF2-40B4-BE49-F238E27FC236}">
                  <a16:creationId xmlns:a16="http://schemas.microsoft.com/office/drawing/2014/main" id="{E75C761E-A2C8-D149-3447-B349B29C1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</a:blip>
            <a:stretch>
              <a:fillRect/>
            </a:stretch>
          </p:blipFill>
          <p:spPr>
            <a:xfrm>
              <a:off x="6211486" y="3570069"/>
              <a:ext cx="241634" cy="241634"/>
            </a:xfrm>
            <a:prstGeom prst="rect">
              <a:avLst/>
            </a:prstGeom>
          </p:spPr>
        </p:pic>
      </p:grpSp>
      <p:pic>
        <p:nvPicPr>
          <p:cNvPr id="49" name="図 48" descr="図形&#10;&#10;低い精度で自動的に生成された説明">
            <a:extLst>
              <a:ext uri="{FF2B5EF4-FFF2-40B4-BE49-F238E27FC236}">
                <a16:creationId xmlns:a16="http://schemas.microsoft.com/office/drawing/2014/main" id="{B98C5ACB-AA15-C157-CAD8-83160E491A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5010" y="5078858"/>
            <a:ext cx="1788160" cy="1788160"/>
          </a:xfrm>
          <a:prstGeom prst="rect">
            <a:avLst/>
          </a:prstGeom>
        </p:spPr>
      </p:pic>
      <p:pic>
        <p:nvPicPr>
          <p:cNvPr id="51" name="グラフィックス 50" descr="人の集団 単色塗りつぶし">
            <a:extLst>
              <a:ext uri="{FF2B5EF4-FFF2-40B4-BE49-F238E27FC236}">
                <a16:creationId xmlns:a16="http://schemas.microsoft.com/office/drawing/2014/main" id="{E6B108A8-12BA-4FB1-65BC-E3FB612DCB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93806" y="4062432"/>
            <a:ext cx="1472650" cy="1472650"/>
          </a:xfrm>
          <a:prstGeom prst="rect">
            <a:avLst/>
          </a:prstGeom>
        </p:spPr>
      </p:pic>
      <p:sp>
        <p:nvSpPr>
          <p:cNvPr id="52" name="右矢印 51">
            <a:extLst>
              <a:ext uri="{FF2B5EF4-FFF2-40B4-BE49-F238E27FC236}">
                <a16:creationId xmlns:a16="http://schemas.microsoft.com/office/drawing/2014/main" id="{A6B21993-CCB7-1505-BF68-6D26368AEA67}"/>
              </a:ext>
            </a:extLst>
          </p:cNvPr>
          <p:cNvSpPr/>
          <p:nvPr/>
        </p:nvSpPr>
        <p:spPr>
          <a:xfrm>
            <a:off x="3057221" y="5069657"/>
            <a:ext cx="1267918" cy="3418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60" name="右矢印 59">
            <a:extLst>
              <a:ext uri="{FF2B5EF4-FFF2-40B4-BE49-F238E27FC236}">
                <a16:creationId xmlns:a16="http://schemas.microsoft.com/office/drawing/2014/main" id="{03D84A5D-DE44-D5D6-05FB-958DD7671221}"/>
              </a:ext>
            </a:extLst>
          </p:cNvPr>
          <p:cNvSpPr/>
          <p:nvPr/>
        </p:nvSpPr>
        <p:spPr>
          <a:xfrm rot="10800000">
            <a:off x="7178267" y="6309224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/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7C23851-5B2E-CEAB-4E99-4195DFFE9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930" y="3713212"/>
                <a:ext cx="527387" cy="553998"/>
              </a:xfrm>
              <a:prstGeom prst="rect">
                <a:avLst/>
              </a:prstGeom>
              <a:blipFill>
                <a:blip r:embed="rId26"/>
                <a:stretch>
                  <a:fillRect l="-2381" r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/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C2DA0557-BB40-756A-4243-5CB0C738C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2403" y="5106876"/>
                <a:ext cx="527387" cy="553998"/>
              </a:xfrm>
              <a:prstGeom prst="rect">
                <a:avLst/>
              </a:prstGeom>
              <a:blipFill>
                <a:blip r:embed="rId27"/>
                <a:stretch>
                  <a:fillRect l="-2326" r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/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6643924-8573-7875-3E6F-1A01F1BF0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272" y="6134976"/>
                <a:ext cx="527387" cy="553998"/>
              </a:xfrm>
              <a:prstGeom prst="rect">
                <a:avLst/>
              </a:prstGeom>
              <a:blipFill>
                <a:blip r:embed="rId28"/>
                <a:stretch>
                  <a:fillRect l="-4762" r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1FB4B4F7-A2CB-5C54-E36E-7CECC677BDE7}"/>
              </a:ext>
            </a:extLst>
          </p:cNvPr>
          <p:cNvGrpSpPr/>
          <p:nvPr/>
        </p:nvGrpSpPr>
        <p:grpSpPr>
          <a:xfrm>
            <a:off x="3290623" y="4877108"/>
            <a:ext cx="720000" cy="720000"/>
            <a:chOff x="3480376" y="3378519"/>
            <a:chExt cx="720000" cy="720000"/>
          </a:xfrm>
        </p:grpSpPr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77EC0D97-C389-BB60-E12B-4F24A7617113}"/>
                </a:ext>
              </a:extLst>
            </p:cNvPr>
            <p:cNvSpPr/>
            <p:nvPr/>
          </p:nvSpPr>
          <p:spPr>
            <a:xfrm>
              <a:off x="3480376" y="3378519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2" name="グラフィックス 81" descr="硬貨 単色塗りつぶし">
              <a:extLst>
                <a:ext uri="{FF2B5EF4-FFF2-40B4-BE49-F238E27FC236}">
                  <a16:creationId xmlns:a16="http://schemas.microsoft.com/office/drawing/2014/main" id="{2D5E64AE-2A11-C286-0364-C3E8E74B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3499" y="3422220"/>
              <a:ext cx="624548" cy="624548"/>
            </a:xfrm>
            <a:prstGeom prst="rect">
              <a:avLst/>
            </a:prstGeom>
          </p:spPr>
        </p:pic>
      </p:grpSp>
      <p:sp>
        <p:nvSpPr>
          <p:cNvPr id="94" name="右大かっこ 93">
            <a:extLst>
              <a:ext uri="{FF2B5EF4-FFF2-40B4-BE49-F238E27FC236}">
                <a16:creationId xmlns:a16="http://schemas.microsoft.com/office/drawing/2014/main" id="{5D9CA846-0CF2-7433-0B61-C7B01E3C9E14}"/>
              </a:ext>
            </a:extLst>
          </p:cNvPr>
          <p:cNvSpPr/>
          <p:nvPr/>
        </p:nvSpPr>
        <p:spPr>
          <a:xfrm rot="16200000">
            <a:off x="9918572" y="1871757"/>
            <a:ext cx="477342" cy="3364212"/>
          </a:xfrm>
          <a:prstGeom prst="rightBracke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7AACE1A-5350-BA42-1B0A-BEEC812586BB}"/>
              </a:ext>
            </a:extLst>
          </p:cNvPr>
          <p:cNvSpPr txBox="1"/>
          <p:nvPr/>
        </p:nvSpPr>
        <p:spPr>
          <a:xfrm>
            <a:off x="9075407" y="3058342"/>
            <a:ext cx="21636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Indirectly use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7B3604-2A1B-9035-676F-BFDD8982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ECDB-E221-DC47-A1CC-BFCDF39A8C36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7B9586CF-8486-1CB3-C149-7278253C749F}"/>
              </a:ext>
            </a:extLst>
          </p:cNvPr>
          <p:cNvSpPr/>
          <p:nvPr/>
        </p:nvSpPr>
        <p:spPr>
          <a:xfrm rot="10141422">
            <a:off x="7162454" y="5681810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9A63DD8E-2A14-177D-FA55-DE8E1236DEB1}"/>
              </a:ext>
            </a:extLst>
          </p:cNvPr>
          <p:cNvSpPr/>
          <p:nvPr/>
        </p:nvSpPr>
        <p:spPr>
          <a:xfrm rot="10800000">
            <a:off x="7162354" y="5078858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2AEE25A6-3996-95FF-1CA1-B5E7B3077857}"/>
              </a:ext>
            </a:extLst>
          </p:cNvPr>
          <p:cNvSpPr/>
          <p:nvPr/>
        </p:nvSpPr>
        <p:spPr>
          <a:xfrm rot="12054377">
            <a:off x="7167695" y="4513148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FBF3FD8A-ABCC-C277-3DC7-70DC004F420C}"/>
              </a:ext>
            </a:extLst>
          </p:cNvPr>
          <p:cNvSpPr/>
          <p:nvPr/>
        </p:nvSpPr>
        <p:spPr>
          <a:xfrm rot="10800000">
            <a:off x="7176092" y="3916570"/>
            <a:ext cx="1156118" cy="4032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43" name="図 42" descr="白いバックグラウンドの前にある交通標識&#10;&#10;中程度の精度で自動的に生成された説明">
            <a:extLst>
              <a:ext uri="{FF2B5EF4-FFF2-40B4-BE49-F238E27FC236}">
                <a16:creationId xmlns:a16="http://schemas.microsoft.com/office/drawing/2014/main" id="{31AA5EC6-1CDE-52DD-7BF1-0CBAA431C039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0187" y="4861719"/>
            <a:ext cx="917608" cy="917608"/>
          </a:xfrm>
          <a:prstGeom prst="rect">
            <a:avLst/>
          </a:prstGeom>
        </p:spPr>
      </p:pic>
      <p:pic>
        <p:nvPicPr>
          <p:cNvPr id="45" name="図 44" descr="ロゴ&#10;&#10;自動的に生成された説明">
            <a:extLst>
              <a:ext uri="{FF2B5EF4-FFF2-40B4-BE49-F238E27FC236}">
                <a16:creationId xmlns:a16="http://schemas.microsoft.com/office/drawing/2014/main" id="{B091051D-B657-CCAD-1E28-BDC6515D0E1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9105" y="6008007"/>
            <a:ext cx="917608" cy="917608"/>
          </a:xfrm>
          <a:prstGeom prst="rect">
            <a:avLst/>
          </a:prstGeom>
        </p:spPr>
      </p:pic>
      <p:pic>
        <p:nvPicPr>
          <p:cNvPr id="47" name="図 46" descr="アイコン&#10;&#10;自動的に生成された説明">
            <a:extLst>
              <a:ext uri="{FF2B5EF4-FFF2-40B4-BE49-F238E27FC236}">
                <a16:creationId xmlns:a16="http://schemas.microsoft.com/office/drawing/2014/main" id="{6E97F8D1-FD24-089C-8317-018AD43FB0F3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393" y="3764059"/>
            <a:ext cx="758354" cy="758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F70951F7-C4F6-8AD8-A141-E62933F20D69}"/>
                  </a:ext>
                </a:extLst>
              </p:cNvPr>
              <p:cNvSpPr txBox="1"/>
              <p:nvPr/>
            </p:nvSpPr>
            <p:spPr>
              <a:xfrm>
                <a:off x="7837849" y="3955473"/>
                <a:ext cx="3805995" cy="22467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We estimated the </a:t>
                </a:r>
                <a:r>
                  <a:rPr lang="en" altLang="ja-JP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sugar  consumption intensity per dollar of product</a:t>
                </a:r>
                <a:r>
                  <a:rPr lang="en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represented as </a:t>
                </a:r>
                <a14:m>
                  <m:oMath xmlns:m="http://schemas.openxmlformats.org/officeDocument/2006/math">
                    <m:r>
                      <a:rPr lang="en-US" altLang="ja-JP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𝐲</m:t>
                    </m:r>
                  </m:oMath>
                </a14:m>
                <a:r>
                  <a:rPr lang="en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for each industry.</a:t>
                </a:r>
                <a:endParaRPr kumimoji="1" lang="ja-JP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F70951F7-C4F6-8AD8-A141-E62933F20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849" y="3955473"/>
                <a:ext cx="3805995" cy="2246769"/>
              </a:xfrm>
              <a:prstGeom prst="rect">
                <a:avLst/>
              </a:prstGeom>
              <a:blipFill>
                <a:blip r:embed="rId32"/>
                <a:stretch>
                  <a:fillRect l="-3333" t="-2809" r="-2000" b="-67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444B2B9-AEE2-FE0C-B718-6C4D2ED0DCDB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E8671964-A0EF-68C3-77DA-0B745EE2A7EB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7D8C6B0-3257-97E8-9D48-5FAC77A1428A}"/>
                </a:ext>
              </a:extLst>
            </p:cNvPr>
            <p:cNvSpPr txBox="1"/>
            <p:nvPr/>
          </p:nvSpPr>
          <p:spPr>
            <a:xfrm>
              <a:off x="62287" y="126148"/>
              <a:ext cx="11751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sugar consumption intensity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768084-65AA-8A84-EE3D-05161DF0DEF6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28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0DEE07-861C-259C-7BB8-F73C8130899F}"/>
              </a:ext>
            </a:extLst>
          </p:cNvPr>
          <p:cNvSpPr/>
          <p:nvPr/>
        </p:nvSpPr>
        <p:spPr>
          <a:xfrm>
            <a:off x="0" y="820472"/>
            <a:ext cx="12192000" cy="589569"/>
          </a:xfrm>
          <a:prstGeom prst="rect">
            <a:avLst/>
          </a:prstGeom>
          <a:solidFill>
            <a:schemeClr val="accent5">
              <a:lumMod val="40000"/>
              <a:lumOff val="6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09AF781-CD96-5834-1825-818E160B14AF}"/>
                  </a:ext>
                </a:extLst>
              </p:cNvPr>
              <p:cNvSpPr txBox="1"/>
              <p:nvPr/>
            </p:nvSpPr>
            <p:spPr>
              <a:xfrm>
                <a:off x="4465082" y="809466"/>
                <a:ext cx="3501921" cy="6436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600" b="1" i="1">
                        <a:latin typeface="Cambria Math" panose="02040503050406030204" pitchFamily="18" charset="0"/>
                      </a:rPr>
                      <m:t>𝐲</m:t>
                    </m:r>
                    <m:sSubSup>
                      <m:sSubSupPr>
                        <m:ctrlPr>
                          <a:rPr lang="ja-JP" altLang="ja-JP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ja-JP" altLang="ja-JP" sz="3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3600" b="1" i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</m:acc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ja-JP" altLang="ja-JP" sz="3600">
                    <a:effectLst/>
                  </a:rPr>
                  <a:t>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(5)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09AF781-CD96-5834-1825-818E160B1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082" y="809466"/>
                <a:ext cx="3501921" cy="643638"/>
              </a:xfrm>
              <a:prstGeom prst="rect">
                <a:avLst/>
              </a:prstGeom>
              <a:blipFill>
                <a:blip r:embed="rId3"/>
                <a:stretch>
                  <a:fillRect l="-361" t="-15385" r="-6859" b="-3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グラフィックス 44" descr="一切れのケーキ 単色塗りつぶし">
            <a:extLst>
              <a:ext uri="{FF2B5EF4-FFF2-40B4-BE49-F238E27FC236}">
                <a16:creationId xmlns:a16="http://schemas.microsoft.com/office/drawing/2014/main" id="{B1B4CF66-50E0-B0C5-B679-513786E47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202" y="3513317"/>
            <a:ext cx="1106424" cy="1106424"/>
          </a:xfrm>
          <a:prstGeom prst="rect">
            <a:avLst/>
          </a:prstGeom>
        </p:spPr>
      </p:pic>
      <p:pic>
        <p:nvPicPr>
          <p:cNvPr id="46" name="グラフィックス 45" descr="アイス クリーム 単色塗りつぶし">
            <a:extLst>
              <a:ext uri="{FF2B5EF4-FFF2-40B4-BE49-F238E27FC236}">
                <a16:creationId xmlns:a16="http://schemas.microsoft.com/office/drawing/2014/main" id="{953CC3EB-6E7C-2DBC-6B20-DC3533CE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0248" y="4568255"/>
            <a:ext cx="1338773" cy="1338773"/>
          </a:xfrm>
          <a:prstGeom prst="rect">
            <a:avLst/>
          </a:prstGeom>
        </p:spPr>
      </p:pic>
      <p:pic>
        <p:nvPicPr>
          <p:cNvPr id="47" name="グラフィックス 46" descr="ハンバーガーとドリンク 単色塗りつぶし">
            <a:extLst>
              <a:ext uri="{FF2B5EF4-FFF2-40B4-BE49-F238E27FC236}">
                <a16:creationId xmlns:a16="http://schemas.microsoft.com/office/drawing/2014/main" id="{F714F06F-7CB5-C45E-3640-0C53AA6FE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2444" y="5655025"/>
            <a:ext cx="1106424" cy="1106424"/>
          </a:xfrm>
          <a:prstGeom prst="rect">
            <a:avLst/>
          </a:prstGeom>
        </p:spPr>
      </p:pic>
      <p:pic>
        <p:nvPicPr>
          <p:cNvPr id="48" name="グラフィックス 47" descr="一切れのケーキ 単色塗りつぶし">
            <a:extLst>
              <a:ext uri="{FF2B5EF4-FFF2-40B4-BE49-F238E27FC236}">
                <a16:creationId xmlns:a16="http://schemas.microsoft.com/office/drawing/2014/main" id="{49E80DC2-6BDC-8A69-53FE-14CD91556F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1880"/>
          <a:stretch/>
        </p:blipFill>
        <p:spPr>
          <a:xfrm>
            <a:off x="433930" y="3509833"/>
            <a:ext cx="532415" cy="1106424"/>
          </a:xfrm>
          <a:prstGeom prst="rect">
            <a:avLst/>
          </a:prstGeom>
        </p:spPr>
      </p:pic>
      <p:pic>
        <p:nvPicPr>
          <p:cNvPr id="49" name="グラフィックス 48" descr="アイス クリーム 単色塗りつぶし">
            <a:extLst>
              <a:ext uri="{FF2B5EF4-FFF2-40B4-BE49-F238E27FC236}">
                <a16:creationId xmlns:a16="http://schemas.microsoft.com/office/drawing/2014/main" id="{C5A26E62-2741-22B8-BFB5-F4425C8B48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651"/>
          <a:stretch/>
        </p:blipFill>
        <p:spPr>
          <a:xfrm>
            <a:off x="306300" y="4565709"/>
            <a:ext cx="660664" cy="1338773"/>
          </a:xfrm>
          <a:prstGeom prst="rect">
            <a:avLst/>
          </a:prstGeom>
        </p:spPr>
      </p:pic>
      <p:pic>
        <p:nvPicPr>
          <p:cNvPr id="50" name="グラフィックス 49" descr="ハンバーガーとドリンク 単色塗りつぶし">
            <a:extLst>
              <a:ext uri="{FF2B5EF4-FFF2-40B4-BE49-F238E27FC236}">
                <a16:creationId xmlns:a16="http://schemas.microsoft.com/office/drawing/2014/main" id="{B53BDF41-4E6C-DC69-32F7-12DB8CCBCBA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49423"/>
          <a:stretch/>
        </p:blipFill>
        <p:spPr>
          <a:xfrm>
            <a:off x="429437" y="5655025"/>
            <a:ext cx="559599" cy="1106424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7C23C26-E007-E6DD-9C79-D0A3DC22FDE9}"/>
              </a:ext>
            </a:extLst>
          </p:cNvPr>
          <p:cNvGrpSpPr/>
          <p:nvPr/>
        </p:nvGrpSpPr>
        <p:grpSpPr>
          <a:xfrm>
            <a:off x="1807680" y="3581811"/>
            <a:ext cx="966024" cy="961378"/>
            <a:chOff x="5884039" y="3293230"/>
            <a:chExt cx="966024" cy="961378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7D1D7E10-0562-DDFE-1EDC-030A99EF2B70}"/>
                </a:ext>
              </a:extLst>
            </p:cNvPr>
            <p:cNvGrpSpPr/>
            <p:nvPr/>
          </p:nvGrpSpPr>
          <p:grpSpPr>
            <a:xfrm>
              <a:off x="5884039" y="3293230"/>
              <a:ext cx="966024" cy="961378"/>
              <a:chOff x="5884039" y="3293230"/>
              <a:chExt cx="966024" cy="961378"/>
            </a:xfrm>
          </p:grpSpPr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id="{A4E58060-CFD6-7527-50A8-C6EC6A6AC5EB}"/>
                  </a:ext>
                </a:extLst>
              </p:cNvPr>
              <p:cNvGrpSpPr/>
              <p:nvPr/>
            </p:nvGrpSpPr>
            <p:grpSpPr>
              <a:xfrm>
                <a:off x="5884039" y="3293230"/>
                <a:ext cx="966024" cy="961378"/>
                <a:chOff x="5875933" y="3282376"/>
                <a:chExt cx="966024" cy="961378"/>
              </a:xfrm>
            </p:grpSpPr>
            <p:sp>
              <p:nvSpPr>
                <p:cNvPr id="58" name="円形吹き出し 57">
                  <a:extLst>
                    <a:ext uri="{FF2B5EF4-FFF2-40B4-BE49-F238E27FC236}">
                      <a16:creationId xmlns:a16="http://schemas.microsoft.com/office/drawing/2014/main" id="{534A16B2-0022-958B-BB10-5F62B9AE3670}"/>
                    </a:ext>
                  </a:extLst>
                </p:cNvPr>
                <p:cNvSpPr/>
                <p:nvPr/>
              </p:nvSpPr>
              <p:spPr>
                <a:xfrm>
                  <a:off x="5875933" y="3282376"/>
                  <a:ext cx="966024" cy="961378"/>
                </a:xfrm>
                <a:prstGeom prst="wedgeEllipseCallout">
                  <a:avLst>
                    <a:gd name="adj1" fmla="val -115045"/>
                    <a:gd name="adj2" fmla="val 13079"/>
                  </a:avLst>
                </a:prstGeom>
                <a:solidFill>
                  <a:schemeClr val="bg1"/>
                </a:solidFill>
                <a:ln w="28575">
                  <a:solidFill>
                    <a:srgbClr val="C84C6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pic>
              <p:nvPicPr>
                <p:cNvPr id="59" name="図 58" descr="アイコン&#10;&#10;自動的に生成された説明">
                  <a:extLst>
                    <a:ext uri="{FF2B5EF4-FFF2-40B4-BE49-F238E27FC236}">
                      <a16:creationId xmlns:a16="http://schemas.microsoft.com/office/drawing/2014/main" id="{C69F1DF0-F544-293A-AE9B-A8DFC7C2D5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biLevel thresh="50000"/>
                </a:blip>
                <a:stretch>
                  <a:fillRect/>
                </a:stretch>
              </p:blipFill>
              <p:spPr>
                <a:xfrm>
                  <a:off x="6082957" y="3348672"/>
                  <a:ext cx="241634" cy="241634"/>
                </a:xfrm>
                <a:prstGeom prst="rect">
                  <a:avLst/>
                </a:prstGeom>
              </p:spPr>
            </p:pic>
          </p:grp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B3BF813E-9718-A567-4C0A-F315A67243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9543" y="3573443"/>
                <a:ext cx="469785" cy="4917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7" name="グラフィックス 56" descr="硬貨 単色塗りつぶし">
                <a:extLst>
                  <a:ext uri="{FF2B5EF4-FFF2-40B4-BE49-F238E27FC236}">
                    <a16:creationId xmlns:a16="http://schemas.microsoft.com/office/drawing/2014/main" id="{FB17C775-80AA-AE62-FB92-D1CAEB094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389635" y="3794110"/>
                <a:ext cx="320492" cy="320492"/>
              </a:xfrm>
              <a:prstGeom prst="rect">
                <a:avLst/>
              </a:prstGeom>
            </p:spPr>
          </p:pic>
        </p:grpSp>
        <p:pic>
          <p:nvPicPr>
            <p:cNvPr id="53" name="図 52" descr="アイコン&#10;&#10;自動的に生成された説明">
              <a:extLst>
                <a:ext uri="{FF2B5EF4-FFF2-40B4-BE49-F238E27FC236}">
                  <a16:creationId xmlns:a16="http://schemas.microsoft.com/office/drawing/2014/main" id="{FD629661-453B-851B-7A92-B168127F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5964638" y="3567647"/>
              <a:ext cx="241634" cy="241634"/>
            </a:xfrm>
            <a:prstGeom prst="rect">
              <a:avLst/>
            </a:prstGeom>
          </p:spPr>
        </p:pic>
        <p:pic>
          <p:nvPicPr>
            <p:cNvPr id="54" name="図 53" descr="アイコン&#10;&#10;自動的に生成された説明">
              <a:extLst>
                <a:ext uri="{FF2B5EF4-FFF2-40B4-BE49-F238E27FC236}">
                  <a16:creationId xmlns:a16="http://schemas.microsoft.com/office/drawing/2014/main" id="{F84DAA4B-27F2-7F30-12D3-311FC496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6211486" y="3570069"/>
              <a:ext cx="241634" cy="241634"/>
            </a:xfrm>
            <a:prstGeom prst="rect">
              <a:avLst/>
            </a:prstGeom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248259AC-4C7E-3BA6-1901-FBB22AFD18BF}"/>
              </a:ext>
            </a:extLst>
          </p:cNvPr>
          <p:cNvGrpSpPr/>
          <p:nvPr/>
        </p:nvGrpSpPr>
        <p:grpSpPr>
          <a:xfrm>
            <a:off x="1828109" y="4634264"/>
            <a:ext cx="966024" cy="961378"/>
            <a:chOff x="5884039" y="3293230"/>
            <a:chExt cx="966024" cy="961378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5CC5FFA8-FC93-9306-7578-825C1EC1535B}"/>
                </a:ext>
              </a:extLst>
            </p:cNvPr>
            <p:cNvGrpSpPr/>
            <p:nvPr/>
          </p:nvGrpSpPr>
          <p:grpSpPr>
            <a:xfrm>
              <a:off x="5884039" y="3293230"/>
              <a:ext cx="966024" cy="961378"/>
              <a:chOff x="5884039" y="3293230"/>
              <a:chExt cx="966024" cy="961378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783427DA-46FF-E680-84BE-A4BC0F99A91D}"/>
                  </a:ext>
                </a:extLst>
              </p:cNvPr>
              <p:cNvGrpSpPr/>
              <p:nvPr/>
            </p:nvGrpSpPr>
            <p:grpSpPr>
              <a:xfrm>
                <a:off x="5884039" y="3293230"/>
                <a:ext cx="966024" cy="961378"/>
                <a:chOff x="5875933" y="3282376"/>
                <a:chExt cx="966024" cy="961378"/>
              </a:xfrm>
            </p:grpSpPr>
            <p:sp>
              <p:nvSpPr>
                <p:cNvPr id="67" name="円形吹き出し 66">
                  <a:extLst>
                    <a:ext uri="{FF2B5EF4-FFF2-40B4-BE49-F238E27FC236}">
                      <a16:creationId xmlns:a16="http://schemas.microsoft.com/office/drawing/2014/main" id="{5E30F5E7-9EF1-9969-0CB8-7240F464B6C6}"/>
                    </a:ext>
                  </a:extLst>
                </p:cNvPr>
                <p:cNvSpPr/>
                <p:nvPr/>
              </p:nvSpPr>
              <p:spPr>
                <a:xfrm>
                  <a:off x="5875933" y="3282376"/>
                  <a:ext cx="966024" cy="961378"/>
                </a:xfrm>
                <a:prstGeom prst="wedgeEllipseCallout">
                  <a:avLst>
                    <a:gd name="adj1" fmla="val -114089"/>
                    <a:gd name="adj2" fmla="val 8275"/>
                  </a:avLst>
                </a:prstGeom>
                <a:solidFill>
                  <a:schemeClr val="bg1"/>
                </a:solidFill>
                <a:ln w="28575">
                  <a:solidFill>
                    <a:srgbClr val="C84C6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pic>
              <p:nvPicPr>
                <p:cNvPr id="68" name="図 67" descr="アイコン&#10;&#10;自動的に生成された説明">
                  <a:extLst>
                    <a:ext uri="{FF2B5EF4-FFF2-40B4-BE49-F238E27FC236}">
                      <a16:creationId xmlns:a16="http://schemas.microsoft.com/office/drawing/2014/main" id="{FD39B2A9-C635-FAF3-280C-3AF442EC0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biLevel thresh="50000"/>
                </a:blip>
                <a:stretch>
                  <a:fillRect/>
                </a:stretch>
              </p:blipFill>
              <p:spPr>
                <a:xfrm>
                  <a:off x="6082957" y="3348672"/>
                  <a:ext cx="241634" cy="241634"/>
                </a:xfrm>
                <a:prstGeom prst="rect">
                  <a:avLst/>
                </a:prstGeom>
              </p:spPr>
            </p:pic>
          </p:grp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F435EA42-1E17-5D28-4EC3-9A4227506C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9543" y="3573443"/>
                <a:ext cx="469785" cy="4917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6" name="グラフィックス 65" descr="硬貨 単色塗りつぶし">
                <a:extLst>
                  <a:ext uri="{FF2B5EF4-FFF2-40B4-BE49-F238E27FC236}">
                    <a16:creationId xmlns:a16="http://schemas.microsoft.com/office/drawing/2014/main" id="{F31EFA2C-DD98-22CA-2C11-B07D9B06C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389635" y="3794110"/>
                <a:ext cx="320492" cy="320492"/>
              </a:xfrm>
              <a:prstGeom prst="rect">
                <a:avLst/>
              </a:prstGeom>
            </p:spPr>
          </p:pic>
        </p:grpSp>
        <p:pic>
          <p:nvPicPr>
            <p:cNvPr id="62" name="図 61" descr="アイコン&#10;&#10;自動的に生成された説明">
              <a:extLst>
                <a:ext uri="{FF2B5EF4-FFF2-40B4-BE49-F238E27FC236}">
                  <a16:creationId xmlns:a16="http://schemas.microsoft.com/office/drawing/2014/main" id="{159C264A-4EB3-BC3C-46F2-1B764B893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5964638" y="3567647"/>
              <a:ext cx="241634" cy="241634"/>
            </a:xfrm>
            <a:prstGeom prst="rect">
              <a:avLst/>
            </a:prstGeom>
          </p:spPr>
        </p:pic>
        <p:pic>
          <p:nvPicPr>
            <p:cNvPr id="63" name="図 62" descr="アイコン&#10;&#10;自動的に生成された説明">
              <a:extLst>
                <a:ext uri="{FF2B5EF4-FFF2-40B4-BE49-F238E27FC236}">
                  <a16:creationId xmlns:a16="http://schemas.microsoft.com/office/drawing/2014/main" id="{3EC7CE11-2B86-125A-D931-36C3E4EB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6211486" y="3570069"/>
              <a:ext cx="241634" cy="241634"/>
            </a:xfrm>
            <a:prstGeom prst="rect">
              <a:avLst/>
            </a:prstGeom>
          </p:spPr>
        </p:pic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ABA18FCD-F1AF-D8C2-EF92-33FEDED86B51}"/>
              </a:ext>
            </a:extLst>
          </p:cNvPr>
          <p:cNvGrpSpPr/>
          <p:nvPr/>
        </p:nvGrpSpPr>
        <p:grpSpPr>
          <a:xfrm>
            <a:off x="1846874" y="5673708"/>
            <a:ext cx="966024" cy="961378"/>
            <a:chOff x="5884039" y="3293230"/>
            <a:chExt cx="966024" cy="961378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441C3E00-B52B-3D37-C9E0-EC98DC50CBDD}"/>
                </a:ext>
              </a:extLst>
            </p:cNvPr>
            <p:cNvGrpSpPr/>
            <p:nvPr/>
          </p:nvGrpSpPr>
          <p:grpSpPr>
            <a:xfrm>
              <a:off x="5884039" y="3293230"/>
              <a:ext cx="966024" cy="961378"/>
              <a:chOff x="5884039" y="3293230"/>
              <a:chExt cx="966024" cy="961378"/>
            </a:xfrm>
          </p:grpSpPr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C4E5BC8C-AA07-2825-6A83-E20CFB437F6A}"/>
                  </a:ext>
                </a:extLst>
              </p:cNvPr>
              <p:cNvGrpSpPr/>
              <p:nvPr/>
            </p:nvGrpSpPr>
            <p:grpSpPr>
              <a:xfrm>
                <a:off x="5884039" y="3293230"/>
                <a:ext cx="966024" cy="961378"/>
                <a:chOff x="5875933" y="3282376"/>
                <a:chExt cx="966024" cy="961378"/>
              </a:xfrm>
            </p:grpSpPr>
            <p:sp>
              <p:nvSpPr>
                <p:cNvPr id="76" name="円形吹き出し 75">
                  <a:extLst>
                    <a:ext uri="{FF2B5EF4-FFF2-40B4-BE49-F238E27FC236}">
                      <a16:creationId xmlns:a16="http://schemas.microsoft.com/office/drawing/2014/main" id="{0E2C226D-84D1-C8E7-0B28-0BEBE24AB608}"/>
                    </a:ext>
                  </a:extLst>
                </p:cNvPr>
                <p:cNvSpPr/>
                <p:nvPr/>
              </p:nvSpPr>
              <p:spPr>
                <a:xfrm>
                  <a:off x="5875933" y="3282376"/>
                  <a:ext cx="966024" cy="961378"/>
                </a:xfrm>
                <a:prstGeom prst="wedgeEllipseCallout">
                  <a:avLst>
                    <a:gd name="adj1" fmla="val -116957"/>
                    <a:gd name="adj2" fmla="val 11158"/>
                  </a:avLst>
                </a:prstGeom>
                <a:solidFill>
                  <a:schemeClr val="bg1"/>
                </a:solidFill>
                <a:ln w="28575">
                  <a:solidFill>
                    <a:srgbClr val="C84C6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pic>
              <p:nvPicPr>
                <p:cNvPr id="77" name="図 76" descr="アイコン&#10;&#10;自動的に生成された説明">
                  <a:extLst>
                    <a:ext uri="{FF2B5EF4-FFF2-40B4-BE49-F238E27FC236}">
                      <a16:creationId xmlns:a16="http://schemas.microsoft.com/office/drawing/2014/main" id="{D86CF380-64A3-F3D1-FB71-564D2E0CA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biLevel thresh="50000"/>
                </a:blip>
                <a:stretch>
                  <a:fillRect/>
                </a:stretch>
              </p:blipFill>
              <p:spPr>
                <a:xfrm>
                  <a:off x="6082957" y="3348672"/>
                  <a:ext cx="241634" cy="241634"/>
                </a:xfrm>
                <a:prstGeom prst="rect">
                  <a:avLst/>
                </a:prstGeom>
              </p:spPr>
            </p:pic>
          </p:grp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6A314DCE-AE02-6312-870D-B34B79E807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69543" y="3573443"/>
                <a:ext cx="469785" cy="4917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グラフィックス 74" descr="硬貨 単色塗りつぶし">
                <a:extLst>
                  <a:ext uri="{FF2B5EF4-FFF2-40B4-BE49-F238E27FC236}">
                    <a16:creationId xmlns:a16="http://schemas.microsoft.com/office/drawing/2014/main" id="{4C9D03F4-5183-5BCE-4DD1-D23FA2C93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389635" y="3794110"/>
                <a:ext cx="320492" cy="320492"/>
              </a:xfrm>
              <a:prstGeom prst="rect">
                <a:avLst/>
              </a:prstGeom>
            </p:spPr>
          </p:pic>
        </p:grpSp>
        <p:pic>
          <p:nvPicPr>
            <p:cNvPr id="71" name="図 70" descr="アイコン&#10;&#10;自動的に生成された説明">
              <a:extLst>
                <a:ext uri="{FF2B5EF4-FFF2-40B4-BE49-F238E27FC236}">
                  <a16:creationId xmlns:a16="http://schemas.microsoft.com/office/drawing/2014/main" id="{C9A00558-C8E3-B770-8713-BD0DEC9CA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5964638" y="3567647"/>
              <a:ext cx="241634" cy="241634"/>
            </a:xfrm>
            <a:prstGeom prst="rect">
              <a:avLst/>
            </a:prstGeom>
          </p:spPr>
        </p:pic>
        <p:pic>
          <p:nvPicPr>
            <p:cNvPr id="72" name="図 71" descr="アイコン&#10;&#10;自動的に生成された説明">
              <a:extLst>
                <a:ext uri="{FF2B5EF4-FFF2-40B4-BE49-F238E27FC236}">
                  <a16:creationId xmlns:a16="http://schemas.microsoft.com/office/drawing/2014/main" id="{B64B5835-C99C-EA9C-D057-FEDC7F05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50000"/>
            </a:blip>
            <a:stretch>
              <a:fillRect/>
            </a:stretch>
          </p:blipFill>
          <p:spPr>
            <a:xfrm>
              <a:off x="6211486" y="3570069"/>
              <a:ext cx="241634" cy="241634"/>
            </a:xfrm>
            <a:prstGeom prst="rect">
              <a:avLst/>
            </a:prstGeom>
          </p:spPr>
        </p:pic>
      </p:grpSp>
      <p:sp>
        <p:nvSpPr>
          <p:cNvPr id="78" name="左矢印 77">
            <a:extLst>
              <a:ext uri="{FF2B5EF4-FFF2-40B4-BE49-F238E27FC236}">
                <a16:creationId xmlns:a16="http://schemas.microsoft.com/office/drawing/2014/main" id="{DD583AED-F147-5FBE-9321-C54E2E79A946}"/>
              </a:ext>
            </a:extLst>
          </p:cNvPr>
          <p:cNvSpPr/>
          <p:nvPr/>
        </p:nvSpPr>
        <p:spPr>
          <a:xfrm>
            <a:off x="3938084" y="3722234"/>
            <a:ext cx="4689019" cy="1128593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0" name="表 79">
                <a:extLst>
                  <a:ext uri="{FF2B5EF4-FFF2-40B4-BE49-F238E27FC236}">
                    <a16:creationId xmlns:a16="http://schemas.microsoft.com/office/drawing/2014/main" id="{57626E32-C52C-0F8D-B8C7-CB2F3A4996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2004532"/>
                  </p:ext>
                </p:extLst>
              </p:nvPr>
            </p:nvGraphicFramePr>
            <p:xfrm>
              <a:off x="5981607" y="3808954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0" name="表 79">
                <a:extLst>
                  <a:ext uri="{FF2B5EF4-FFF2-40B4-BE49-F238E27FC236}">
                    <a16:creationId xmlns:a16="http://schemas.microsoft.com/office/drawing/2014/main" id="{57626E32-C52C-0F8D-B8C7-CB2F3A4996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2004532"/>
                  </p:ext>
                </p:extLst>
              </p:nvPr>
            </p:nvGraphicFramePr>
            <p:xfrm>
              <a:off x="5981607" y="3808954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9"/>
                          <a:stretch>
                            <a:fillRect l="-151282" t="-1471" r="-3846" b="-24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9"/>
                          <a:stretch>
                            <a:fillRect l="-151282" t="-83133" r="-3846" b="-10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9"/>
                          <a:stretch>
                            <a:fillRect l="-151282" t="-183133" r="-3846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8B672509-1982-824E-5DA9-A524BB6C6F58}"/>
              </a:ext>
            </a:extLst>
          </p:cNvPr>
          <p:cNvSpPr txBox="1"/>
          <p:nvPr/>
        </p:nvSpPr>
        <p:spPr>
          <a:xfrm>
            <a:off x="5893435" y="3448198"/>
            <a:ext cx="2448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Household A</a:t>
            </a:r>
            <a:endParaRPr kumimoji="1" lang="en-US" altLang="ja-JP" sz="2000" dirty="0">
              <a:solidFill>
                <a:srgbClr val="00B0F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4" name="右大かっこ 83">
            <a:extLst>
              <a:ext uri="{FF2B5EF4-FFF2-40B4-BE49-F238E27FC236}">
                <a16:creationId xmlns:a16="http://schemas.microsoft.com/office/drawing/2014/main" id="{35E01BCC-1499-5F64-A23A-4D1E686BAB5E}"/>
              </a:ext>
            </a:extLst>
          </p:cNvPr>
          <p:cNvSpPr/>
          <p:nvPr/>
        </p:nvSpPr>
        <p:spPr>
          <a:xfrm rot="16200000">
            <a:off x="8355949" y="622108"/>
            <a:ext cx="284020" cy="5785281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73A46A20-A829-EB94-66A0-2C2E6DB53BE5}"/>
              </a:ext>
            </a:extLst>
          </p:cNvPr>
          <p:cNvSpPr txBox="1"/>
          <p:nvPr/>
        </p:nvSpPr>
        <p:spPr>
          <a:xfrm>
            <a:off x="7144559" y="3080799"/>
            <a:ext cx="3012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Food expenditure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C8633E47-C01E-AD1F-8008-2ECF12E2572D}"/>
                  </a:ext>
                </a:extLst>
              </p:cNvPr>
              <p:cNvSpPr txBox="1"/>
              <p:nvPr/>
            </p:nvSpPr>
            <p:spPr>
              <a:xfrm>
                <a:off x="11385838" y="4937419"/>
                <a:ext cx="5273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C8633E47-C01E-AD1F-8008-2ECF12E25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838" y="4937419"/>
                <a:ext cx="527388" cy="553998"/>
              </a:xfrm>
              <a:prstGeom prst="rect">
                <a:avLst/>
              </a:prstGeom>
              <a:blipFill>
                <a:blip r:embed="rId20"/>
                <a:stretch>
                  <a:fillRect l="-2381" r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A18D61CC-2295-F824-D84F-D3FFB48B8192}"/>
              </a:ext>
            </a:extLst>
          </p:cNvPr>
          <p:cNvGrpSpPr/>
          <p:nvPr/>
        </p:nvGrpSpPr>
        <p:grpSpPr>
          <a:xfrm>
            <a:off x="4705318" y="3848308"/>
            <a:ext cx="900000" cy="900000"/>
            <a:chOff x="4073926" y="4366838"/>
            <a:chExt cx="900000" cy="900000"/>
          </a:xfrm>
        </p:grpSpPr>
        <p:sp>
          <p:nvSpPr>
            <p:cNvPr id="91" name="円/楕円 90">
              <a:extLst>
                <a:ext uri="{FF2B5EF4-FFF2-40B4-BE49-F238E27FC236}">
                  <a16:creationId xmlns:a16="http://schemas.microsoft.com/office/drawing/2014/main" id="{3FF86871-9D04-0FB7-1F92-67871A42F827}"/>
                </a:ext>
              </a:extLst>
            </p:cNvPr>
            <p:cNvSpPr/>
            <p:nvPr/>
          </p:nvSpPr>
          <p:spPr>
            <a:xfrm>
              <a:off x="4073926" y="4366838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2" name="グラフィックス 91" descr="硬貨 単色塗りつぶし">
              <a:extLst>
                <a:ext uri="{FF2B5EF4-FFF2-40B4-BE49-F238E27FC236}">
                  <a16:creationId xmlns:a16="http://schemas.microsoft.com/office/drawing/2014/main" id="{0AD6114B-7DE5-D68A-1405-D2732B38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180425" y="4480448"/>
              <a:ext cx="687003" cy="687003"/>
            </a:xfrm>
            <a:prstGeom prst="rect">
              <a:avLst/>
            </a:prstGeom>
          </p:spPr>
        </p:pic>
      </p:grpSp>
      <p:sp>
        <p:nvSpPr>
          <p:cNvPr id="93" name="左矢印 92">
            <a:extLst>
              <a:ext uri="{FF2B5EF4-FFF2-40B4-BE49-F238E27FC236}">
                <a16:creationId xmlns:a16="http://schemas.microsoft.com/office/drawing/2014/main" id="{719FF8B7-3501-981F-602F-16272C7A1B91}"/>
              </a:ext>
            </a:extLst>
          </p:cNvPr>
          <p:cNvSpPr/>
          <p:nvPr/>
        </p:nvSpPr>
        <p:spPr>
          <a:xfrm>
            <a:off x="3938084" y="5311295"/>
            <a:ext cx="2043523" cy="1128593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124735F-FBEA-F0E3-C5B0-A2CFDDFF7D13}"/>
              </a:ext>
            </a:extLst>
          </p:cNvPr>
          <p:cNvGrpSpPr/>
          <p:nvPr/>
        </p:nvGrpSpPr>
        <p:grpSpPr>
          <a:xfrm>
            <a:off x="4705318" y="5425591"/>
            <a:ext cx="900000" cy="900000"/>
            <a:chOff x="4073926" y="4366838"/>
            <a:chExt cx="900000" cy="900000"/>
          </a:xfrm>
        </p:grpSpPr>
        <p:sp>
          <p:nvSpPr>
            <p:cNvPr id="95" name="円/楕円 94">
              <a:extLst>
                <a:ext uri="{FF2B5EF4-FFF2-40B4-BE49-F238E27FC236}">
                  <a16:creationId xmlns:a16="http://schemas.microsoft.com/office/drawing/2014/main" id="{A8DE61AA-F619-F9D9-EB4E-74EF94FBAE39}"/>
                </a:ext>
              </a:extLst>
            </p:cNvPr>
            <p:cNvSpPr/>
            <p:nvPr/>
          </p:nvSpPr>
          <p:spPr>
            <a:xfrm>
              <a:off x="4073926" y="4366838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6" name="グラフィックス 95" descr="硬貨 単色塗りつぶし">
              <a:extLst>
                <a:ext uri="{FF2B5EF4-FFF2-40B4-BE49-F238E27FC236}">
                  <a16:creationId xmlns:a16="http://schemas.microsoft.com/office/drawing/2014/main" id="{0E19BD00-37DE-79EE-DDCD-2ABE882A8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180425" y="4480448"/>
              <a:ext cx="687003" cy="68700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2C0B0E30-109B-3039-CC98-C7C10F1E72DE}"/>
                  </a:ext>
                </a:extLst>
              </p:cNvPr>
              <p:cNvSpPr txBox="1"/>
              <p:nvPr/>
            </p:nvSpPr>
            <p:spPr>
              <a:xfrm>
                <a:off x="3132225" y="4627973"/>
                <a:ext cx="6155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kumimoji="1" lang="ja-JP" altLang="en-US" sz="4800"/>
              </a:p>
            </p:txBody>
          </p:sp>
        </mc:Choice>
        <mc:Fallback xmlns="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2C0B0E30-109B-3039-CC98-C7C10F1E7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225" y="4627973"/>
                <a:ext cx="615553" cy="738664"/>
              </a:xfrm>
              <a:prstGeom prst="rect">
                <a:avLst/>
              </a:prstGeom>
              <a:blipFill>
                <a:blip r:embed="rId25"/>
                <a:stretch>
                  <a:fillRect l="-12000" r="-1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8" name="表 97">
                <a:extLst>
                  <a:ext uri="{FF2B5EF4-FFF2-40B4-BE49-F238E27FC236}">
                    <a16:creationId xmlns:a16="http://schemas.microsoft.com/office/drawing/2014/main" id="{ADBF2293-6296-A97C-13ED-EB6FC34389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1622709"/>
                  </p:ext>
                </p:extLst>
              </p:nvPr>
            </p:nvGraphicFramePr>
            <p:xfrm>
              <a:off x="8627103" y="3788591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8" name="表 97">
                <a:extLst>
                  <a:ext uri="{FF2B5EF4-FFF2-40B4-BE49-F238E27FC236}">
                    <a16:creationId xmlns:a16="http://schemas.microsoft.com/office/drawing/2014/main" id="{ADBF2293-6296-A97C-13ED-EB6FC34389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1622709"/>
                  </p:ext>
                </p:extLst>
              </p:nvPr>
            </p:nvGraphicFramePr>
            <p:xfrm>
              <a:off x="8627103" y="3788591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6"/>
                          <a:stretch>
                            <a:fillRect l="-151282" t="-1471" r="-3846" b="-245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6"/>
                          <a:stretch>
                            <a:fillRect l="-151282" t="-84146" r="-3846" b="-10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6"/>
                          <a:stretch>
                            <a:fillRect l="-151282" t="-181928" r="-3846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419DFBA4-F45F-7C9D-EFE6-E50C0F0F2E20}"/>
              </a:ext>
            </a:extLst>
          </p:cNvPr>
          <p:cNvCxnSpPr/>
          <p:nvPr/>
        </p:nvCxnSpPr>
        <p:spPr>
          <a:xfrm>
            <a:off x="0" y="3126516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3C4CFB3B-840A-5B69-8FEC-832D52758163}"/>
                  </a:ext>
                </a:extLst>
              </p:cNvPr>
              <p:cNvSpPr txBox="1"/>
              <p:nvPr/>
            </p:nvSpPr>
            <p:spPr>
              <a:xfrm>
                <a:off x="14492" y="1456503"/>
                <a:ext cx="12163016" cy="746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𝐜</m:t>
                        </m:r>
                      </m:e>
                      <m:sub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ja-JP" sz="2000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2000" b="0" i="0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column vector </a:t>
                </a:r>
                <a:r>
                  <a:rPr lang="en-US" altLang="ja-JP" sz="2000" dirty="0"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of </a:t>
                </a:r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the amount of sugar intake from </a:t>
                </a:r>
                <a:r>
                  <a:rPr lang="en-US" altLang="ja-JP" sz="2000" dirty="0"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each industry </a:t>
                </a:r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for households with income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algn="l"/>
                <a:r>
                  <a:rPr lang="en-US" altLang="ja-JP" sz="2000" dirty="0"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 </a:t>
                </a:r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, or age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kumimoji="1" lang="ja-JP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3C4CFB3B-840A-5B69-8FEC-832D52758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" y="1456503"/>
                <a:ext cx="12163016" cy="746038"/>
              </a:xfrm>
              <a:prstGeom prst="rect">
                <a:avLst/>
              </a:prstGeom>
              <a:blipFill>
                <a:blip r:embed="rId27"/>
                <a:stretch>
                  <a:fillRect t="-1667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C777656-A240-A572-B51E-5A4D832A93A0}"/>
                  </a:ext>
                </a:extLst>
              </p:cNvPr>
              <p:cNvSpPr txBox="1"/>
              <p:nvPr/>
            </p:nvSpPr>
            <p:spPr>
              <a:xfrm>
                <a:off x="14492" y="2202080"/>
                <a:ext cx="12349226" cy="757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20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ja-JP" altLang="ja-JP" sz="20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0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𝐡</m:t>
                            </m:r>
                          </m:e>
                        </m:acc>
                      </m:e>
                      <m:sub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2000" b="1" i="0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column vector of the household expenditure on industry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by households </a:t>
                </a:r>
              </a:p>
              <a:p>
                <a:pPr algn="l"/>
                <a:r>
                  <a:rPr lang="en-US" altLang="ja-JP" sz="2000" dirty="0"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  </a:t>
                </a:r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with income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, or age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(producer price)</a:t>
                </a:r>
                <a:r>
                  <a:rPr lang="ja-JP" altLang="ja-JP" sz="20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C777656-A240-A572-B51E-5A4D832A9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" y="2202080"/>
                <a:ext cx="12349226" cy="757643"/>
              </a:xfrm>
              <a:prstGeom prst="rect">
                <a:avLst/>
              </a:prstGeom>
              <a:blipFill>
                <a:blip r:embed="rId28"/>
                <a:stretch>
                  <a:fillRect t="-1639"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50A167C0-CF8C-8E5F-037F-22131E4DB8F2}"/>
              </a:ext>
            </a:extLst>
          </p:cNvPr>
          <p:cNvSpPr txBox="1"/>
          <p:nvPr/>
        </p:nvSpPr>
        <p:spPr>
          <a:xfrm>
            <a:off x="8554975" y="3429000"/>
            <a:ext cx="2287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Household B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4B3DE2E8-9BE3-0F87-C023-06C5F645E717}"/>
              </a:ext>
            </a:extLst>
          </p:cNvPr>
          <p:cNvSpPr txBox="1"/>
          <p:nvPr/>
        </p:nvSpPr>
        <p:spPr>
          <a:xfrm>
            <a:off x="3515954" y="6352283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D1CBCDA6-380A-01A2-55E8-ACE0F9A294CD}"/>
              </a:ext>
            </a:extLst>
          </p:cNvPr>
          <p:cNvSpPr txBox="1"/>
          <p:nvPr/>
        </p:nvSpPr>
        <p:spPr>
          <a:xfrm>
            <a:off x="-18062" y="3102779"/>
            <a:ext cx="405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consumption intensity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1114D8C-9BDF-84BF-ADAE-8210273B0C46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FE6CBDB7-CEB5-7E41-016E-636B70B80ABC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AC0552C-D9BB-C3DA-E48F-54C8FD831351}"/>
                </a:ext>
              </a:extLst>
            </p:cNvPr>
            <p:cNvSpPr txBox="1"/>
            <p:nvPr/>
          </p:nvSpPr>
          <p:spPr>
            <a:xfrm>
              <a:off x="62287" y="126148"/>
              <a:ext cx="89050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sugar intake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7D51D3-9CFC-E7F8-8B2E-94350EE326DE}"/>
              </a:ext>
            </a:extLst>
          </p:cNvPr>
          <p:cNvSpPr txBox="1"/>
          <p:nvPr/>
        </p:nvSpPr>
        <p:spPr>
          <a:xfrm>
            <a:off x="11616683" y="143122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39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0DEE07-861C-259C-7BB8-F73C8130899F}"/>
              </a:ext>
            </a:extLst>
          </p:cNvPr>
          <p:cNvSpPr/>
          <p:nvPr/>
        </p:nvSpPr>
        <p:spPr>
          <a:xfrm>
            <a:off x="0" y="820472"/>
            <a:ext cx="12192000" cy="589569"/>
          </a:xfrm>
          <a:prstGeom prst="rect">
            <a:avLst/>
          </a:prstGeom>
          <a:solidFill>
            <a:schemeClr val="accent5">
              <a:lumMod val="40000"/>
              <a:lumOff val="6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吹き出し 41">
            <a:extLst>
              <a:ext uri="{FF2B5EF4-FFF2-40B4-BE49-F238E27FC236}">
                <a16:creationId xmlns:a16="http://schemas.microsoft.com/office/drawing/2014/main" id="{5053A431-E090-D485-1D5B-C1619C291AB3}"/>
              </a:ext>
            </a:extLst>
          </p:cNvPr>
          <p:cNvSpPr/>
          <p:nvPr/>
        </p:nvSpPr>
        <p:spPr>
          <a:xfrm>
            <a:off x="4443295" y="802631"/>
            <a:ext cx="1033099" cy="679304"/>
          </a:xfrm>
          <a:prstGeom prst="wedgeRectCallout">
            <a:avLst>
              <a:gd name="adj1" fmla="val -259436"/>
              <a:gd name="adj2" fmla="val 324858"/>
            </a:avLst>
          </a:prstGeom>
          <a:pattFill prst="pct10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09AF781-CD96-5834-1825-818E160B14AF}"/>
                  </a:ext>
                </a:extLst>
              </p:cNvPr>
              <p:cNvSpPr txBox="1"/>
              <p:nvPr/>
            </p:nvSpPr>
            <p:spPr>
              <a:xfrm>
                <a:off x="4465082" y="809466"/>
                <a:ext cx="3501921" cy="6436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600" b="1" i="1">
                        <a:latin typeface="Cambria Math" panose="02040503050406030204" pitchFamily="18" charset="0"/>
                      </a:rPr>
                      <m:t>𝐲</m:t>
                    </m:r>
                    <m:sSubSup>
                      <m:sSubSupPr>
                        <m:ctrlPr>
                          <a:rPr lang="ja-JP" altLang="ja-JP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ja-JP" altLang="ja-JP" sz="3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3600" b="1" i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</m:acc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ja-JP" altLang="ja-JP" sz="3600">
                    <a:effectLst/>
                  </a:rPr>
                  <a:t>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(5)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09AF781-CD96-5834-1825-818E160B1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082" y="809466"/>
                <a:ext cx="3501921" cy="643638"/>
              </a:xfrm>
              <a:prstGeom prst="rect">
                <a:avLst/>
              </a:prstGeom>
              <a:blipFill>
                <a:blip r:embed="rId3"/>
                <a:stretch>
                  <a:fillRect l="-361" t="-15385" r="-6859" b="-3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3C4CFB3B-840A-5B69-8FEC-832D52758163}"/>
                  </a:ext>
                </a:extLst>
              </p:cNvPr>
              <p:cNvSpPr txBox="1"/>
              <p:nvPr/>
            </p:nvSpPr>
            <p:spPr>
              <a:xfrm>
                <a:off x="14492" y="1456503"/>
                <a:ext cx="12192000" cy="746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2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𝐜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ja-JP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20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column vector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of </a:t>
                </a:r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the amount of sugar intake from each industry for households with income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algn="l"/>
                <a:r>
                  <a:rPr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 </a:t>
                </a:r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, or age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kumimoji="1" lang="ja-JP" alt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3C4CFB3B-840A-5B69-8FEC-832D52758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" y="1456503"/>
                <a:ext cx="12192000" cy="746038"/>
              </a:xfrm>
              <a:prstGeom prst="rect">
                <a:avLst/>
              </a:prstGeom>
              <a:blipFill>
                <a:blip r:embed="rId11"/>
                <a:stretch>
                  <a:fillRect t="-1667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C777656-A240-A572-B51E-5A4D832A93A0}"/>
                  </a:ext>
                </a:extLst>
              </p:cNvPr>
              <p:cNvSpPr txBox="1"/>
              <p:nvPr/>
            </p:nvSpPr>
            <p:spPr>
              <a:xfrm>
                <a:off x="14492" y="2202080"/>
                <a:ext cx="12349226" cy="757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20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ja-JP" altLang="ja-JP" sz="20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000" b="1" i="1"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𝐡</m:t>
                            </m:r>
                          </m:e>
                        </m:acc>
                      </m:e>
                      <m:sub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2000" b="1" i="0" smtClean="0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column vector of the household expenditure on industry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by households </a:t>
                </a:r>
              </a:p>
              <a:p>
                <a:pPr algn="l"/>
                <a:r>
                  <a:rPr lang="en-US" altLang="ja-JP" sz="2000" dirty="0"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  </a:t>
                </a:r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with income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, or age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(producer price)</a:t>
                </a:r>
                <a:r>
                  <a:rPr lang="ja-JP" altLang="ja-JP" sz="20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C777656-A240-A572-B51E-5A4D832A9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" y="2202080"/>
                <a:ext cx="12349226" cy="757643"/>
              </a:xfrm>
              <a:prstGeom prst="rect">
                <a:avLst/>
              </a:prstGeom>
              <a:blipFill>
                <a:blip r:embed="rId12"/>
                <a:stretch>
                  <a:fillRect t="-1639"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1A09A7-35AE-A684-5DB8-A964B191721F}"/>
              </a:ext>
            </a:extLst>
          </p:cNvPr>
          <p:cNvSpPr/>
          <p:nvPr/>
        </p:nvSpPr>
        <p:spPr>
          <a:xfrm>
            <a:off x="255840" y="3336852"/>
            <a:ext cx="2663838" cy="3420060"/>
          </a:xfrm>
          <a:prstGeom prst="rect">
            <a:avLst/>
          </a:prstGeom>
          <a:pattFill prst="pct10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グラフィックス 7" descr="アイス クリーム 単色塗りつぶし">
            <a:extLst>
              <a:ext uri="{FF2B5EF4-FFF2-40B4-BE49-F238E27FC236}">
                <a16:creationId xmlns:a16="http://schemas.microsoft.com/office/drawing/2014/main" id="{B3B8D7D3-3453-CF36-5D5A-C9AACC1AC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965" y="4553726"/>
            <a:ext cx="1338773" cy="1338773"/>
          </a:xfrm>
          <a:prstGeom prst="rect">
            <a:avLst/>
          </a:prstGeom>
        </p:spPr>
      </p:pic>
      <p:pic>
        <p:nvPicPr>
          <p:cNvPr id="9" name="グラフィックス 8" descr="一切れのケーキ 単色塗りつぶし">
            <a:extLst>
              <a:ext uri="{FF2B5EF4-FFF2-40B4-BE49-F238E27FC236}">
                <a16:creationId xmlns:a16="http://schemas.microsoft.com/office/drawing/2014/main" id="{FAEEE506-09AE-E75B-BCFB-B7815F41F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7680" y="3524938"/>
            <a:ext cx="1106424" cy="1106424"/>
          </a:xfrm>
          <a:prstGeom prst="rect">
            <a:avLst/>
          </a:prstGeom>
        </p:spPr>
      </p:pic>
      <p:pic>
        <p:nvPicPr>
          <p:cNvPr id="10" name="グラフィックス 9" descr="ハンバーガーとドリンク 単色塗りつぶし">
            <a:extLst>
              <a:ext uri="{FF2B5EF4-FFF2-40B4-BE49-F238E27FC236}">
                <a16:creationId xmlns:a16="http://schemas.microsoft.com/office/drawing/2014/main" id="{3026A064-DF2D-CE4B-F0E4-7CA07797D2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2575" y="5607826"/>
            <a:ext cx="1106424" cy="110642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FDEE5B1-AFD0-F4B5-BFC8-6BA6DD0C309F}"/>
              </a:ext>
            </a:extLst>
          </p:cNvPr>
          <p:cNvGrpSpPr/>
          <p:nvPr/>
        </p:nvGrpSpPr>
        <p:grpSpPr>
          <a:xfrm>
            <a:off x="1371311" y="4668512"/>
            <a:ext cx="720000" cy="720000"/>
            <a:chOff x="5875933" y="3282376"/>
            <a:chExt cx="720000" cy="720000"/>
          </a:xfrm>
        </p:grpSpPr>
        <p:sp>
          <p:nvSpPr>
            <p:cNvPr id="12" name="円形吹き出し 11">
              <a:extLst>
                <a:ext uri="{FF2B5EF4-FFF2-40B4-BE49-F238E27FC236}">
                  <a16:creationId xmlns:a16="http://schemas.microsoft.com/office/drawing/2014/main" id="{71B8FC59-C2F4-D62A-0927-0B769C109F61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rgbClr val="0070C0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3" name="図 12" descr="アイコン&#10;&#10;自動的に生成された説明">
              <a:extLst>
                <a:ext uri="{FF2B5EF4-FFF2-40B4-BE49-F238E27FC236}">
                  <a16:creationId xmlns:a16="http://schemas.microsoft.com/office/drawing/2014/main" id="{564C0222-5E09-6CC1-1D02-36D972F4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99D9DB6-EA4F-BF5B-0132-1B496796F259}"/>
              </a:ext>
            </a:extLst>
          </p:cNvPr>
          <p:cNvGrpSpPr/>
          <p:nvPr/>
        </p:nvGrpSpPr>
        <p:grpSpPr>
          <a:xfrm>
            <a:off x="1286594" y="3628961"/>
            <a:ext cx="720000" cy="720000"/>
            <a:chOff x="1346181" y="3371339"/>
            <a:chExt cx="720000" cy="720000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AAC78E0C-743E-7598-1782-84A4952EC243}"/>
                </a:ext>
              </a:extLst>
            </p:cNvPr>
            <p:cNvGrpSpPr/>
            <p:nvPr/>
          </p:nvGrpSpPr>
          <p:grpSpPr>
            <a:xfrm>
              <a:off x="1346181" y="3371339"/>
              <a:ext cx="720000" cy="720000"/>
              <a:chOff x="5875933" y="3282376"/>
              <a:chExt cx="720000" cy="720000"/>
            </a:xfrm>
          </p:grpSpPr>
          <p:sp>
            <p:nvSpPr>
              <p:cNvPr id="17" name="円形吹き出し 16">
                <a:extLst>
                  <a:ext uri="{FF2B5EF4-FFF2-40B4-BE49-F238E27FC236}">
                    <a16:creationId xmlns:a16="http://schemas.microsoft.com/office/drawing/2014/main" id="{30980B75-571F-E0EF-93C5-FA23899A147E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720000" cy="720000"/>
              </a:xfrm>
              <a:prstGeom prst="wedgeEllipseCallout">
                <a:avLst>
                  <a:gd name="adj1" fmla="val -108918"/>
                  <a:gd name="adj2" fmla="val 17168"/>
                </a:avLst>
              </a:prstGeom>
              <a:solidFill>
                <a:srgbClr val="0070C0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18" name="図 17" descr="アイコン&#10;&#10;自動的に生成された説明">
                <a:extLst>
                  <a:ext uri="{FF2B5EF4-FFF2-40B4-BE49-F238E27FC236}">
                    <a16:creationId xmlns:a16="http://schemas.microsoft.com/office/drawing/2014/main" id="{2D2D1BDA-BD21-BF87-C6C2-62BA2D3E1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biLevel thresh="25000"/>
              </a:blip>
              <a:stretch>
                <a:fillRect/>
              </a:stretch>
            </p:blipFill>
            <p:spPr>
              <a:xfrm>
                <a:off x="5979978" y="3409185"/>
                <a:ext cx="265797" cy="265797"/>
              </a:xfrm>
              <a:prstGeom prst="rect">
                <a:avLst/>
              </a:prstGeom>
            </p:spPr>
          </p:pic>
        </p:grpSp>
        <p:pic>
          <p:nvPicPr>
            <p:cNvPr id="16" name="図 15" descr="アイコン&#10;&#10;自動的に生成された説明">
              <a:extLst>
                <a:ext uri="{FF2B5EF4-FFF2-40B4-BE49-F238E27FC236}">
                  <a16:creationId xmlns:a16="http://schemas.microsoft.com/office/drawing/2014/main" id="{9BD0A33B-59B0-BD23-952A-6A73DC33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1684504" y="3705482"/>
              <a:ext cx="265797" cy="265797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DC21361-A80E-4A72-CE57-92125DB28CD6}"/>
              </a:ext>
            </a:extLst>
          </p:cNvPr>
          <p:cNvGrpSpPr/>
          <p:nvPr/>
        </p:nvGrpSpPr>
        <p:grpSpPr>
          <a:xfrm>
            <a:off x="1371311" y="5856699"/>
            <a:ext cx="720000" cy="720000"/>
            <a:chOff x="1282312" y="5949736"/>
            <a:chExt cx="720000" cy="720000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DCF90E2-7208-D4B1-0353-6E4FBEA7B66F}"/>
                </a:ext>
              </a:extLst>
            </p:cNvPr>
            <p:cNvGrpSpPr/>
            <p:nvPr/>
          </p:nvGrpSpPr>
          <p:grpSpPr>
            <a:xfrm>
              <a:off x="1282312" y="5949736"/>
              <a:ext cx="720000" cy="720000"/>
              <a:chOff x="5875933" y="3282376"/>
              <a:chExt cx="720000" cy="720000"/>
            </a:xfrm>
          </p:grpSpPr>
          <p:sp>
            <p:nvSpPr>
              <p:cNvPr id="23" name="円形吹き出し 22">
                <a:extLst>
                  <a:ext uri="{FF2B5EF4-FFF2-40B4-BE49-F238E27FC236}">
                    <a16:creationId xmlns:a16="http://schemas.microsoft.com/office/drawing/2014/main" id="{70AD0B7A-7139-7973-1999-37A67D11997E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720000" cy="720000"/>
              </a:xfrm>
              <a:prstGeom prst="wedgeEllipseCallout">
                <a:avLst>
                  <a:gd name="adj1" fmla="val -108918"/>
                  <a:gd name="adj2" fmla="val 17168"/>
                </a:avLst>
              </a:prstGeom>
              <a:solidFill>
                <a:srgbClr val="0070C0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24" name="図 23" descr="アイコン&#10;&#10;自動的に生成された説明">
                <a:extLst>
                  <a:ext uri="{FF2B5EF4-FFF2-40B4-BE49-F238E27FC236}">
                    <a16:creationId xmlns:a16="http://schemas.microsoft.com/office/drawing/2014/main" id="{3ED25C26-5466-8D56-123C-802118D5F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biLevel thresh="25000"/>
              </a:blip>
              <a:stretch>
                <a:fillRect/>
              </a:stretch>
            </p:blipFill>
            <p:spPr>
              <a:xfrm>
                <a:off x="6098249" y="3352433"/>
                <a:ext cx="265797" cy="265797"/>
              </a:xfrm>
              <a:prstGeom prst="rect">
                <a:avLst/>
              </a:prstGeom>
            </p:spPr>
          </p:pic>
        </p:grpSp>
        <p:pic>
          <p:nvPicPr>
            <p:cNvPr id="21" name="図 20" descr="アイコン&#10;&#10;自動的に生成された説明">
              <a:extLst>
                <a:ext uri="{FF2B5EF4-FFF2-40B4-BE49-F238E27FC236}">
                  <a16:creationId xmlns:a16="http://schemas.microsoft.com/office/drawing/2014/main" id="{FCFA5080-EAA8-52D0-B312-C3AC7D5F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1363638" y="6282890"/>
              <a:ext cx="265797" cy="265797"/>
            </a:xfrm>
            <a:prstGeom prst="rect">
              <a:avLst/>
            </a:prstGeom>
          </p:spPr>
        </p:pic>
        <p:pic>
          <p:nvPicPr>
            <p:cNvPr id="22" name="図 21" descr="アイコン&#10;&#10;自動的に生成された説明">
              <a:extLst>
                <a:ext uri="{FF2B5EF4-FFF2-40B4-BE49-F238E27FC236}">
                  <a16:creationId xmlns:a16="http://schemas.microsoft.com/office/drawing/2014/main" id="{A80CC0CC-01F6-3F5D-B90F-1DBE80507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1658908" y="6282889"/>
              <a:ext cx="265797" cy="265797"/>
            </a:xfrm>
            <a:prstGeom prst="rect">
              <a:avLst/>
            </a:prstGeom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DFF11DB4-D912-4BD2-C824-C49F4DDCAE94}"/>
              </a:ext>
            </a:extLst>
          </p:cNvPr>
          <p:cNvGrpSpPr/>
          <p:nvPr/>
        </p:nvGrpSpPr>
        <p:grpSpPr>
          <a:xfrm>
            <a:off x="2129872" y="4488131"/>
            <a:ext cx="720000" cy="720000"/>
            <a:chOff x="2585307" y="4742693"/>
            <a:chExt cx="720000" cy="7200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BEEFC261-0CDB-610B-C950-8595B154787B}"/>
                </a:ext>
              </a:extLst>
            </p:cNvPr>
            <p:cNvGrpSpPr/>
            <p:nvPr/>
          </p:nvGrpSpPr>
          <p:grpSpPr>
            <a:xfrm>
              <a:off x="2585307" y="4742693"/>
              <a:ext cx="720000" cy="720000"/>
              <a:chOff x="5875933" y="3282376"/>
              <a:chExt cx="720000" cy="720000"/>
            </a:xfrm>
          </p:grpSpPr>
          <p:sp>
            <p:nvSpPr>
              <p:cNvPr id="30" name="円形吹き出し 29">
                <a:extLst>
                  <a:ext uri="{FF2B5EF4-FFF2-40B4-BE49-F238E27FC236}">
                    <a16:creationId xmlns:a16="http://schemas.microsoft.com/office/drawing/2014/main" id="{50F1A304-4101-A258-F808-D506C0E3FC47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720000" cy="720000"/>
              </a:xfrm>
              <a:prstGeom prst="wedgeEllipseCallout">
                <a:avLst>
                  <a:gd name="adj1" fmla="val -108918"/>
                  <a:gd name="adj2" fmla="val 17168"/>
                </a:avLst>
              </a:prstGeom>
              <a:solidFill>
                <a:srgbClr val="00B0F0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31" name="図 30" descr="アイコン&#10;&#10;自動的に生成された説明">
                <a:extLst>
                  <a:ext uri="{FF2B5EF4-FFF2-40B4-BE49-F238E27FC236}">
                    <a16:creationId xmlns:a16="http://schemas.microsoft.com/office/drawing/2014/main" id="{17280DA3-91DA-2BF0-CD7C-D8FE6DB65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biLevel thresh="25000"/>
              </a:blip>
              <a:stretch>
                <a:fillRect/>
              </a:stretch>
            </p:blipFill>
            <p:spPr>
              <a:xfrm>
                <a:off x="5983232" y="3376684"/>
                <a:ext cx="241634" cy="241634"/>
              </a:xfrm>
              <a:prstGeom prst="rect">
                <a:avLst/>
              </a:prstGeom>
            </p:spPr>
          </p:pic>
        </p:grpSp>
        <p:pic>
          <p:nvPicPr>
            <p:cNvPr id="27" name="図 26" descr="アイコン&#10;&#10;自動的に生成された説明">
              <a:extLst>
                <a:ext uri="{FF2B5EF4-FFF2-40B4-BE49-F238E27FC236}">
                  <a16:creationId xmlns:a16="http://schemas.microsoft.com/office/drawing/2014/main" id="{314CDB4C-80C4-7E39-5DCE-44AB7BEBA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2974341" y="4837001"/>
              <a:ext cx="241634" cy="241634"/>
            </a:xfrm>
            <a:prstGeom prst="rect">
              <a:avLst/>
            </a:prstGeom>
          </p:spPr>
        </p:pic>
        <p:pic>
          <p:nvPicPr>
            <p:cNvPr id="28" name="図 27" descr="アイコン&#10;&#10;自動的に生成された説明">
              <a:extLst>
                <a:ext uri="{FF2B5EF4-FFF2-40B4-BE49-F238E27FC236}">
                  <a16:creationId xmlns:a16="http://schemas.microsoft.com/office/drawing/2014/main" id="{CF6B58EA-F0E2-1EFB-932E-F1D1D1D8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2692606" y="5104884"/>
              <a:ext cx="241634" cy="241634"/>
            </a:xfrm>
            <a:prstGeom prst="rect">
              <a:avLst/>
            </a:prstGeom>
          </p:spPr>
        </p:pic>
        <p:pic>
          <p:nvPicPr>
            <p:cNvPr id="29" name="図 28" descr="アイコン&#10;&#10;自動的に生成された説明">
              <a:extLst>
                <a:ext uri="{FF2B5EF4-FFF2-40B4-BE49-F238E27FC236}">
                  <a16:creationId xmlns:a16="http://schemas.microsoft.com/office/drawing/2014/main" id="{102E066F-93C0-EF12-0B61-F298E6E1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2981117" y="5104884"/>
              <a:ext cx="241634" cy="241634"/>
            </a:xfrm>
            <a:prstGeom prst="rect">
              <a:avLst/>
            </a:prstGeom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883BE4D1-13CE-6E91-CB59-9F0F92CB8029}"/>
              </a:ext>
            </a:extLst>
          </p:cNvPr>
          <p:cNvGrpSpPr/>
          <p:nvPr/>
        </p:nvGrpSpPr>
        <p:grpSpPr>
          <a:xfrm>
            <a:off x="2121742" y="3478381"/>
            <a:ext cx="720000" cy="720000"/>
            <a:chOff x="2598166" y="3371339"/>
            <a:chExt cx="720000" cy="720000"/>
          </a:xfrm>
        </p:grpSpPr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F1CF7971-BEBF-0E37-7769-D42F51D73CFA}"/>
                </a:ext>
              </a:extLst>
            </p:cNvPr>
            <p:cNvGrpSpPr/>
            <p:nvPr/>
          </p:nvGrpSpPr>
          <p:grpSpPr>
            <a:xfrm>
              <a:off x="2598166" y="3371339"/>
              <a:ext cx="720000" cy="720000"/>
              <a:chOff x="5875933" y="3282376"/>
              <a:chExt cx="720000" cy="720000"/>
            </a:xfrm>
          </p:grpSpPr>
          <p:sp>
            <p:nvSpPr>
              <p:cNvPr id="36" name="円形吹き出し 35">
                <a:extLst>
                  <a:ext uri="{FF2B5EF4-FFF2-40B4-BE49-F238E27FC236}">
                    <a16:creationId xmlns:a16="http://schemas.microsoft.com/office/drawing/2014/main" id="{F667E80A-3A31-4CC6-AC03-AB58D168DD09}"/>
                  </a:ext>
                </a:extLst>
              </p:cNvPr>
              <p:cNvSpPr/>
              <p:nvPr/>
            </p:nvSpPr>
            <p:spPr>
              <a:xfrm>
                <a:off x="5875933" y="3282376"/>
                <a:ext cx="720000" cy="720000"/>
              </a:xfrm>
              <a:prstGeom prst="wedgeEllipseCallout">
                <a:avLst>
                  <a:gd name="adj1" fmla="val -108918"/>
                  <a:gd name="adj2" fmla="val 17168"/>
                </a:avLst>
              </a:prstGeom>
              <a:solidFill>
                <a:srgbClr val="00B0F0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pic>
            <p:nvPicPr>
              <p:cNvPr id="37" name="図 36" descr="アイコン&#10;&#10;自動的に生成された説明">
                <a:extLst>
                  <a:ext uri="{FF2B5EF4-FFF2-40B4-BE49-F238E27FC236}">
                    <a16:creationId xmlns:a16="http://schemas.microsoft.com/office/drawing/2014/main" id="{EB97C2BE-5C07-656D-7DAB-DA6F037C4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biLevel thresh="25000"/>
              </a:blip>
              <a:stretch>
                <a:fillRect/>
              </a:stretch>
            </p:blipFill>
            <p:spPr>
              <a:xfrm>
                <a:off x="6106309" y="3338285"/>
                <a:ext cx="265797" cy="265797"/>
              </a:xfrm>
              <a:prstGeom prst="rect">
                <a:avLst/>
              </a:prstGeom>
            </p:spPr>
          </p:pic>
        </p:grpSp>
        <p:pic>
          <p:nvPicPr>
            <p:cNvPr id="34" name="図 33" descr="アイコン&#10;&#10;自動的に生成された説明">
              <a:extLst>
                <a:ext uri="{FF2B5EF4-FFF2-40B4-BE49-F238E27FC236}">
                  <a16:creationId xmlns:a16="http://schemas.microsoft.com/office/drawing/2014/main" id="{730CEB90-2C26-162D-D010-224721027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2679510" y="3686166"/>
              <a:ext cx="265797" cy="265797"/>
            </a:xfrm>
            <a:prstGeom prst="rect">
              <a:avLst/>
            </a:prstGeom>
          </p:spPr>
        </p:pic>
        <p:pic>
          <p:nvPicPr>
            <p:cNvPr id="35" name="図 34" descr="アイコン&#10;&#10;自動的に生成された説明">
              <a:extLst>
                <a:ext uri="{FF2B5EF4-FFF2-40B4-BE49-F238E27FC236}">
                  <a16:creationId xmlns:a16="http://schemas.microsoft.com/office/drawing/2014/main" id="{E9283487-3618-7736-6D05-F73ECFB7D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2969035" y="3688608"/>
              <a:ext cx="265797" cy="265797"/>
            </a:xfrm>
            <a:prstGeom prst="rect">
              <a:avLst/>
            </a:prstGeom>
          </p:spPr>
        </p:pic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B1486DC-66FC-929F-2F32-304B144CF52D}"/>
              </a:ext>
            </a:extLst>
          </p:cNvPr>
          <p:cNvGrpSpPr/>
          <p:nvPr/>
        </p:nvGrpSpPr>
        <p:grpSpPr>
          <a:xfrm>
            <a:off x="2107600" y="5496699"/>
            <a:ext cx="720000" cy="720000"/>
            <a:chOff x="5875933" y="3282376"/>
            <a:chExt cx="720000" cy="720000"/>
          </a:xfrm>
        </p:grpSpPr>
        <p:sp>
          <p:nvSpPr>
            <p:cNvPr id="39" name="円形吹き出し 38">
              <a:extLst>
                <a:ext uri="{FF2B5EF4-FFF2-40B4-BE49-F238E27FC236}">
                  <a16:creationId xmlns:a16="http://schemas.microsoft.com/office/drawing/2014/main" id="{337E7CE1-F5A8-3639-9590-A5D246DB89D8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rgbClr val="00B0F0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40" name="図 39" descr="アイコン&#10;&#10;自動的に生成された説明">
              <a:extLst>
                <a:ext uri="{FF2B5EF4-FFF2-40B4-BE49-F238E27FC236}">
                  <a16:creationId xmlns:a16="http://schemas.microsoft.com/office/drawing/2014/main" id="{FB255F82-94E4-5B3D-255D-F8B5D863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B005685-AABB-760F-BED3-3058EE76BD56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3124779-3852-9ADF-566A-E02CC6779C1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ED526F5-5F47-8486-554E-19910508385C}"/>
                </a:ext>
              </a:extLst>
            </p:cNvPr>
            <p:cNvSpPr txBox="1"/>
            <p:nvPr/>
          </p:nvSpPr>
          <p:spPr>
            <a:xfrm>
              <a:off x="62287" y="126148"/>
              <a:ext cx="89050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sugar intake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4DF401B-678F-2DA4-7228-B8FD839402E4}"/>
              </a:ext>
            </a:extLst>
          </p:cNvPr>
          <p:cNvSpPr txBox="1"/>
          <p:nvPr/>
        </p:nvSpPr>
        <p:spPr>
          <a:xfrm>
            <a:off x="11616683" y="143122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左矢印 44">
            <a:extLst>
              <a:ext uri="{FF2B5EF4-FFF2-40B4-BE49-F238E27FC236}">
                <a16:creationId xmlns:a16="http://schemas.microsoft.com/office/drawing/2014/main" id="{584575B0-B943-CE60-E37E-7B14FCA1A616}"/>
              </a:ext>
            </a:extLst>
          </p:cNvPr>
          <p:cNvSpPr/>
          <p:nvPr/>
        </p:nvSpPr>
        <p:spPr>
          <a:xfrm>
            <a:off x="3938084" y="3722234"/>
            <a:ext cx="4689019" cy="1128593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表 45">
                <a:extLst>
                  <a:ext uri="{FF2B5EF4-FFF2-40B4-BE49-F238E27FC236}">
                    <a16:creationId xmlns:a16="http://schemas.microsoft.com/office/drawing/2014/main" id="{71604939-7DD9-980E-DCC1-11A6D98120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2344849"/>
                  </p:ext>
                </p:extLst>
              </p:nvPr>
            </p:nvGraphicFramePr>
            <p:xfrm>
              <a:off x="5981607" y="3808954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表 45">
                <a:extLst>
                  <a:ext uri="{FF2B5EF4-FFF2-40B4-BE49-F238E27FC236}">
                    <a16:creationId xmlns:a16="http://schemas.microsoft.com/office/drawing/2014/main" id="{71604939-7DD9-980E-DCC1-11A6D98120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2344849"/>
                  </p:ext>
                </p:extLst>
              </p:nvPr>
            </p:nvGraphicFramePr>
            <p:xfrm>
              <a:off x="5981607" y="3808954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0"/>
                          <a:stretch>
                            <a:fillRect l="-151282" t="-1471" r="-3846" b="-24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0"/>
                          <a:stretch>
                            <a:fillRect l="-151282" t="-83133" r="-3846" b="-10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0"/>
                          <a:stretch>
                            <a:fillRect l="-151282" t="-183133" r="-3846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B77A9D2-7B88-7198-2C48-278517F75A80}"/>
              </a:ext>
            </a:extLst>
          </p:cNvPr>
          <p:cNvSpPr txBox="1"/>
          <p:nvPr/>
        </p:nvSpPr>
        <p:spPr>
          <a:xfrm>
            <a:off x="5893435" y="3448198"/>
            <a:ext cx="2448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Household A</a:t>
            </a:r>
            <a:endParaRPr kumimoji="1" lang="en-US" altLang="ja-JP" sz="2000" dirty="0">
              <a:solidFill>
                <a:srgbClr val="00B0F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8" name="右大かっこ 47">
            <a:extLst>
              <a:ext uri="{FF2B5EF4-FFF2-40B4-BE49-F238E27FC236}">
                <a16:creationId xmlns:a16="http://schemas.microsoft.com/office/drawing/2014/main" id="{6429B6ED-BF2F-A370-9069-6F23432E9C52}"/>
              </a:ext>
            </a:extLst>
          </p:cNvPr>
          <p:cNvSpPr/>
          <p:nvPr/>
        </p:nvSpPr>
        <p:spPr>
          <a:xfrm rot="16200000">
            <a:off x="8355949" y="622108"/>
            <a:ext cx="284020" cy="5785281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F3FE402-E365-2632-8E26-DBF5F8913D88}"/>
              </a:ext>
            </a:extLst>
          </p:cNvPr>
          <p:cNvSpPr txBox="1"/>
          <p:nvPr/>
        </p:nvSpPr>
        <p:spPr>
          <a:xfrm>
            <a:off x="7144559" y="3080799"/>
            <a:ext cx="3012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Food expenditure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6F36B2B0-D1F9-2803-2BAD-A20CA15DD203}"/>
                  </a:ext>
                </a:extLst>
              </p:cNvPr>
              <p:cNvSpPr txBox="1"/>
              <p:nvPr/>
            </p:nvSpPr>
            <p:spPr>
              <a:xfrm>
                <a:off x="11385838" y="4937419"/>
                <a:ext cx="5273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6F36B2B0-D1F9-2803-2BAD-A20CA15DD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838" y="4937419"/>
                <a:ext cx="527388" cy="553998"/>
              </a:xfrm>
              <a:prstGeom prst="rect">
                <a:avLst/>
              </a:prstGeom>
              <a:blipFill>
                <a:blip r:embed="rId21"/>
                <a:stretch>
                  <a:fillRect l="-2381" r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9C34D123-7D74-34BC-AF71-5F5B83BD33B7}"/>
              </a:ext>
            </a:extLst>
          </p:cNvPr>
          <p:cNvGrpSpPr/>
          <p:nvPr/>
        </p:nvGrpSpPr>
        <p:grpSpPr>
          <a:xfrm>
            <a:off x="4705318" y="3848308"/>
            <a:ext cx="900000" cy="900000"/>
            <a:chOff x="4073926" y="4366838"/>
            <a:chExt cx="900000" cy="900000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B236FE87-A57F-E215-E6CB-2475230BADEC}"/>
                </a:ext>
              </a:extLst>
            </p:cNvPr>
            <p:cNvSpPr/>
            <p:nvPr/>
          </p:nvSpPr>
          <p:spPr>
            <a:xfrm>
              <a:off x="4073926" y="4366838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3" name="グラフィックス 52" descr="硬貨 単色塗りつぶし">
              <a:extLst>
                <a:ext uri="{FF2B5EF4-FFF2-40B4-BE49-F238E27FC236}">
                  <a16:creationId xmlns:a16="http://schemas.microsoft.com/office/drawing/2014/main" id="{E713F3DE-4853-15E5-EBE5-1EA36BD4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180425" y="4480448"/>
              <a:ext cx="687003" cy="687003"/>
            </a:xfrm>
            <a:prstGeom prst="rect">
              <a:avLst/>
            </a:prstGeom>
          </p:spPr>
        </p:pic>
      </p:grpSp>
      <p:sp>
        <p:nvSpPr>
          <p:cNvPr id="54" name="左矢印 53">
            <a:extLst>
              <a:ext uri="{FF2B5EF4-FFF2-40B4-BE49-F238E27FC236}">
                <a16:creationId xmlns:a16="http://schemas.microsoft.com/office/drawing/2014/main" id="{539093D0-DE95-3C92-9DEB-61154646C502}"/>
              </a:ext>
            </a:extLst>
          </p:cNvPr>
          <p:cNvSpPr/>
          <p:nvPr/>
        </p:nvSpPr>
        <p:spPr>
          <a:xfrm>
            <a:off x="3938084" y="5311295"/>
            <a:ext cx="2043523" cy="1128593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A67FFAC-9E41-0464-3FBC-2BD5EF50DE17}"/>
              </a:ext>
            </a:extLst>
          </p:cNvPr>
          <p:cNvGrpSpPr/>
          <p:nvPr/>
        </p:nvGrpSpPr>
        <p:grpSpPr>
          <a:xfrm>
            <a:off x="4705318" y="5425591"/>
            <a:ext cx="900000" cy="900000"/>
            <a:chOff x="4073926" y="4366838"/>
            <a:chExt cx="900000" cy="900000"/>
          </a:xfrm>
        </p:grpSpPr>
        <p:sp>
          <p:nvSpPr>
            <p:cNvPr id="56" name="円/楕円 55">
              <a:extLst>
                <a:ext uri="{FF2B5EF4-FFF2-40B4-BE49-F238E27FC236}">
                  <a16:creationId xmlns:a16="http://schemas.microsoft.com/office/drawing/2014/main" id="{7B180E2F-E08E-60F2-6030-7A7A4D4D2FAF}"/>
                </a:ext>
              </a:extLst>
            </p:cNvPr>
            <p:cNvSpPr/>
            <p:nvPr/>
          </p:nvSpPr>
          <p:spPr>
            <a:xfrm>
              <a:off x="4073926" y="4366838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7" name="グラフィックス 56" descr="硬貨 単色塗りつぶし">
              <a:extLst>
                <a:ext uri="{FF2B5EF4-FFF2-40B4-BE49-F238E27FC236}">
                  <a16:creationId xmlns:a16="http://schemas.microsoft.com/office/drawing/2014/main" id="{1ED567DE-2E34-D7A5-EB4C-158A1CCED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180425" y="4480448"/>
              <a:ext cx="687003" cy="68700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表 57">
                <a:extLst>
                  <a:ext uri="{FF2B5EF4-FFF2-40B4-BE49-F238E27FC236}">
                    <a16:creationId xmlns:a16="http://schemas.microsoft.com/office/drawing/2014/main" id="{5DE3E89F-E5EC-7F55-36A0-E19FE26F0A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6660245"/>
                  </p:ext>
                </p:extLst>
              </p:nvPr>
            </p:nvGraphicFramePr>
            <p:xfrm>
              <a:off x="8627103" y="3788591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ja-JP" alt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⋯</m:t>
                              </m:r>
                            </m:oMath>
                          </a14:m>
                          <a:r>
                            <a:rPr kumimoji="1" lang="ja-JP" altLang="en-US" sz="2000" b="0">
                              <a:solidFill>
                                <a:schemeClr val="bg1"/>
                              </a:solidFill>
                              <a:latin typeface="MS Gothic" panose="020B0609070205080204" pitchFamily="49" charset="-128"/>
                              <a:ea typeface="MS Gothic" panose="020B0609070205080204" pitchFamily="49" charset="-128"/>
                            </a:rPr>
                            <a:t>＄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表 57">
                <a:extLst>
                  <a:ext uri="{FF2B5EF4-FFF2-40B4-BE49-F238E27FC236}">
                    <a16:creationId xmlns:a16="http://schemas.microsoft.com/office/drawing/2014/main" id="{5DE3E89F-E5EC-7F55-36A0-E19FE26F0A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6660245"/>
                  </p:ext>
                </p:extLst>
              </p:nvPr>
            </p:nvGraphicFramePr>
            <p:xfrm>
              <a:off x="8627103" y="3788591"/>
              <a:ext cx="2458220" cy="29483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841">
                      <a:extLst>
                        <a:ext uri="{9D8B030D-6E8A-4147-A177-3AD203B41FA5}">
                          <a16:colId xmlns:a16="http://schemas.microsoft.com/office/drawing/2014/main" val="619340899"/>
                        </a:ext>
                      </a:extLst>
                    </a:gridCol>
                    <a:gridCol w="986379">
                      <a:extLst>
                        <a:ext uri="{9D8B030D-6E8A-4147-A177-3AD203B41FA5}">
                          <a16:colId xmlns:a16="http://schemas.microsoft.com/office/drawing/2014/main" val="111790861"/>
                        </a:ext>
                      </a:extLst>
                    </a:gridCol>
                  </a:tblGrid>
                  <a:tr h="858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Cake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6"/>
                          <a:stretch>
                            <a:fillRect l="-151282" t="-1471" r="-3846" b="-245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2439782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Ice cream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6"/>
                          <a:stretch>
                            <a:fillRect l="-151282" t="-84146" r="-3846" b="-10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764327"/>
                      </a:ext>
                    </a:extLst>
                  </a:tr>
                  <a:tr h="1045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MS Gothic" panose="020B0609070205080204" pitchFamily="49" charset="-128"/>
                              <a:cs typeface="Arial" panose="020B0604020202020204" pitchFamily="34" charset="0"/>
                            </a:rPr>
                            <a:t>Hamburger </a:t>
                          </a:r>
                          <a:endParaRPr kumimoji="1" lang="ja-JP" altLang="en-US" sz="20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MS Gothic" panose="020B06090702050802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6"/>
                          <a:stretch>
                            <a:fillRect l="-151282" t="-181928" r="-3846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7355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66511DD-3FAE-B0BE-57EB-62262DE053AD}"/>
              </a:ext>
            </a:extLst>
          </p:cNvPr>
          <p:cNvSpPr txBox="1"/>
          <p:nvPr/>
        </p:nvSpPr>
        <p:spPr>
          <a:xfrm>
            <a:off x="8554975" y="3429000"/>
            <a:ext cx="2287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Household B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287D0624-D865-2424-0167-17A9FFD81E3A}"/>
              </a:ext>
            </a:extLst>
          </p:cNvPr>
          <p:cNvSpPr txBox="1"/>
          <p:nvPr/>
        </p:nvSpPr>
        <p:spPr>
          <a:xfrm>
            <a:off x="3515954" y="6352283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419DFBA4-F45F-7C9D-EFE6-E50C0F0F2E20}"/>
              </a:ext>
            </a:extLst>
          </p:cNvPr>
          <p:cNvCxnSpPr/>
          <p:nvPr/>
        </p:nvCxnSpPr>
        <p:spPr>
          <a:xfrm>
            <a:off x="0" y="3126516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203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0DEE07-861C-259C-7BB8-F73C8130899F}"/>
              </a:ext>
            </a:extLst>
          </p:cNvPr>
          <p:cNvSpPr/>
          <p:nvPr/>
        </p:nvSpPr>
        <p:spPr>
          <a:xfrm>
            <a:off x="0" y="820472"/>
            <a:ext cx="12192000" cy="589569"/>
          </a:xfrm>
          <a:prstGeom prst="rect">
            <a:avLst/>
          </a:prstGeom>
          <a:solidFill>
            <a:schemeClr val="accent5">
              <a:lumMod val="40000"/>
              <a:lumOff val="60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吹き出し 41">
            <a:extLst>
              <a:ext uri="{FF2B5EF4-FFF2-40B4-BE49-F238E27FC236}">
                <a16:creationId xmlns:a16="http://schemas.microsoft.com/office/drawing/2014/main" id="{5053A431-E090-D485-1D5B-C1619C291AB3}"/>
              </a:ext>
            </a:extLst>
          </p:cNvPr>
          <p:cNvSpPr/>
          <p:nvPr/>
        </p:nvSpPr>
        <p:spPr>
          <a:xfrm>
            <a:off x="6189105" y="803358"/>
            <a:ext cx="1033099" cy="679304"/>
          </a:xfrm>
          <a:prstGeom prst="wedgeRectCallout">
            <a:avLst>
              <a:gd name="adj1" fmla="val 88956"/>
              <a:gd name="adj2" fmla="val 296218"/>
            </a:avLst>
          </a:prstGeom>
          <a:pattFill prst="pct10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09AF781-CD96-5834-1825-818E160B14AF}"/>
                  </a:ext>
                </a:extLst>
              </p:cNvPr>
              <p:cNvSpPr txBox="1"/>
              <p:nvPr/>
            </p:nvSpPr>
            <p:spPr>
              <a:xfrm>
                <a:off x="4465082" y="809466"/>
                <a:ext cx="3501921" cy="6436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600" b="1" i="1">
                        <a:latin typeface="Cambria Math" panose="02040503050406030204" pitchFamily="18" charset="0"/>
                      </a:rPr>
                      <m:t>𝐲</m:t>
                    </m:r>
                    <m:sSubSup>
                      <m:sSubSupPr>
                        <m:ctrlPr>
                          <a:rPr lang="ja-JP" altLang="ja-JP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ja-JP" altLang="ja-JP" sz="3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3600" b="1" i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</m:acc>
                      </m:e>
                      <m:sub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ja-JP" altLang="ja-JP" sz="3600">
                    <a:effectLst/>
                  </a:rPr>
                  <a:t> </a:t>
                </a:r>
                <a:r>
                  <a:rPr kumimoji="1" lang="en-US" altLang="ja-JP" sz="3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(5)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09AF781-CD96-5834-1825-818E160B1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082" y="809466"/>
                <a:ext cx="3501921" cy="643638"/>
              </a:xfrm>
              <a:prstGeom prst="rect">
                <a:avLst/>
              </a:prstGeom>
              <a:blipFill>
                <a:blip r:embed="rId3"/>
                <a:stretch>
                  <a:fillRect l="-361" t="-15385" r="-6859" b="-3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左矢印 77">
            <a:extLst>
              <a:ext uri="{FF2B5EF4-FFF2-40B4-BE49-F238E27FC236}">
                <a16:creationId xmlns:a16="http://schemas.microsoft.com/office/drawing/2014/main" id="{DD583AED-F147-5FBE-9321-C54E2E79A946}"/>
              </a:ext>
            </a:extLst>
          </p:cNvPr>
          <p:cNvSpPr/>
          <p:nvPr/>
        </p:nvSpPr>
        <p:spPr>
          <a:xfrm>
            <a:off x="3938084" y="3722234"/>
            <a:ext cx="4689019" cy="1128593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右大かっこ 83">
            <a:extLst>
              <a:ext uri="{FF2B5EF4-FFF2-40B4-BE49-F238E27FC236}">
                <a16:creationId xmlns:a16="http://schemas.microsoft.com/office/drawing/2014/main" id="{35E01BCC-1499-5F64-A23A-4D1E686BAB5E}"/>
              </a:ext>
            </a:extLst>
          </p:cNvPr>
          <p:cNvSpPr/>
          <p:nvPr/>
        </p:nvSpPr>
        <p:spPr>
          <a:xfrm rot="16200000">
            <a:off x="8530600" y="221863"/>
            <a:ext cx="283332" cy="6585084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73A46A20-A829-EB94-66A0-2C2E6DB53BE5}"/>
              </a:ext>
            </a:extLst>
          </p:cNvPr>
          <p:cNvSpPr txBox="1"/>
          <p:nvPr/>
        </p:nvSpPr>
        <p:spPr>
          <a:xfrm>
            <a:off x="7144559" y="3080799"/>
            <a:ext cx="3012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Food expenditure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C8633E47-C01E-AD1F-8008-2ECF12E2572D}"/>
                  </a:ext>
                </a:extLst>
              </p:cNvPr>
              <p:cNvSpPr txBox="1"/>
              <p:nvPr/>
            </p:nvSpPr>
            <p:spPr>
              <a:xfrm>
                <a:off x="15519586" y="2462977"/>
                <a:ext cx="5273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6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C8633E47-C01E-AD1F-8008-2ECF12E25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9586" y="2462977"/>
                <a:ext cx="527388" cy="553998"/>
              </a:xfrm>
              <a:prstGeom prst="rect">
                <a:avLst/>
              </a:prstGeom>
              <a:blipFill>
                <a:blip r:embed="rId4"/>
                <a:stretch>
                  <a:fillRect l="-4762" r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A18D61CC-2295-F824-D84F-D3FFB48B8192}"/>
              </a:ext>
            </a:extLst>
          </p:cNvPr>
          <p:cNvGrpSpPr/>
          <p:nvPr/>
        </p:nvGrpSpPr>
        <p:grpSpPr>
          <a:xfrm>
            <a:off x="4705318" y="3848308"/>
            <a:ext cx="900000" cy="900000"/>
            <a:chOff x="4073926" y="4366838"/>
            <a:chExt cx="900000" cy="900000"/>
          </a:xfrm>
        </p:grpSpPr>
        <p:sp>
          <p:nvSpPr>
            <p:cNvPr id="91" name="円/楕円 90">
              <a:extLst>
                <a:ext uri="{FF2B5EF4-FFF2-40B4-BE49-F238E27FC236}">
                  <a16:creationId xmlns:a16="http://schemas.microsoft.com/office/drawing/2014/main" id="{3FF86871-9D04-0FB7-1F92-67871A42F827}"/>
                </a:ext>
              </a:extLst>
            </p:cNvPr>
            <p:cNvSpPr/>
            <p:nvPr/>
          </p:nvSpPr>
          <p:spPr>
            <a:xfrm>
              <a:off x="4073926" y="4366838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2" name="グラフィックス 91" descr="硬貨 単色塗りつぶし">
              <a:extLst>
                <a:ext uri="{FF2B5EF4-FFF2-40B4-BE49-F238E27FC236}">
                  <a16:creationId xmlns:a16="http://schemas.microsoft.com/office/drawing/2014/main" id="{0AD6114B-7DE5-D68A-1405-D2732B38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0425" y="4480448"/>
              <a:ext cx="687003" cy="687003"/>
            </a:xfrm>
            <a:prstGeom prst="rect">
              <a:avLst/>
            </a:prstGeom>
          </p:spPr>
        </p:pic>
      </p:grpSp>
      <p:sp>
        <p:nvSpPr>
          <p:cNvPr id="93" name="左矢印 92">
            <a:extLst>
              <a:ext uri="{FF2B5EF4-FFF2-40B4-BE49-F238E27FC236}">
                <a16:creationId xmlns:a16="http://schemas.microsoft.com/office/drawing/2014/main" id="{719FF8B7-3501-981F-602F-16272C7A1B91}"/>
              </a:ext>
            </a:extLst>
          </p:cNvPr>
          <p:cNvSpPr/>
          <p:nvPr/>
        </p:nvSpPr>
        <p:spPr>
          <a:xfrm>
            <a:off x="3938084" y="5311295"/>
            <a:ext cx="2043523" cy="1128593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124735F-FBEA-F0E3-C5B0-A2CFDDFF7D13}"/>
              </a:ext>
            </a:extLst>
          </p:cNvPr>
          <p:cNvGrpSpPr/>
          <p:nvPr/>
        </p:nvGrpSpPr>
        <p:grpSpPr>
          <a:xfrm>
            <a:off x="4705318" y="5425591"/>
            <a:ext cx="900000" cy="900000"/>
            <a:chOff x="4073926" y="4366838"/>
            <a:chExt cx="900000" cy="900000"/>
          </a:xfrm>
        </p:grpSpPr>
        <p:sp>
          <p:nvSpPr>
            <p:cNvPr id="95" name="円/楕円 94">
              <a:extLst>
                <a:ext uri="{FF2B5EF4-FFF2-40B4-BE49-F238E27FC236}">
                  <a16:creationId xmlns:a16="http://schemas.microsoft.com/office/drawing/2014/main" id="{A8DE61AA-F619-F9D9-EB4E-74EF94FBAE39}"/>
                </a:ext>
              </a:extLst>
            </p:cNvPr>
            <p:cNvSpPr/>
            <p:nvPr/>
          </p:nvSpPr>
          <p:spPr>
            <a:xfrm>
              <a:off x="4073926" y="4366838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6" name="グラフィックス 95" descr="硬貨 単色塗りつぶし">
              <a:extLst>
                <a:ext uri="{FF2B5EF4-FFF2-40B4-BE49-F238E27FC236}">
                  <a16:creationId xmlns:a16="http://schemas.microsoft.com/office/drawing/2014/main" id="{0E19BD00-37DE-79EE-DDCD-2ABE882A8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0425" y="4480448"/>
              <a:ext cx="687003" cy="687003"/>
            </a:xfrm>
            <a:prstGeom prst="rect">
              <a:avLst/>
            </a:prstGeom>
          </p:spPr>
        </p:pic>
      </p:grp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419DFBA4-F45F-7C9D-EFE6-E50C0F0F2E20}"/>
              </a:ext>
            </a:extLst>
          </p:cNvPr>
          <p:cNvCxnSpPr/>
          <p:nvPr/>
        </p:nvCxnSpPr>
        <p:spPr>
          <a:xfrm>
            <a:off x="0" y="3126516"/>
            <a:ext cx="1220766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3C4CFB3B-840A-5B69-8FEC-832D52758163}"/>
                  </a:ext>
                </a:extLst>
              </p:cNvPr>
              <p:cNvSpPr txBox="1"/>
              <p:nvPr/>
            </p:nvSpPr>
            <p:spPr>
              <a:xfrm>
                <a:off x="14492" y="1456503"/>
                <a:ext cx="12117964" cy="746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𝐜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ja-JP" sz="2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2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column vector 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of </a:t>
                </a:r>
                <a:r>
                  <a:rPr lang="en-US" altLang="ja-JP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the amount of sugar intake from each industry for households with income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algn="l"/>
                <a:r>
                  <a:rPr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 </a:t>
                </a:r>
                <a:r>
                  <a:rPr lang="en-US" altLang="ja-JP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, or age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ja-JP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kumimoji="1" lang="ja-JP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3C4CFB3B-840A-5B69-8FEC-832D52758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" y="1456503"/>
                <a:ext cx="12117964" cy="746038"/>
              </a:xfrm>
              <a:prstGeom prst="rect">
                <a:avLst/>
              </a:prstGeom>
              <a:blipFill>
                <a:blip r:embed="rId7"/>
                <a:stretch>
                  <a:fillRect t="-1667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C777656-A240-A572-B51E-5A4D832A93A0}"/>
                  </a:ext>
                </a:extLst>
              </p:cNvPr>
              <p:cNvSpPr txBox="1"/>
              <p:nvPr/>
            </p:nvSpPr>
            <p:spPr>
              <a:xfrm>
                <a:off x="14492" y="2202080"/>
                <a:ext cx="12349226" cy="757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ja-JP" altLang="ja-JP" sz="2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ja-JP" altLang="ja-JP" sz="20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0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Times New Roman" panose="02020603050405020304" pitchFamily="18" charset="0"/>
                              </a:rPr>
                              <m:t>𝐡</m:t>
                            </m:r>
                          </m:e>
                        </m:acc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r>
                      <a:rPr lang="en-US" altLang="ja-JP" sz="20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column vector obtained by multiplying the household expenditure on industry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by households </a:t>
                </a:r>
              </a:p>
              <a:p>
                <a:pPr algn="l"/>
                <a:r>
                  <a:rPr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        </a:t>
                </a:r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with income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, or age group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and gender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(producer price)</a:t>
                </a:r>
                <a:r>
                  <a:rPr lang="ja-JP" altLang="ja-JP" sz="200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EC777656-A240-A572-B51E-5A4D832A9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" y="2202080"/>
                <a:ext cx="12349226" cy="757643"/>
              </a:xfrm>
              <a:prstGeom prst="rect">
                <a:avLst/>
              </a:prstGeom>
              <a:blipFill>
                <a:blip r:embed="rId8"/>
                <a:stretch>
                  <a:fillRect t="-1639"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6A798C3-C437-BFB1-9E9F-736CDA2F8475}"/>
              </a:ext>
            </a:extLst>
          </p:cNvPr>
          <p:cNvSpPr txBox="1"/>
          <p:nvPr/>
        </p:nvSpPr>
        <p:spPr>
          <a:xfrm>
            <a:off x="3515954" y="6352283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グラフィックス 42" descr="一切れのケーキ 単色塗りつぶし">
            <a:extLst>
              <a:ext uri="{FF2B5EF4-FFF2-40B4-BE49-F238E27FC236}">
                <a16:creationId xmlns:a16="http://schemas.microsoft.com/office/drawing/2014/main" id="{483F4323-E35B-30F6-1C57-46EF90668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3468" y="3294888"/>
            <a:ext cx="1106424" cy="1106424"/>
          </a:xfrm>
          <a:prstGeom prst="rect">
            <a:avLst/>
          </a:prstGeom>
        </p:spPr>
      </p:pic>
      <p:pic>
        <p:nvPicPr>
          <p:cNvPr id="44" name="グラフィックス 43" descr="アイス クリーム 単色塗りつぶし">
            <a:extLst>
              <a:ext uri="{FF2B5EF4-FFF2-40B4-BE49-F238E27FC236}">
                <a16:creationId xmlns:a16="http://schemas.microsoft.com/office/drawing/2014/main" id="{B034115C-2A1B-CD4D-12BF-70F25CD2E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451" y="4529484"/>
            <a:ext cx="1338773" cy="1338773"/>
          </a:xfrm>
          <a:prstGeom prst="rect">
            <a:avLst/>
          </a:prstGeom>
        </p:spPr>
      </p:pic>
      <p:pic>
        <p:nvPicPr>
          <p:cNvPr id="45" name="グラフィックス 44" descr="ハンバーガーとドリンク 単色塗りつぶし">
            <a:extLst>
              <a:ext uri="{FF2B5EF4-FFF2-40B4-BE49-F238E27FC236}">
                <a16:creationId xmlns:a16="http://schemas.microsoft.com/office/drawing/2014/main" id="{A1BFD0D8-2D6D-53B2-A213-7E506D2DDA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6610" y="5724518"/>
            <a:ext cx="1106424" cy="1106424"/>
          </a:xfrm>
          <a:prstGeom prst="rect">
            <a:avLst/>
          </a:prstGeom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BE854F9B-530C-0E15-EF07-C4B7961EAEDE}"/>
              </a:ext>
            </a:extLst>
          </p:cNvPr>
          <p:cNvGrpSpPr/>
          <p:nvPr/>
        </p:nvGrpSpPr>
        <p:grpSpPr>
          <a:xfrm>
            <a:off x="2598166" y="3462779"/>
            <a:ext cx="720000" cy="720000"/>
            <a:chOff x="5875933" y="3282376"/>
            <a:chExt cx="720000" cy="720000"/>
          </a:xfrm>
        </p:grpSpPr>
        <p:sp>
          <p:nvSpPr>
            <p:cNvPr id="47" name="円形吹き出し 46">
              <a:extLst>
                <a:ext uri="{FF2B5EF4-FFF2-40B4-BE49-F238E27FC236}">
                  <a16:creationId xmlns:a16="http://schemas.microsoft.com/office/drawing/2014/main" id="{B08B3CCC-1B71-0D67-482B-61448BC17940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48" name="図 47" descr="アイコン&#10;&#10;自動的に生成された説明">
              <a:extLst>
                <a:ext uri="{FF2B5EF4-FFF2-40B4-BE49-F238E27FC236}">
                  <a16:creationId xmlns:a16="http://schemas.microsoft.com/office/drawing/2014/main" id="{3DC6A45E-4500-1284-1311-1F724A6C1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pic>
        <p:nvPicPr>
          <p:cNvPr id="49" name="グラフィックス 48" descr="一切れのケーキ 単色塗りつぶし">
            <a:extLst>
              <a:ext uri="{FF2B5EF4-FFF2-40B4-BE49-F238E27FC236}">
                <a16:creationId xmlns:a16="http://schemas.microsoft.com/office/drawing/2014/main" id="{DDB97D84-EA64-2704-AB80-08CEB05C05A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51880"/>
          <a:stretch/>
        </p:blipFill>
        <p:spPr>
          <a:xfrm>
            <a:off x="227196" y="3291404"/>
            <a:ext cx="532415" cy="1106424"/>
          </a:xfrm>
          <a:prstGeom prst="rect">
            <a:avLst/>
          </a:prstGeom>
        </p:spPr>
      </p:pic>
      <p:pic>
        <p:nvPicPr>
          <p:cNvPr id="50" name="グラフィックス 49" descr="アイス クリーム 単色塗りつぶし">
            <a:extLst>
              <a:ext uri="{FF2B5EF4-FFF2-40B4-BE49-F238E27FC236}">
                <a16:creationId xmlns:a16="http://schemas.microsoft.com/office/drawing/2014/main" id="{1E8E41EE-6CDA-C56B-3E12-B8A505B85E1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50651"/>
          <a:stretch/>
        </p:blipFill>
        <p:spPr>
          <a:xfrm>
            <a:off x="91503" y="4526938"/>
            <a:ext cx="660664" cy="1338773"/>
          </a:xfrm>
          <a:prstGeom prst="rect">
            <a:avLst/>
          </a:prstGeom>
        </p:spPr>
      </p:pic>
      <p:pic>
        <p:nvPicPr>
          <p:cNvPr id="51" name="グラフィックス 50" descr="ハンバーガーとドリンク 単色塗りつぶし">
            <a:extLst>
              <a:ext uri="{FF2B5EF4-FFF2-40B4-BE49-F238E27FC236}">
                <a16:creationId xmlns:a16="http://schemas.microsoft.com/office/drawing/2014/main" id="{94F51C89-2FD8-BDEF-0995-82DD9DE3258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49423"/>
          <a:stretch/>
        </p:blipFill>
        <p:spPr>
          <a:xfrm>
            <a:off x="213603" y="5724518"/>
            <a:ext cx="559599" cy="1106424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3474A609-7EE8-106D-5C54-B8E501F94623}"/>
              </a:ext>
            </a:extLst>
          </p:cNvPr>
          <p:cNvGrpSpPr/>
          <p:nvPr/>
        </p:nvGrpSpPr>
        <p:grpSpPr>
          <a:xfrm>
            <a:off x="2585307" y="4834133"/>
            <a:ext cx="720000" cy="720000"/>
            <a:chOff x="5875933" y="3282376"/>
            <a:chExt cx="720000" cy="720000"/>
          </a:xfrm>
        </p:grpSpPr>
        <p:sp>
          <p:nvSpPr>
            <p:cNvPr id="53" name="円形吹き出し 52">
              <a:extLst>
                <a:ext uri="{FF2B5EF4-FFF2-40B4-BE49-F238E27FC236}">
                  <a16:creationId xmlns:a16="http://schemas.microsoft.com/office/drawing/2014/main" id="{16CF301E-13D9-C0FA-F198-8C5FE77B2EB5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4" name="図 53" descr="アイコン&#10;&#10;自動的に生成された説明">
              <a:extLst>
                <a:ext uri="{FF2B5EF4-FFF2-40B4-BE49-F238E27FC236}">
                  <a16:creationId xmlns:a16="http://schemas.microsoft.com/office/drawing/2014/main" id="{CDC818F8-2E26-CF7D-D2B0-5EF6AFB7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736EA5DC-E84C-E40B-2577-96473A9700AC}"/>
              </a:ext>
            </a:extLst>
          </p:cNvPr>
          <p:cNvGrpSpPr/>
          <p:nvPr/>
        </p:nvGrpSpPr>
        <p:grpSpPr>
          <a:xfrm>
            <a:off x="2608444" y="6059603"/>
            <a:ext cx="720000" cy="720000"/>
            <a:chOff x="5875933" y="3282376"/>
            <a:chExt cx="720000" cy="720000"/>
          </a:xfrm>
        </p:grpSpPr>
        <p:sp>
          <p:nvSpPr>
            <p:cNvPr id="56" name="円形吹き出し 55">
              <a:extLst>
                <a:ext uri="{FF2B5EF4-FFF2-40B4-BE49-F238E27FC236}">
                  <a16:creationId xmlns:a16="http://schemas.microsoft.com/office/drawing/2014/main" id="{A37E5372-B622-F8B8-ED92-E133DB21221F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7" name="図 56" descr="アイコン&#10;&#10;自動的に生成された説明">
              <a:extLst>
                <a:ext uri="{FF2B5EF4-FFF2-40B4-BE49-F238E27FC236}">
                  <a16:creationId xmlns:a16="http://schemas.microsoft.com/office/drawing/2014/main" id="{7DA6B4A3-486C-8350-E4F1-ED5483A7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E5DE26D0-39FD-4572-B96F-E625AEA00C30}"/>
              </a:ext>
            </a:extLst>
          </p:cNvPr>
          <p:cNvGrpSpPr/>
          <p:nvPr/>
        </p:nvGrpSpPr>
        <p:grpSpPr>
          <a:xfrm>
            <a:off x="1346181" y="3462779"/>
            <a:ext cx="720000" cy="720000"/>
            <a:chOff x="5875933" y="3282376"/>
            <a:chExt cx="720000" cy="720000"/>
          </a:xfrm>
        </p:grpSpPr>
        <p:sp>
          <p:nvSpPr>
            <p:cNvPr id="59" name="円形吹き出し 58">
              <a:extLst>
                <a:ext uri="{FF2B5EF4-FFF2-40B4-BE49-F238E27FC236}">
                  <a16:creationId xmlns:a16="http://schemas.microsoft.com/office/drawing/2014/main" id="{FF56C25C-19AA-5996-D9C5-B93245E08BF5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60" name="図 59" descr="アイコン&#10;&#10;自動的に生成された説明">
              <a:extLst>
                <a:ext uri="{FF2B5EF4-FFF2-40B4-BE49-F238E27FC236}">
                  <a16:creationId xmlns:a16="http://schemas.microsoft.com/office/drawing/2014/main" id="{577CA0EF-CDD1-03D2-EC4A-D9F96C666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DB8DF37-DF93-894E-C59D-9AB550750634}"/>
              </a:ext>
            </a:extLst>
          </p:cNvPr>
          <p:cNvGrpSpPr/>
          <p:nvPr/>
        </p:nvGrpSpPr>
        <p:grpSpPr>
          <a:xfrm>
            <a:off x="1293863" y="4834133"/>
            <a:ext cx="720000" cy="720000"/>
            <a:chOff x="5875933" y="3282376"/>
            <a:chExt cx="720000" cy="720000"/>
          </a:xfrm>
        </p:grpSpPr>
        <p:sp>
          <p:nvSpPr>
            <p:cNvPr id="62" name="円形吹き出し 61">
              <a:extLst>
                <a:ext uri="{FF2B5EF4-FFF2-40B4-BE49-F238E27FC236}">
                  <a16:creationId xmlns:a16="http://schemas.microsoft.com/office/drawing/2014/main" id="{B2199D79-E0E9-7684-958E-042CC8CFA9A8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63" name="図 62" descr="アイコン&#10;&#10;自動的に生成された説明">
              <a:extLst>
                <a:ext uri="{FF2B5EF4-FFF2-40B4-BE49-F238E27FC236}">
                  <a16:creationId xmlns:a16="http://schemas.microsoft.com/office/drawing/2014/main" id="{9356C5AF-357E-C8E3-B00D-D8794A6A5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398438D3-7527-5B98-E43C-24F8FBC8F29C}"/>
              </a:ext>
            </a:extLst>
          </p:cNvPr>
          <p:cNvGrpSpPr/>
          <p:nvPr/>
        </p:nvGrpSpPr>
        <p:grpSpPr>
          <a:xfrm>
            <a:off x="1282312" y="6041176"/>
            <a:ext cx="720000" cy="720000"/>
            <a:chOff x="5875933" y="3282376"/>
            <a:chExt cx="720000" cy="720000"/>
          </a:xfrm>
        </p:grpSpPr>
        <p:sp>
          <p:nvSpPr>
            <p:cNvPr id="65" name="円形吹き出し 64">
              <a:extLst>
                <a:ext uri="{FF2B5EF4-FFF2-40B4-BE49-F238E27FC236}">
                  <a16:creationId xmlns:a16="http://schemas.microsoft.com/office/drawing/2014/main" id="{FD4DE5AF-7ADC-3770-A146-27960580A22F}"/>
                </a:ext>
              </a:extLst>
            </p:cNvPr>
            <p:cNvSpPr/>
            <p:nvPr/>
          </p:nvSpPr>
          <p:spPr>
            <a:xfrm>
              <a:off x="5875933" y="3282376"/>
              <a:ext cx="720000" cy="720000"/>
            </a:xfrm>
            <a:prstGeom prst="wedgeEllipseCallout">
              <a:avLst>
                <a:gd name="adj1" fmla="val -108918"/>
                <a:gd name="adj2" fmla="val 17168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66" name="図 65" descr="アイコン&#10;&#10;自動的に生成された説明">
              <a:extLst>
                <a:ext uri="{FF2B5EF4-FFF2-40B4-BE49-F238E27FC236}">
                  <a16:creationId xmlns:a16="http://schemas.microsoft.com/office/drawing/2014/main" id="{95B104DA-F191-FE05-531B-39B24A207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25000"/>
            </a:blip>
            <a:stretch>
              <a:fillRect/>
            </a:stretch>
          </p:blipFill>
          <p:spPr>
            <a:xfrm>
              <a:off x="6042788" y="3441957"/>
              <a:ext cx="389155" cy="389155"/>
            </a:xfrm>
            <a:prstGeom prst="rect">
              <a:avLst/>
            </a:prstGeom>
          </p:spPr>
        </p:pic>
      </p:grpSp>
      <p:pic>
        <p:nvPicPr>
          <p:cNvPr id="79" name="図 78">
            <a:extLst>
              <a:ext uri="{FF2B5EF4-FFF2-40B4-BE49-F238E27FC236}">
                <a16:creationId xmlns:a16="http://schemas.microsoft.com/office/drawing/2014/main" id="{6FF19E30-E040-A7A2-B4BA-924D0E1DB8A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86919" y="3637415"/>
            <a:ext cx="2445537" cy="3117273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95131A76-59F1-A484-F748-B241E20A5B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11403" y="3615678"/>
            <a:ext cx="2435041" cy="302281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A58092F3-CDED-A5B5-CA75-E4A112D141D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74892" y="3636888"/>
            <a:ext cx="2487521" cy="2854876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9A6360A6-6484-F56F-0EE0-DC1A0C000EC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87293" y="3666921"/>
            <a:ext cx="2445537" cy="3117273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94A7D00F-C210-0AA0-63AE-C8453EE9FA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84700" y="3622360"/>
            <a:ext cx="2435041" cy="3022810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1B2CEEBF-0895-9E07-5981-402A2E0FAE0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01438" y="3651462"/>
            <a:ext cx="2487521" cy="2854876"/>
          </a:xfrm>
          <a:prstGeom prst="rect">
            <a:avLst/>
          </a:prstGeom>
        </p:spPr>
      </p:pic>
      <p:sp>
        <p:nvSpPr>
          <p:cNvPr id="103" name="角丸四角形吹き出し 102">
            <a:extLst>
              <a:ext uri="{FF2B5EF4-FFF2-40B4-BE49-F238E27FC236}">
                <a16:creationId xmlns:a16="http://schemas.microsoft.com/office/drawing/2014/main" id="{0CE31F13-DA24-5050-461A-C36A8215807D}"/>
              </a:ext>
            </a:extLst>
          </p:cNvPr>
          <p:cNvSpPr/>
          <p:nvPr/>
        </p:nvSpPr>
        <p:spPr>
          <a:xfrm>
            <a:off x="67668" y="3347492"/>
            <a:ext cx="4733483" cy="3413683"/>
          </a:xfrm>
          <a:prstGeom prst="wedgeRoundRectCallout">
            <a:avLst>
              <a:gd name="adj1" fmla="val 67481"/>
              <a:gd name="adj2" fmla="val -1119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C383FA0-072C-F4EF-136F-51778254B7AA}"/>
              </a:ext>
            </a:extLst>
          </p:cNvPr>
          <p:cNvSpPr txBox="1"/>
          <p:nvPr/>
        </p:nvSpPr>
        <p:spPr>
          <a:xfrm>
            <a:off x="566177" y="3473222"/>
            <a:ext cx="4467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This study focused on 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single-person households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953FE123-421A-8F28-5C99-72B21CC7AB0F}"/>
              </a:ext>
            </a:extLst>
          </p:cNvPr>
          <p:cNvSpPr txBox="1"/>
          <p:nvPr/>
        </p:nvSpPr>
        <p:spPr>
          <a:xfrm>
            <a:off x="165130" y="348809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C164325-AE15-4389-B4CB-D8FDE2C03074}"/>
              </a:ext>
            </a:extLst>
          </p:cNvPr>
          <p:cNvSpPr txBox="1"/>
          <p:nvPr/>
        </p:nvSpPr>
        <p:spPr>
          <a:xfrm>
            <a:off x="117826" y="4407681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Estimated by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494143DD-3B48-4262-EF85-4928AD4CDA14}"/>
              </a:ext>
            </a:extLst>
          </p:cNvPr>
          <p:cNvSpPr txBox="1"/>
          <p:nvPr/>
        </p:nvSpPr>
        <p:spPr>
          <a:xfrm>
            <a:off x="218728" y="4893764"/>
            <a:ext cx="37657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Seven income level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Six age group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Two gender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0169CA3D-F46C-DE2F-D48B-DEF101240879}"/>
              </a:ext>
            </a:extLst>
          </p:cNvPr>
          <p:cNvSpPr txBox="1"/>
          <p:nvPr/>
        </p:nvSpPr>
        <p:spPr>
          <a:xfrm>
            <a:off x="1830405" y="6209998"/>
            <a:ext cx="2744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Total: 26 groups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グラフィックス 111" descr="杖を持った男性 単色塗りつぶし">
            <a:extLst>
              <a:ext uri="{FF2B5EF4-FFF2-40B4-BE49-F238E27FC236}">
                <a16:creationId xmlns:a16="http://schemas.microsoft.com/office/drawing/2014/main" id="{0F3943FC-6528-F8CC-66A5-D05D01DC8E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448386" y="5821280"/>
            <a:ext cx="1014394" cy="1014394"/>
          </a:xfrm>
          <a:prstGeom prst="rect">
            <a:avLst/>
          </a:prstGeom>
        </p:spPr>
      </p:pic>
      <p:pic>
        <p:nvPicPr>
          <p:cNvPr id="113" name="グラフィックス 112" descr="お金 単色塗りつぶし">
            <a:extLst>
              <a:ext uri="{FF2B5EF4-FFF2-40B4-BE49-F238E27FC236}">
                <a16:creationId xmlns:a16="http://schemas.microsoft.com/office/drawing/2014/main" id="{6AB03867-EC6E-B736-8C72-45DD3395AA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142952" y="5956213"/>
            <a:ext cx="922176" cy="922176"/>
          </a:xfrm>
          <a:prstGeom prst="rect">
            <a:avLst/>
          </a:prstGeom>
        </p:spPr>
      </p:pic>
      <p:pic>
        <p:nvPicPr>
          <p:cNvPr id="114" name="グラフィックス 113" descr="杖を持った男性 単色塗りつぶし">
            <a:extLst>
              <a:ext uri="{FF2B5EF4-FFF2-40B4-BE49-F238E27FC236}">
                <a16:creationId xmlns:a16="http://schemas.microsoft.com/office/drawing/2014/main" id="{A8499EF6-05C4-FD8D-B999-226B3679D5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881858" y="5379493"/>
            <a:ext cx="520545" cy="520545"/>
          </a:xfrm>
          <a:prstGeom prst="rect">
            <a:avLst/>
          </a:prstGeom>
        </p:spPr>
      </p:pic>
      <p:pic>
        <p:nvPicPr>
          <p:cNvPr id="115" name="グラフィックス 114" descr="お金 単色塗りつぶし">
            <a:extLst>
              <a:ext uri="{FF2B5EF4-FFF2-40B4-BE49-F238E27FC236}">
                <a16:creationId xmlns:a16="http://schemas.microsoft.com/office/drawing/2014/main" id="{BCEAB38F-CF5B-869C-1985-CA4D0273C71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04668" y="4887797"/>
            <a:ext cx="473223" cy="47322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AF77E6C-BF79-20DD-2A42-A53A79810A2F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0014A34-1FC2-207B-15C9-6194E243BAC1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F23B08A-9108-28F6-F601-66C7B73406D8}"/>
                </a:ext>
              </a:extLst>
            </p:cNvPr>
            <p:cNvSpPr txBox="1"/>
            <p:nvPr/>
          </p:nvSpPr>
          <p:spPr>
            <a:xfrm>
              <a:off x="62287" y="126148"/>
              <a:ext cx="89050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2.2. Methodology: E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stima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 of the sugar intake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EF799E-7369-E114-600B-5A6FC6B588A6}"/>
              </a:ext>
            </a:extLst>
          </p:cNvPr>
          <p:cNvSpPr txBox="1"/>
          <p:nvPr/>
        </p:nvSpPr>
        <p:spPr>
          <a:xfrm>
            <a:off x="11616683" y="143122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1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383C06-D6FB-6971-7CDD-111AD208DC74}"/>
              </a:ext>
            </a:extLst>
          </p:cNvPr>
          <p:cNvSpPr txBox="1"/>
          <p:nvPr/>
        </p:nvSpPr>
        <p:spPr>
          <a:xfrm>
            <a:off x="106808" y="1328667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US" altLang="ja-JP" sz="2800" kern="100" dirty="0">
                <a:solidFill>
                  <a:srgbClr val="C16A84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D</a:t>
            </a:r>
            <a:r>
              <a:rPr lang="en-US" altLang="ja-JP" sz="2800" kern="100" dirty="0">
                <a:solidFill>
                  <a:srgbClr val="C16A84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omestic supply table and a use table in the U.S.</a:t>
            </a:r>
            <a:endParaRPr kumimoji="1" lang="ja-JP" altLang="en-US" sz="2800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99A34-FEC0-D8B7-1596-2011D0B79F4A}"/>
              </a:ext>
            </a:extLst>
          </p:cNvPr>
          <p:cNvSpPr txBox="1"/>
          <p:nvPr/>
        </p:nvSpPr>
        <p:spPr>
          <a:xfrm>
            <a:off x="106807" y="2605239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US" altLang="ja-JP" sz="2800" dirty="0">
                <a:solidFill>
                  <a:srgbClr val="C16A84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</a:t>
            </a:r>
            <a:r>
              <a:rPr lang="en-US" altLang="ja-JP" sz="2800" dirty="0">
                <a:solidFill>
                  <a:srgbClr val="C16A84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he amount of sugar used for industry in the U.S.</a:t>
            </a:r>
            <a:endParaRPr kumimoji="1" lang="ja-JP" altLang="en-US" sz="2800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2BC7DB-7922-1329-6192-FCA63704050E}"/>
              </a:ext>
            </a:extLst>
          </p:cNvPr>
          <p:cNvSpPr txBox="1"/>
          <p:nvPr/>
        </p:nvSpPr>
        <p:spPr>
          <a:xfrm>
            <a:off x="578296" y="1791982"/>
            <a:ext cx="877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Bureau of Economic Analysis in 2017</a:t>
            </a:r>
          </a:p>
          <a:p>
            <a:r>
              <a:rPr lang="en-US" altLang="ja-JP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402</a:t>
            </a:r>
            <a:r>
              <a:rPr lang="en-US" altLang="ja-JP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industry by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402</a:t>
            </a:r>
            <a:r>
              <a:rPr lang="en-US" altLang="ja-JP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industry) </a:t>
            </a:r>
            <a:r>
              <a:rPr lang="ja-JP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▶️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industry by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industry)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2D9EFE-A2DB-0554-0F29-E9F9506CB437}"/>
              </a:ext>
            </a:extLst>
          </p:cNvPr>
          <p:cNvSpPr txBox="1"/>
          <p:nvPr/>
        </p:nvSpPr>
        <p:spPr>
          <a:xfrm>
            <a:off x="17212" y="841495"/>
            <a:ext cx="627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 b="1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lang="en-US" altLang="ja-JP" sz="2800" b="1" dirty="0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US" altLang="ja-JP" sz="2800" b="1" dirty="0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 the U.S. domestic MIO table</a:t>
            </a:r>
            <a:endParaRPr kumimoji="1" lang="ja-JP" altLang="en-US" sz="2800" b="1" dirty="0">
              <a:solidFill>
                <a:srgbClr val="234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27AFAB-EEF8-DDD5-867C-1B1AF0731D66}"/>
              </a:ext>
            </a:extLst>
          </p:cNvPr>
          <p:cNvSpPr txBox="1"/>
          <p:nvPr/>
        </p:nvSpPr>
        <p:spPr>
          <a:xfrm>
            <a:off x="626734" y="3099449"/>
            <a:ext cx="5695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United States Department of Agriculture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36A2C9-476F-BF08-B9A3-513D968A0701}"/>
              </a:ext>
            </a:extLst>
          </p:cNvPr>
          <p:cNvSpPr txBox="1"/>
          <p:nvPr/>
        </p:nvSpPr>
        <p:spPr>
          <a:xfrm>
            <a:off x="655309" y="3552883"/>
            <a:ext cx="1121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U.S. sugar crop production and sugar production deliveries and stocks in 2017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5AE43F-437A-1304-EA7F-08211226D4C3}"/>
              </a:ext>
            </a:extLst>
          </p:cNvPr>
          <p:cNvSpPr txBox="1"/>
          <p:nvPr/>
        </p:nvSpPr>
        <p:spPr>
          <a:xfrm>
            <a:off x="655309" y="4008040"/>
            <a:ext cx="914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sz="24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U.S. and Mexico fiscal year sugar supply and use in 2016/2017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B57AD1-DE20-EE15-1C1A-072038E59D3A}"/>
              </a:ext>
            </a:extLst>
          </p:cNvPr>
          <p:cNvSpPr txBox="1"/>
          <p:nvPr/>
        </p:nvSpPr>
        <p:spPr>
          <a:xfrm>
            <a:off x="106807" y="5018271"/>
            <a:ext cx="5689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US" altLang="ja-JP" sz="28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expenditure by household</a:t>
            </a:r>
            <a:endParaRPr kumimoji="1" lang="ja-JP" altLang="en-US" sz="2800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20D6EF-DAE0-60DD-2D9E-0F57E20648C8}"/>
              </a:ext>
            </a:extLst>
          </p:cNvPr>
          <p:cNvSpPr txBox="1"/>
          <p:nvPr/>
        </p:nvSpPr>
        <p:spPr>
          <a:xfrm>
            <a:off x="0" y="4490118"/>
            <a:ext cx="426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 b="1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lang="en-US" altLang="ja-JP" sz="2800" b="1" dirty="0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sugar intake</a:t>
            </a:r>
            <a:endParaRPr kumimoji="1" lang="ja-JP" altLang="en-US" sz="2800" b="1" dirty="0">
              <a:solidFill>
                <a:srgbClr val="234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6E531C-BF49-AF78-A7F8-414FD9C3D7C7}"/>
              </a:ext>
            </a:extLst>
          </p:cNvPr>
          <p:cNvSpPr txBox="1"/>
          <p:nvPr/>
        </p:nvSpPr>
        <p:spPr>
          <a:xfrm>
            <a:off x="578296" y="5534482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United States Bureau of Labor Statistics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913DB7C-7F79-5A0F-994F-238CA78DEA6B}"/>
              </a:ext>
            </a:extLst>
          </p:cNvPr>
          <p:cNvSpPr txBox="1"/>
          <p:nvPr/>
        </p:nvSpPr>
        <p:spPr>
          <a:xfrm>
            <a:off x="578296" y="5932104"/>
            <a:ext cx="893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Consumer Expenditure Survey: CE data comparisons in 2017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21CD437-ABCF-3E11-E7B4-6E5A58CCF615}"/>
              </a:ext>
            </a:extLst>
          </p:cNvPr>
          <p:cNvSpPr txBox="1"/>
          <p:nvPr/>
        </p:nvSpPr>
        <p:spPr>
          <a:xfrm>
            <a:off x="578296" y="6329726"/>
            <a:ext cx="911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sz="24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Calendar two year means cross-tabulated tables in 2016-2017</a:t>
            </a:r>
            <a:r>
              <a:rPr lang="ja-JP" altLang="ja-JP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0B5F2DC-11B4-4470-48F6-7342648594B5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816F53A-1E1B-8E57-C687-793075B7B2AB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9B2FBFB-0CDC-3B34-68C0-FA8254D61169}"/>
                </a:ext>
              </a:extLst>
            </p:cNvPr>
            <p:cNvSpPr txBox="1"/>
            <p:nvPr/>
          </p:nvSpPr>
          <p:spPr>
            <a:xfrm>
              <a:off x="62287" y="126148"/>
              <a:ext cx="15055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Data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F35C9C-9F55-6642-5464-481E45E2F393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60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部屋, 賭博場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F0676D4-3154-1BC0-39B6-6C8F8F4B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746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9" name="ドーナツ 8">
            <a:extLst>
              <a:ext uri="{FF2B5EF4-FFF2-40B4-BE49-F238E27FC236}">
                <a16:creationId xmlns:a16="http://schemas.microsoft.com/office/drawing/2014/main" id="{8685703C-F321-3BB3-5124-24CDDCDA41CE}"/>
              </a:ext>
            </a:extLst>
          </p:cNvPr>
          <p:cNvSpPr/>
          <p:nvPr/>
        </p:nvSpPr>
        <p:spPr>
          <a:xfrm>
            <a:off x="-1719972" y="-531641"/>
            <a:ext cx="8640000" cy="8640000"/>
          </a:xfrm>
          <a:prstGeom prst="donut">
            <a:avLst>
              <a:gd name="adj" fmla="val 3660"/>
            </a:avLst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46F9E3B2-6EEF-3249-A1F0-7CA3573746C5}"/>
              </a:ext>
            </a:extLst>
          </p:cNvPr>
          <p:cNvSpPr/>
          <p:nvPr/>
        </p:nvSpPr>
        <p:spPr>
          <a:xfrm>
            <a:off x="-2372380" y="-371914"/>
            <a:ext cx="7920000" cy="792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F7FF6EE6-C188-C824-31CF-705E2B1B5B56}"/>
              </a:ext>
            </a:extLst>
          </p:cNvPr>
          <p:cNvSpPr/>
          <p:nvPr/>
        </p:nvSpPr>
        <p:spPr>
          <a:xfrm>
            <a:off x="-2606422" y="-531641"/>
            <a:ext cx="7920000" cy="7920000"/>
          </a:xfrm>
          <a:prstGeom prst="ellipse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グラフィックス 26" descr="棒グラフ 単色塗りつぶし">
            <a:extLst>
              <a:ext uri="{FF2B5EF4-FFF2-40B4-BE49-F238E27FC236}">
                <a16:creationId xmlns:a16="http://schemas.microsoft.com/office/drawing/2014/main" id="{48FDDE8C-7EBB-3889-3CD4-5F5829F40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30738" y="987291"/>
            <a:ext cx="4882136" cy="48821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1AFCBA-05D9-6EA6-DA89-7DE19AC641DD}"/>
              </a:ext>
            </a:extLst>
          </p:cNvPr>
          <p:cNvSpPr txBox="1"/>
          <p:nvPr/>
        </p:nvSpPr>
        <p:spPr>
          <a:xfrm>
            <a:off x="272871" y="4109683"/>
            <a:ext cx="42883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algn="l"/>
            <a:r>
              <a:rPr kumimoji="1" lang="en-US" altLang="ja-JP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kumimoji="1" lang="ja-JP" alt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31288F-BCF1-3A87-9349-C2FC2946DF1B}"/>
              </a:ext>
            </a:extLst>
          </p:cNvPr>
          <p:cNvSpPr txBox="1"/>
          <p:nvPr/>
        </p:nvSpPr>
        <p:spPr>
          <a:xfrm>
            <a:off x="-863802" y="778547"/>
            <a:ext cx="3749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kumimoji="1" lang="ja-JP" altLang="en-US" sz="25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5BEB028B-FC34-2FCE-9FCA-F448581529D1}"/>
              </a:ext>
            </a:extLst>
          </p:cNvPr>
          <p:cNvSpPr/>
          <p:nvPr/>
        </p:nvSpPr>
        <p:spPr>
          <a:xfrm>
            <a:off x="5194965" y="61069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C7AE4D85-6EA7-0D74-AB23-04FBF1BDDEC0}"/>
              </a:ext>
            </a:extLst>
          </p:cNvPr>
          <p:cNvSpPr/>
          <p:nvPr/>
        </p:nvSpPr>
        <p:spPr>
          <a:xfrm>
            <a:off x="5860449" y="1808741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2F8B6990-4646-1F39-6BC5-AF1B549A3000}"/>
              </a:ext>
            </a:extLst>
          </p:cNvPr>
          <p:cNvSpPr/>
          <p:nvPr/>
        </p:nvSpPr>
        <p:spPr>
          <a:xfrm>
            <a:off x="5194965" y="5304085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グラフィックス 18" descr="サーバー 単色塗りつぶし">
            <a:extLst>
              <a:ext uri="{FF2B5EF4-FFF2-40B4-BE49-F238E27FC236}">
                <a16:creationId xmlns:a16="http://schemas.microsoft.com/office/drawing/2014/main" id="{A2C94314-46E6-304C-DCB8-6A4CFC709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3249" y="2071541"/>
            <a:ext cx="914400" cy="9144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990182-E9C2-C821-761F-B0170169ABA6}"/>
              </a:ext>
            </a:extLst>
          </p:cNvPr>
          <p:cNvSpPr txBox="1"/>
          <p:nvPr/>
        </p:nvSpPr>
        <p:spPr>
          <a:xfrm>
            <a:off x="7494113" y="2267131"/>
            <a:ext cx="3805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Methodology and Data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73A046-0CC6-1315-9E29-98B5A3E7227C}"/>
              </a:ext>
            </a:extLst>
          </p:cNvPr>
          <p:cNvSpPr txBox="1"/>
          <p:nvPr/>
        </p:nvSpPr>
        <p:spPr>
          <a:xfrm>
            <a:off x="6703176" y="5762475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4868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ja-JP" alt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64868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C38498-1106-592A-FDBF-DB053DD33D18}"/>
              </a:ext>
            </a:extLst>
          </p:cNvPr>
          <p:cNvSpPr txBox="1"/>
          <p:nvPr/>
        </p:nvSpPr>
        <p:spPr>
          <a:xfrm>
            <a:off x="6942376" y="516937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BE5C4F96-4BBF-2940-DA3B-108C3E99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871" y="403394"/>
            <a:ext cx="834189" cy="834189"/>
          </a:xfrm>
          <a:prstGeom prst="rect">
            <a:avLst/>
          </a:prstGeom>
        </p:spPr>
      </p:pic>
      <p:pic>
        <p:nvPicPr>
          <p:cNvPr id="29" name="グラフィックス 28" descr="教授 女性 単色塗りつぶし">
            <a:extLst>
              <a:ext uri="{FF2B5EF4-FFF2-40B4-BE49-F238E27FC236}">
                <a16:creationId xmlns:a16="http://schemas.microsoft.com/office/drawing/2014/main" id="{DF22518E-2C85-6898-4155-F7780CDFDE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1567" y="5540206"/>
            <a:ext cx="914400" cy="914400"/>
          </a:xfrm>
          <a:prstGeom prst="rect">
            <a:avLst/>
          </a:prstGeom>
        </p:spPr>
      </p:pic>
      <p:pic>
        <p:nvPicPr>
          <p:cNvPr id="3" name="グラフィックス 2" descr="バッジ: チェックマーク 1 単色塗りつぶし">
            <a:extLst>
              <a:ext uri="{FF2B5EF4-FFF2-40B4-BE49-F238E27FC236}">
                <a16:creationId xmlns:a16="http://schemas.microsoft.com/office/drawing/2014/main" id="{4040A73F-64AD-B057-813D-758755F339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965" y="-139892"/>
            <a:ext cx="1836000" cy="1836000"/>
          </a:xfrm>
          <a:prstGeom prst="rect">
            <a:avLst/>
          </a:prstGeom>
        </p:spPr>
      </p:pic>
      <p:pic>
        <p:nvPicPr>
          <p:cNvPr id="8" name="グラフィックス 7" descr="バッジ: チェックマーク 1 単色塗りつぶし">
            <a:extLst>
              <a:ext uri="{FF2B5EF4-FFF2-40B4-BE49-F238E27FC236}">
                <a16:creationId xmlns:a16="http://schemas.microsoft.com/office/drawing/2014/main" id="{AE9D0589-7437-0F41-6B85-F84FF6F51E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59411" y="1610741"/>
            <a:ext cx="18360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46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C39FB3C-AB8D-95FA-3C43-BE176CA7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97" y="1585657"/>
            <a:ext cx="4683846" cy="454067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262E3C-AF2B-CD2A-77D2-A70E8E64904A}"/>
              </a:ext>
            </a:extLst>
          </p:cNvPr>
          <p:cNvSpPr txBox="1"/>
          <p:nvPr/>
        </p:nvSpPr>
        <p:spPr>
          <a:xfrm>
            <a:off x="1606633" y="2713130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37D15370-A49E-11EB-31C6-F73C8F1E7E9E}"/>
              </a:ext>
            </a:extLst>
          </p:cNvPr>
          <p:cNvCxnSpPr/>
          <p:nvPr/>
        </p:nvCxnSpPr>
        <p:spPr>
          <a:xfrm flipV="1">
            <a:off x="2939266" y="5655733"/>
            <a:ext cx="0" cy="41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F3FAC2F0-1C77-7615-37C8-78F41A97723A}"/>
              </a:ext>
            </a:extLst>
          </p:cNvPr>
          <p:cNvCxnSpPr>
            <a:cxnSpLocks/>
          </p:cNvCxnSpPr>
          <p:nvPr/>
        </p:nvCxnSpPr>
        <p:spPr>
          <a:xfrm flipV="1">
            <a:off x="1873799" y="5289914"/>
            <a:ext cx="306278" cy="19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4268F4-06A8-B9BB-0C86-90F107EE7A5A}"/>
              </a:ext>
            </a:extLst>
          </p:cNvPr>
          <p:cNvSpPr txBox="1"/>
          <p:nvPr/>
        </p:nvSpPr>
        <p:spPr>
          <a:xfrm>
            <a:off x="2261395" y="3378938"/>
            <a:ext cx="22044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 intake</a:t>
            </a: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grams</a:t>
            </a:r>
            <a:endParaRPr kumimoji="1" lang="ja-JP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図 25" descr="背景パターン&#10;&#10;自動的に生成された説明">
            <a:extLst>
              <a:ext uri="{FF2B5EF4-FFF2-40B4-BE49-F238E27FC236}">
                <a16:creationId xmlns:a16="http://schemas.microsoft.com/office/drawing/2014/main" id="{5ED13E38-1E1F-7BCD-9E44-0DC5C504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41" y="1650896"/>
            <a:ext cx="1318104" cy="87785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7CB385B-D2E9-025D-CC66-C3051BDE3ED1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CB604C8E-DD5E-A458-AC8F-6793B44CDCD9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F966754-9BD0-9EC0-B1D7-0268B6E9F62B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ED6CBF-9AEE-5074-E144-4D527C70969C}"/>
              </a:ext>
            </a:extLst>
          </p:cNvPr>
          <p:cNvSpPr txBox="1"/>
          <p:nvPr/>
        </p:nvSpPr>
        <p:spPr>
          <a:xfrm>
            <a:off x="4185607" y="256304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4CBB8D-3826-9A14-4DEB-4C47ACF903EC}"/>
              </a:ext>
            </a:extLst>
          </p:cNvPr>
          <p:cNvSpPr txBox="1"/>
          <p:nvPr/>
        </p:nvSpPr>
        <p:spPr>
          <a:xfrm>
            <a:off x="4541713" y="411688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BA9EF0-6DE8-E818-3E0A-8BA737C80538}"/>
              </a:ext>
            </a:extLst>
          </p:cNvPr>
          <p:cNvSpPr txBox="1"/>
          <p:nvPr/>
        </p:nvSpPr>
        <p:spPr>
          <a:xfrm>
            <a:off x="3662341" y="508675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6F82FE-F1C1-C989-3E2E-D3DB35C49CF9}"/>
              </a:ext>
            </a:extLst>
          </p:cNvPr>
          <p:cNvSpPr txBox="1"/>
          <p:nvPr/>
        </p:nvSpPr>
        <p:spPr>
          <a:xfrm>
            <a:off x="2639880" y="514875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E63399-9DA4-84D8-5205-A03D8DA12F97}"/>
              </a:ext>
            </a:extLst>
          </p:cNvPr>
          <p:cNvSpPr txBox="1"/>
          <p:nvPr/>
        </p:nvSpPr>
        <p:spPr>
          <a:xfrm>
            <a:off x="1930700" y="48175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E3E8E24-3990-3117-1EB1-80B28B391477}"/>
              </a:ext>
            </a:extLst>
          </p:cNvPr>
          <p:cNvSpPr txBox="1"/>
          <p:nvPr/>
        </p:nvSpPr>
        <p:spPr>
          <a:xfrm>
            <a:off x="1656686" y="431259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3.2g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FD0013-C171-0A3F-50EC-2E78012A40C7}"/>
              </a:ext>
            </a:extLst>
          </p:cNvPr>
          <p:cNvSpPr txBox="1"/>
          <p:nvPr/>
        </p:nvSpPr>
        <p:spPr>
          <a:xfrm>
            <a:off x="1440118" y="304202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9490B93-7D5C-8EF0-0045-F2AC058A2812}"/>
              </a:ext>
            </a:extLst>
          </p:cNvPr>
          <p:cNvSpPr/>
          <p:nvPr/>
        </p:nvSpPr>
        <p:spPr>
          <a:xfrm>
            <a:off x="3742062" y="1566309"/>
            <a:ext cx="2165505" cy="938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グラフィックス 32" descr="カップケーキ 単色塗りつぶし">
            <a:extLst>
              <a:ext uri="{FF2B5EF4-FFF2-40B4-BE49-F238E27FC236}">
                <a16:creationId xmlns:a16="http://schemas.microsoft.com/office/drawing/2014/main" id="{020627D4-B3B7-552E-C67C-9F0086B77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4189" y="1736510"/>
            <a:ext cx="826530" cy="8265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EA19BC-442C-5B10-8E5F-21FB0CE46D29}"/>
              </a:ext>
            </a:extLst>
          </p:cNvPr>
          <p:cNvSpPr txBox="1"/>
          <p:nvPr/>
        </p:nvSpPr>
        <p:spPr>
          <a:xfrm>
            <a:off x="3718908" y="1520523"/>
            <a:ext cx="2211811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Bread and bakery product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0491BD5-2609-148E-423B-FAEEAA215FA4}"/>
              </a:ext>
            </a:extLst>
          </p:cNvPr>
          <p:cNvSpPr/>
          <p:nvPr/>
        </p:nvSpPr>
        <p:spPr>
          <a:xfrm>
            <a:off x="4775987" y="3336876"/>
            <a:ext cx="2040450" cy="7264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グラフィックス 29" descr="ハンバーガーとドリンク 単色塗りつぶし">
            <a:extLst>
              <a:ext uri="{FF2B5EF4-FFF2-40B4-BE49-F238E27FC236}">
                <a16:creationId xmlns:a16="http://schemas.microsoft.com/office/drawing/2014/main" id="{6ED384B7-3D6B-982D-471A-164C138CC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3888" y="3222179"/>
            <a:ext cx="914400" cy="914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49BEBA-3708-F9DF-F1FE-44DFAC19FD9E}"/>
              </a:ext>
            </a:extLst>
          </p:cNvPr>
          <p:cNvSpPr txBox="1"/>
          <p:nvPr/>
        </p:nvSpPr>
        <p:spPr>
          <a:xfrm>
            <a:off x="4775986" y="3346144"/>
            <a:ext cx="1967007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Limited-service restaurant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F2B4F06-76D3-8C4D-038B-4FF5611A9702}"/>
              </a:ext>
            </a:extLst>
          </p:cNvPr>
          <p:cNvSpPr/>
          <p:nvPr/>
        </p:nvSpPr>
        <p:spPr>
          <a:xfrm>
            <a:off x="4498249" y="5269045"/>
            <a:ext cx="2040450" cy="1100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グラフィックス 35" descr="ジンジャーブレッド クッキー 単色塗りつぶし">
            <a:extLst>
              <a:ext uri="{FF2B5EF4-FFF2-40B4-BE49-F238E27FC236}">
                <a16:creationId xmlns:a16="http://schemas.microsoft.com/office/drawing/2014/main" id="{5FD787CD-9E81-B955-28B8-A0C09C3FB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7568" y="5344605"/>
            <a:ext cx="1106424" cy="110642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C68C6-B19E-DDC1-9F89-75422E6AA110}"/>
              </a:ext>
            </a:extLst>
          </p:cNvPr>
          <p:cNvSpPr txBox="1"/>
          <p:nvPr/>
        </p:nvSpPr>
        <p:spPr>
          <a:xfrm>
            <a:off x="4467550" y="5300492"/>
            <a:ext cx="2211811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Cookie, cracker, pasta, and tortilla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15A7E5F-8557-5379-2C25-183127FF5D68}"/>
              </a:ext>
            </a:extLst>
          </p:cNvPr>
          <p:cNvSpPr/>
          <p:nvPr/>
        </p:nvSpPr>
        <p:spPr>
          <a:xfrm>
            <a:off x="2069764" y="5979409"/>
            <a:ext cx="2174741" cy="837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 descr="アイコン&#10;&#10;自動的に生成された説明">
            <a:extLst>
              <a:ext uri="{FF2B5EF4-FFF2-40B4-BE49-F238E27FC236}">
                <a16:creationId xmlns:a16="http://schemas.microsoft.com/office/drawing/2014/main" id="{322B2084-BDA5-F735-DF28-B92580544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2893" y="6103025"/>
            <a:ext cx="689413" cy="6894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C5EC28B-F0B1-714A-DCA1-028A5E2DBDA4}"/>
              </a:ext>
            </a:extLst>
          </p:cNvPr>
          <p:cNvSpPr txBox="1"/>
          <p:nvPr/>
        </p:nvSpPr>
        <p:spPr>
          <a:xfrm>
            <a:off x="2051228" y="6068332"/>
            <a:ext cx="221181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Soft drink and ice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BDF9D7A-C167-48E6-9FAF-46BC8CBC363C}"/>
              </a:ext>
            </a:extLst>
          </p:cNvPr>
          <p:cNvSpPr/>
          <p:nvPr/>
        </p:nvSpPr>
        <p:spPr>
          <a:xfrm>
            <a:off x="62287" y="5350442"/>
            <a:ext cx="1820361" cy="1326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3A2E60E4-E134-6710-891B-BC11517826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550" y="5696590"/>
            <a:ext cx="834189" cy="83418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1D8CAB-4D7B-85C3-3B6C-AE7AD94B9AC1}"/>
              </a:ext>
            </a:extLst>
          </p:cNvPr>
          <p:cNvSpPr txBox="1"/>
          <p:nvPr/>
        </p:nvSpPr>
        <p:spPr>
          <a:xfrm>
            <a:off x="58218" y="5357569"/>
            <a:ext cx="1852805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Sugar and confectionery product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374E5B0-6019-C6DF-D4F7-99F8058D7167}"/>
              </a:ext>
            </a:extLst>
          </p:cNvPr>
          <p:cNvSpPr/>
          <p:nvPr/>
        </p:nvSpPr>
        <p:spPr>
          <a:xfrm>
            <a:off x="48012" y="4416016"/>
            <a:ext cx="1633694" cy="7264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グラフィックス 47" descr="レストラン 単色塗りつぶし">
            <a:extLst>
              <a:ext uri="{FF2B5EF4-FFF2-40B4-BE49-F238E27FC236}">
                <a16:creationId xmlns:a16="http://schemas.microsoft.com/office/drawing/2014/main" id="{D9BFDCAB-526A-D6C4-7001-F35C4317F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9683" y="4448968"/>
            <a:ext cx="687003" cy="68700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6558A47-03F6-BD45-E2C7-89CCB01A07EC}"/>
              </a:ext>
            </a:extLst>
          </p:cNvPr>
          <p:cNvSpPr txBox="1"/>
          <p:nvPr/>
        </p:nvSpPr>
        <p:spPr>
          <a:xfrm>
            <a:off x="65924" y="4428085"/>
            <a:ext cx="166275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2FD243F-A618-DFFE-74AB-CEB37F23D52B}"/>
              </a:ext>
            </a:extLst>
          </p:cNvPr>
          <p:cNvSpPr txBox="1"/>
          <p:nvPr/>
        </p:nvSpPr>
        <p:spPr>
          <a:xfrm>
            <a:off x="6538699" y="1578991"/>
            <a:ext cx="56533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16A84"/>
              </a:buClr>
              <a:buFont typeface="Wingdings" pitchFamily="2" charset="2"/>
              <a:buChar char="ü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analysis revealed that Americans consumed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grams of sugar per person per day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2017.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328B46A-FF8B-2CAF-BBD3-79D9CFDB6CE5}"/>
              </a:ext>
            </a:extLst>
          </p:cNvPr>
          <p:cNvSpPr txBox="1"/>
          <p:nvPr/>
        </p:nvSpPr>
        <p:spPr>
          <a:xfrm>
            <a:off x="0" y="923866"/>
            <a:ext cx="10257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1. Dairy sugar intake per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capita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by industry in the U.S.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F38FAE-BA52-F325-541B-1F64E7D2FE56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F55C55C-6AFC-4283-C24C-81F1AE6705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7854" y="3512778"/>
            <a:ext cx="1009369" cy="100936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CB2FE74-A6AD-ABFB-2674-3C2215FD292E}"/>
              </a:ext>
            </a:extLst>
          </p:cNvPr>
          <p:cNvSpPr txBox="1"/>
          <p:nvPr/>
        </p:nvSpPr>
        <p:spPr>
          <a:xfrm>
            <a:off x="7045410" y="4640052"/>
            <a:ext cx="462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(Coca-Cola 355ml= 39 grams of sugar)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C94E065A-9372-EC85-730B-8CADEFE177E1}"/>
              </a:ext>
            </a:extLst>
          </p:cNvPr>
          <p:cNvGrpSpPr/>
          <p:nvPr/>
        </p:nvGrpSpPr>
        <p:grpSpPr>
          <a:xfrm>
            <a:off x="7964464" y="3503276"/>
            <a:ext cx="1009369" cy="1009369"/>
            <a:chOff x="8456836" y="3512778"/>
            <a:chExt cx="1009369" cy="1009369"/>
          </a:xfrm>
        </p:grpSpPr>
        <p:pic>
          <p:nvPicPr>
            <p:cNvPr id="35" name="図 34" descr="アイコン が含まれている画像&#10;&#10;自動的に生成された説明">
              <a:extLst>
                <a:ext uri="{FF2B5EF4-FFF2-40B4-BE49-F238E27FC236}">
                  <a16:creationId xmlns:a16="http://schemas.microsoft.com/office/drawing/2014/main" id="{BEC3C6A8-935E-A5DA-289D-0F3FF5BF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56836" y="3512778"/>
              <a:ext cx="1009369" cy="1009369"/>
            </a:xfrm>
            <a:prstGeom prst="rect">
              <a:avLst/>
            </a:prstGeom>
          </p:spPr>
        </p:pic>
        <p:pic>
          <p:nvPicPr>
            <p:cNvPr id="32" name="図 31" descr="アイコン が含まれている画像&#10;&#10;自動的に生成された説明">
              <a:extLst>
                <a:ext uri="{FF2B5EF4-FFF2-40B4-BE49-F238E27FC236}">
                  <a16:creationId xmlns:a16="http://schemas.microsoft.com/office/drawing/2014/main" id="{887047F0-01D2-810E-8404-62B34F281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58792"/>
            <a:stretch/>
          </p:blipFill>
          <p:spPr>
            <a:xfrm>
              <a:off x="8457772" y="3512778"/>
              <a:ext cx="415944" cy="1009369"/>
            </a:xfrm>
            <a:prstGeom prst="rect">
              <a:avLst/>
            </a:prstGeom>
          </p:spPr>
        </p:pic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9A8F99B-5E46-08C2-5D09-0A2F1557FA95}"/>
              </a:ext>
            </a:extLst>
          </p:cNvPr>
          <p:cNvSpPr txBox="1"/>
          <p:nvPr/>
        </p:nvSpPr>
        <p:spPr>
          <a:xfrm>
            <a:off x="8807469" y="3770971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1.2 cans of Coca-Cola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6A478822-568E-F63B-94D0-1977ED824162}"/>
                  </a:ext>
                </a:extLst>
              </p:cNvPr>
              <p:cNvSpPr txBox="1"/>
              <p:nvPr/>
            </p:nvSpPr>
            <p:spPr>
              <a:xfrm>
                <a:off x="6924672" y="3745352"/>
                <a:ext cx="47609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360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6A478822-568E-F63B-94D0-1977ED824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672" y="3745352"/>
                <a:ext cx="476091" cy="553998"/>
              </a:xfrm>
              <a:prstGeom prst="rect">
                <a:avLst/>
              </a:prstGeom>
              <a:blipFill>
                <a:blip r:embed="rId16"/>
                <a:stretch>
                  <a:fillRect l="-7895" r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0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54E20CF-1CF9-790F-84C3-44F350B9C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11" y="1558444"/>
            <a:ext cx="4824900" cy="459211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262E3C-AF2B-CD2A-77D2-A70E8E64904A}"/>
              </a:ext>
            </a:extLst>
          </p:cNvPr>
          <p:cNvSpPr txBox="1"/>
          <p:nvPr/>
        </p:nvSpPr>
        <p:spPr>
          <a:xfrm>
            <a:off x="1606633" y="2713130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kumimoji="1" lang="ja-JP" alt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37D15370-A49E-11EB-31C6-F73C8F1E7E9E}"/>
              </a:ext>
            </a:extLst>
          </p:cNvPr>
          <p:cNvCxnSpPr/>
          <p:nvPr/>
        </p:nvCxnSpPr>
        <p:spPr>
          <a:xfrm flipV="1">
            <a:off x="2939266" y="5655733"/>
            <a:ext cx="0" cy="4128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F3FAC2F0-1C77-7615-37C8-78F41A97723A}"/>
              </a:ext>
            </a:extLst>
          </p:cNvPr>
          <p:cNvCxnSpPr>
            <a:cxnSpLocks/>
          </p:cNvCxnSpPr>
          <p:nvPr/>
        </p:nvCxnSpPr>
        <p:spPr>
          <a:xfrm flipV="1">
            <a:off x="1873799" y="5289914"/>
            <a:ext cx="306278" cy="19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4268F4-06A8-B9BB-0C86-90F107EE7A5A}"/>
              </a:ext>
            </a:extLst>
          </p:cNvPr>
          <p:cNvSpPr txBox="1"/>
          <p:nvPr/>
        </p:nvSpPr>
        <p:spPr>
          <a:xfrm>
            <a:off x="2261395" y="3378938"/>
            <a:ext cx="22044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 intake</a:t>
            </a: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grams</a:t>
            </a:r>
            <a:endParaRPr kumimoji="1" lang="ja-JP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図 25" descr="背景パターン&#10;&#10;自動的に生成された説明">
            <a:extLst>
              <a:ext uri="{FF2B5EF4-FFF2-40B4-BE49-F238E27FC236}">
                <a16:creationId xmlns:a16="http://schemas.microsoft.com/office/drawing/2014/main" id="{5ED13E38-1E1F-7BCD-9E44-0DC5C504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41" y="1650896"/>
            <a:ext cx="1318104" cy="87785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ED6CBF-9AEE-5074-E144-4D527C70969C}"/>
              </a:ext>
            </a:extLst>
          </p:cNvPr>
          <p:cNvSpPr txBox="1"/>
          <p:nvPr/>
        </p:nvSpPr>
        <p:spPr>
          <a:xfrm>
            <a:off x="4185607" y="256304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4CBB8D-3826-9A14-4DEB-4C47ACF903EC}"/>
              </a:ext>
            </a:extLst>
          </p:cNvPr>
          <p:cNvSpPr txBox="1"/>
          <p:nvPr/>
        </p:nvSpPr>
        <p:spPr>
          <a:xfrm>
            <a:off x="4541713" y="411688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BA9EF0-6DE8-E818-3E0A-8BA737C80538}"/>
              </a:ext>
            </a:extLst>
          </p:cNvPr>
          <p:cNvSpPr txBox="1"/>
          <p:nvPr/>
        </p:nvSpPr>
        <p:spPr>
          <a:xfrm>
            <a:off x="3662341" y="508675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6F82FE-F1C1-C989-3E2E-D3DB35C49CF9}"/>
              </a:ext>
            </a:extLst>
          </p:cNvPr>
          <p:cNvSpPr txBox="1"/>
          <p:nvPr/>
        </p:nvSpPr>
        <p:spPr>
          <a:xfrm>
            <a:off x="2639880" y="514875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E63399-9DA4-84D8-5205-A03D8DA12F97}"/>
              </a:ext>
            </a:extLst>
          </p:cNvPr>
          <p:cNvSpPr txBox="1"/>
          <p:nvPr/>
        </p:nvSpPr>
        <p:spPr>
          <a:xfrm>
            <a:off x="1930700" y="48175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E3E8E24-3990-3117-1EB1-80B28B391477}"/>
              </a:ext>
            </a:extLst>
          </p:cNvPr>
          <p:cNvSpPr txBox="1"/>
          <p:nvPr/>
        </p:nvSpPr>
        <p:spPr>
          <a:xfrm>
            <a:off x="1656686" y="431259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3.2g</a:t>
            </a:r>
            <a:endParaRPr kumimoji="1"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FD0013-C171-0A3F-50EC-2E78012A40C7}"/>
              </a:ext>
            </a:extLst>
          </p:cNvPr>
          <p:cNvSpPr txBox="1"/>
          <p:nvPr/>
        </p:nvSpPr>
        <p:spPr>
          <a:xfrm>
            <a:off x="1440118" y="304202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</a:t>
            </a:r>
            <a:r>
              <a:rPr kumimoji="1"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9490B93-7D5C-8EF0-0045-F2AC058A2812}"/>
              </a:ext>
            </a:extLst>
          </p:cNvPr>
          <p:cNvSpPr/>
          <p:nvPr/>
        </p:nvSpPr>
        <p:spPr>
          <a:xfrm>
            <a:off x="3742062" y="1566309"/>
            <a:ext cx="2165505" cy="938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グラフィックス 32" descr="カップケーキ 単色塗りつぶし">
            <a:extLst>
              <a:ext uri="{FF2B5EF4-FFF2-40B4-BE49-F238E27FC236}">
                <a16:creationId xmlns:a16="http://schemas.microsoft.com/office/drawing/2014/main" id="{020627D4-B3B7-552E-C67C-9F0086B77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4189" y="1736510"/>
            <a:ext cx="826530" cy="8265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EA19BC-442C-5B10-8E5F-21FB0CE46D29}"/>
              </a:ext>
            </a:extLst>
          </p:cNvPr>
          <p:cNvSpPr txBox="1"/>
          <p:nvPr/>
        </p:nvSpPr>
        <p:spPr>
          <a:xfrm>
            <a:off x="3718908" y="1520523"/>
            <a:ext cx="2211811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Bread and bakery product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0491BD5-2609-148E-423B-FAEEAA215FA4}"/>
              </a:ext>
            </a:extLst>
          </p:cNvPr>
          <p:cNvSpPr/>
          <p:nvPr/>
        </p:nvSpPr>
        <p:spPr>
          <a:xfrm>
            <a:off x="4775987" y="3336876"/>
            <a:ext cx="2040450" cy="72642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グラフィックス 29" descr="ハンバーガーとドリンク 単色塗りつぶし">
            <a:extLst>
              <a:ext uri="{FF2B5EF4-FFF2-40B4-BE49-F238E27FC236}">
                <a16:creationId xmlns:a16="http://schemas.microsoft.com/office/drawing/2014/main" id="{6ED384B7-3D6B-982D-471A-164C138CC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3888" y="3222179"/>
            <a:ext cx="914400" cy="914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49BEBA-3708-F9DF-F1FE-44DFAC19FD9E}"/>
              </a:ext>
            </a:extLst>
          </p:cNvPr>
          <p:cNvSpPr txBox="1"/>
          <p:nvPr/>
        </p:nvSpPr>
        <p:spPr>
          <a:xfrm>
            <a:off x="4775986" y="3346144"/>
            <a:ext cx="1967007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Limited-service restaurant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F2B4F06-76D3-8C4D-038B-4FF5611A9702}"/>
              </a:ext>
            </a:extLst>
          </p:cNvPr>
          <p:cNvSpPr/>
          <p:nvPr/>
        </p:nvSpPr>
        <p:spPr>
          <a:xfrm>
            <a:off x="4498249" y="5269045"/>
            <a:ext cx="2040450" cy="11009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グラフィックス 35" descr="ジンジャーブレッド クッキー 単色塗りつぶし">
            <a:extLst>
              <a:ext uri="{FF2B5EF4-FFF2-40B4-BE49-F238E27FC236}">
                <a16:creationId xmlns:a16="http://schemas.microsoft.com/office/drawing/2014/main" id="{5FD787CD-9E81-B955-28B8-A0C09C3FB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7568" y="5344605"/>
            <a:ext cx="1106424" cy="110642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C68C6-B19E-DDC1-9F89-75422E6AA110}"/>
              </a:ext>
            </a:extLst>
          </p:cNvPr>
          <p:cNvSpPr txBox="1"/>
          <p:nvPr/>
        </p:nvSpPr>
        <p:spPr>
          <a:xfrm>
            <a:off x="4467550" y="5300492"/>
            <a:ext cx="2211811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Cookie, cracker, pasta, and tortilla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15A7E5F-8557-5379-2C25-183127FF5D68}"/>
              </a:ext>
            </a:extLst>
          </p:cNvPr>
          <p:cNvSpPr/>
          <p:nvPr/>
        </p:nvSpPr>
        <p:spPr>
          <a:xfrm>
            <a:off x="2069764" y="5979409"/>
            <a:ext cx="2174741" cy="837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 descr="アイコン&#10;&#10;自動的に生成された説明">
            <a:extLst>
              <a:ext uri="{FF2B5EF4-FFF2-40B4-BE49-F238E27FC236}">
                <a16:creationId xmlns:a16="http://schemas.microsoft.com/office/drawing/2014/main" id="{322B2084-BDA5-F735-DF28-B92580544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3582893" y="6103025"/>
            <a:ext cx="689413" cy="6894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C5EC28B-F0B1-714A-DCA1-028A5E2DBDA4}"/>
              </a:ext>
            </a:extLst>
          </p:cNvPr>
          <p:cNvSpPr txBox="1"/>
          <p:nvPr/>
        </p:nvSpPr>
        <p:spPr>
          <a:xfrm>
            <a:off x="2051228" y="6068332"/>
            <a:ext cx="221181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 and ice manufacturing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BDF9D7A-C167-48E6-9FAF-46BC8CBC363C}"/>
              </a:ext>
            </a:extLst>
          </p:cNvPr>
          <p:cNvSpPr/>
          <p:nvPr/>
        </p:nvSpPr>
        <p:spPr>
          <a:xfrm>
            <a:off x="62287" y="5350442"/>
            <a:ext cx="1820361" cy="132609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3A2E60E4-E134-6710-891B-BC1151782645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1033550" y="5696590"/>
            <a:ext cx="834189" cy="83418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1D8CAB-4D7B-85C3-3B6C-AE7AD94B9AC1}"/>
              </a:ext>
            </a:extLst>
          </p:cNvPr>
          <p:cNvSpPr txBox="1"/>
          <p:nvPr/>
        </p:nvSpPr>
        <p:spPr>
          <a:xfrm>
            <a:off x="58218" y="5357569"/>
            <a:ext cx="1852805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and confectionery product manufacturing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374E5B0-6019-C6DF-D4F7-99F8058D7167}"/>
              </a:ext>
            </a:extLst>
          </p:cNvPr>
          <p:cNvSpPr/>
          <p:nvPr/>
        </p:nvSpPr>
        <p:spPr>
          <a:xfrm>
            <a:off x="48012" y="4416016"/>
            <a:ext cx="1633694" cy="72642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グラフィックス 47" descr="レストラン 単色塗りつぶし">
            <a:extLst>
              <a:ext uri="{FF2B5EF4-FFF2-40B4-BE49-F238E27FC236}">
                <a16:creationId xmlns:a16="http://schemas.microsoft.com/office/drawing/2014/main" id="{D9BFDCAB-526A-D6C4-7001-F35C4317F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9683" y="4448968"/>
            <a:ext cx="687003" cy="68700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6558A47-03F6-BD45-E2C7-89CCB01A07EC}"/>
              </a:ext>
            </a:extLst>
          </p:cNvPr>
          <p:cNvSpPr txBox="1"/>
          <p:nvPr/>
        </p:nvSpPr>
        <p:spPr>
          <a:xfrm>
            <a:off x="65924" y="4428085"/>
            <a:ext cx="166275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97E2162-E750-6CF6-68ED-4D522C9E7190}"/>
              </a:ext>
            </a:extLst>
          </p:cNvPr>
          <p:cNvSpPr txBox="1"/>
          <p:nvPr/>
        </p:nvSpPr>
        <p:spPr>
          <a:xfrm>
            <a:off x="6538699" y="1578991"/>
            <a:ext cx="5674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16A84"/>
              </a:buClr>
              <a:buFont typeface="Wingdings" pitchFamily="2" charset="2"/>
              <a:buChar char="ü"/>
            </a:pPr>
            <a:r>
              <a:rPr kumimoji="1" lang="en-US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analysis revealed that Americans consumed 47 grams of sugar per person per day in 2017.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B4F708-B0D0-0BBA-8075-7E0CBDA78D10}"/>
              </a:ext>
            </a:extLst>
          </p:cNvPr>
          <p:cNvSpPr txBox="1"/>
          <p:nvPr/>
        </p:nvSpPr>
        <p:spPr>
          <a:xfrm>
            <a:off x="6742993" y="5241636"/>
            <a:ext cx="482489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16A84"/>
              </a:buClr>
              <a:buFont typeface="Wingdings" pitchFamily="2" charset="2"/>
              <a:buChar char="ü"/>
            </a:pP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The top three industries accounted 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for </a:t>
            </a:r>
            <a:r>
              <a:rPr lang="en-US" altLang="ja-JP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49%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of the total sugar intake.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F4F28F1-00E1-0981-8F63-F36AFEDCD6F5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0A6E7E49-6CC8-529E-4369-CCC753CCD87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458E92C-DED1-AA36-6CF9-FB5404071A47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F5E5F0C-F40C-A302-381F-E3F350E49F79}"/>
              </a:ext>
            </a:extLst>
          </p:cNvPr>
          <p:cNvSpPr txBox="1"/>
          <p:nvPr/>
        </p:nvSpPr>
        <p:spPr>
          <a:xfrm>
            <a:off x="0" y="923866"/>
            <a:ext cx="10257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1. Dairy sugar intake per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capita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by industry in the U.S.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46DFE1-3EE6-70E6-7BD5-A0D210E7E031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6D03D46-DBFA-E9B9-719A-1002C8E0C78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7247854" y="3512778"/>
            <a:ext cx="1009369" cy="1009369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B3BAABC-4F4A-87FD-C9EE-CE7577F12E34}"/>
              </a:ext>
            </a:extLst>
          </p:cNvPr>
          <p:cNvSpPr txBox="1"/>
          <p:nvPr/>
        </p:nvSpPr>
        <p:spPr>
          <a:xfrm>
            <a:off x="7045410" y="4640052"/>
            <a:ext cx="462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(Coca-Cola 355ml= 39 grams of sugar)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C19A3931-5AC5-D867-408B-D2C06C2B3F24}"/>
              </a:ext>
            </a:extLst>
          </p:cNvPr>
          <p:cNvGrpSpPr/>
          <p:nvPr/>
        </p:nvGrpSpPr>
        <p:grpSpPr>
          <a:xfrm>
            <a:off x="7964464" y="3503276"/>
            <a:ext cx="1009369" cy="1009369"/>
            <a:chOff x="8456836" y="3512778"/>
            <a:chExt cx="1009369" cy="1009369"/>
          </a:xfrm>
        </p:grpSpPr>
        <p:pic>
          <p:nvPicPr>
            <p:cNvPr id="40" name="図 39" descr="アイコン が含まれている画像&#10;&#10;自動的に生成された説明">
              <a:extLst>
                <a:ext uri="{FF2B5EF4-FFF2-40B4-BE49-F238E27FC236}">
                  <a16:creationId xmlns:a16="http://schemas.microsoft.com/office/drawing/2014/main" id="{E8FB2BF6-CC49-6882-E2CB-CFA65079A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</a:blip>
            <a:stretch>
              <a:fillRect/>
            </a:stretch>
          </p:blipFill>
          <p:spPr>
            <a:xfrm>
              <a:off x="8456836" y="3512778"/>
              <a:ext cx="1009369" cy="1009369"/>
            </a:xfrm>
            <a:prstGeom prst="rect">
              <a:avLst/>
            </a:prstGeom>
          </p:spPr>
        </p:pic>
        <p:pic>
          <p:nvPicPr>
            <p:cNvPr id="43" name="図 42" descr="アイコン が含まれている画像&#10;&#10;自動的に生成された説明">
              <a:extLst>
                <a:ext uri="{FF2B5EF4-FFF2-40B4-BE49-F238E27FC236}">
                  <a16:creationId xmlns:a16="http://schemas.microsoft.com/office/drawing/2014/main" id="{4BE0AAA4-9F8D-A524-8521-B8177E6D6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35000"/>
            </a:blip>
            <a:srcRect r="58792"/>
            <a:stretch/>
          </p:blipFill>
          <p:spPr>
            <a:xfrm>
              <a:off x="8457772" y="3512778"/>
              <a:ext cx="415944" cy="1009369"/>
            </a:xfrm>
            <a:prstGeom prst="rect">
              <a:avLst/>
            </a:prstGeom>
          </p:spPr>
        </p:pic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431AEFD-23D7-42A5-A8FE-7E362957AD72}"/>
              </a:ext>
            </a:extLst>
          </p:cNvPr>
          <p:cNvSpPr txBox="1"/>
          <p:nvPr/>
        </p:nvSpPr>
        <p:spPr>
          <a:xfrm>
            <a:off x="8807469" y="3770971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cans of Coca-Cola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A434EC8-0AC4-DA9F-CEF3-DCBE88C39B74}"/>
                  </a:ext>
                </a:extLst>
              </p:cNvPr>
              <p:cNvSpPr txBox="1"/>
              <p:nvPr/>
            </p:nvSpPr>
            <p:spPr>
              <a:xfrm>
                <a:off x="6924672" y="3745352"/>
                <a:ext cx="47609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36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A434EC8-0AC4-DA9F-CEF3-DCBE88C39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672" y="3745352"/>
                <a:ext cx="476091" cy="553998"/>
              </a:xfrm>
              <a:prstGeom prst="rect">
                <a:avLst/>
              </a:prstGeom>
              <a:blipFill>
                <a:blip r:embed="rId16"/>
                <a:stretch>
                  <a:fillRect l="-7895" r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871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65D784AD-C21A-E76A-2A19-D80F7854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" y="1966620"/>
            <a:ext cx="7772400" cy="40863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D1C432-F8AB-5C70-7A15-BAC64E77AB9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48D61C8-61EC-D4B5-5577-58038F79278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8143D0E-6EA5-CAED-DDBD-2CFD88D96502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91115A-7177-C744-F469-65E296781352}"/>
              </a:ext>
            </a:extLst>
          </p:cNvPr>
          <p:cNvSpPr txBox="1"/>
          <p:nvPr/>
        </p:nvSpPr>
        <p:spPr>
          <a:xfrm>
            <a:off x="33562" y="5993361"/>
            <a:ext cx="836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Household </a:t>
            </a:r>
            <a:r>
              <a:rPr lang="en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1" lang="en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expenditure by industry sector ($)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4805C3-1E57-C0DC-22A9-858B9E2C61C7}"/>
              </a:ext>
            </a:extLst>
          </p:cNvPr>
          <p:cNvSpPr txBox="1"/>
          <p:nvPr/>
        </p:nvSpPr>
        <p:spPr>
          <a:xfrm rot="16200000">
            <a:off x="-2327691" y="3827645"/>
            <a:ext cx="502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Sugar input per dollar of expenditure (g)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D50183F-C1DE-6839-C9D4-3A6ED5C5AAC0}"/>
              </a:ext>
            </a:extLst>
          </p:cNvPr>
          <p:cNvCxnSpPr>
            <a:cxnSpLocks/>
          </p:cNvCxnSpPr>
          <p:nvPr/>
        </p:nvCxnSpPr>
        <p:spPr>
          <a:xfrm flipH="1">
            <a:off x="1150264" y="3495806"/>
            <a:ext cx="267265" cy="6055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A2F12E9-99DC-DC50-9F92-2478FD83B17D}"/>
              </a:ext>
            </a:extLst>
          </p:cNvPr>
          <p:cNvCxnSpPr>
            <a:cxnSpLocks/>
          </p:cNvCxnSpPr>
          <p:nvPr/>
        </p:nvCxnSpPr>
        <p:spPr>
          <a:xfrm flipH="1">
            <a:off x="2298785" y="3657856"/>
            <a:ext cx="563529" cy="505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9D6CC49-3BF4-6D72-EE94-47E15C42DEFB}"/>
              </a:ext>
            </a:extLst>
          </p:cNvPr>
          <p:cNvCxnSpPr>
            <a:cxnSpLocks/>
          </p:cNvCxnSpPr>
          <p:nvPr/>
        </p:nvCxnSpPr>
        <p:spPr>
          <a:xfrm flipH="1">
            <a:off x="2371739" y="2564275"/>
            <a:ext cx="521764" cy="4451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70F596-D545-634F-670A-11FC3BE5FEE4}"/>
              </a:ext>
            </a:extLst>
          </p:cNvPr>
          <p:cNvCxnSpPr>
            <a:cxnSpLocks/>
          </p:cNvCxnSpPr>
          <p:nvPr/>
        </p:nvCxnSpPr>
        <p:spPr>
          <a:xfrm flipH="1">
            <a:off x="2918814" y="4478139"/>
            <a:ext cx="293540" cy="5289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BF3A898-0959-F567-80E9-E817DA450DD5}"/>
              </a:ext>
            </a:extLst>
          </p:cNvPr>
          <p:cNvCxnSpPr>
            <a:cxnSpLocks/>
          </p:cNvCxnSpPr>
          <p:nvPr/>
        </p:nvCxnSpPr>
        <p:spPr>
          <a:xfrm>
            <a:off x="4987287" y="5298924"/>
            <a:ext cx="801500" cy="3718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AF3DBCE-05A0-99A8-7E93-66C927867152}"/>
              </a:ext>
            </a:extLst>
          </p:cNvPr>
          <p:cNvCxnSpPr>
            <a:cxnSpLocks/>
          </p:cNvCxnSpPr>
          <p:nvPr/>
        </p:nvCxnSpPr>
        <p:spPr>
          <a:xfrm>
            <a:off x="6815614" y="4839354"/>
            <a:ext cx="428000" cy="8313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19B848-1C76-B703-F731-7A0FA8F2C8F9}"/>
              </a:ext>
            </a:extLst>
          </p:cNvPr>
          <p:cNvSpPr txBox="1"/>
          <p:nvPr/>
        </p:nvSpPr>
        <p:spPr>
          <a:xfrm>
            <a:off x="3554871" y="491046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Full-service restaurant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6B23B8-8424-EF86-3581-822E7D0540F1}"/>
              </a:ext>
            </a:extLst>
          </p:cNvPr>
          <p:cNvSpPr txBox="1"/>
          <p:nvPr/>
        </p:nvSpPr>
        <p:spPr>
          <a:xfrm>
            <a:off x="4709193" y="443924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1BDD4E-8152-76BC-EEAC-56B2FB0EA159}"/>
              </a:ext>
            </a:extLst>
          </p:cNvPr>
          <p:cNvSpPr txBox="1"/>
          <p:nvPr/>
        </p:nvSpPr>
        <p:spPr>
          <a:xfrm>
            <a:off x="2967066" y="4094111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Soft drink and ice 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A2AF49-A2A4-FDDE-7C4A-5FB01507D867}"/>
              </a:ext>
            </a:extLst>
          </p:cNvPr>
          <p:cNvSpPr txBox="1"/>
          <p:nvPr/>
        </p:nvSpPr>
        <p:spPr>
          <a:xfrm>
            <a:off x="2885073" y="2340813"/>
            <a:ext cx="2860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Cookie, cracker, pasta, </a:t>
            </a:r>
          </a:p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and tortilla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8DBA6A-0DDB-274D-A99C-0C9B0F93DA5F}"/>
              </a:ext>
            </a:extLst>
          </p:cNvPr>
          <p:cNvSpPr txBox="1"/>
          <p:nvPr/>
        </p:nvSpPr>
        <p:spPr>
          <a:xfrm>
            <a:off x="2893503" y="345333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Bread and bakery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39570C-3B50-4845-3A06-00D724C9A1CD}"/>
              </a:ext>
            </a:extLst>
          </p:cNvPr>
          <p:cNvSpPr txBox="1"/>
          <p:nvPr/>
        </p:nvSpPr>
        <p:spPr>
          <a:xfrm>
            <a:off x="742089" y="2796506"/>
            <a:ext cx="183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Sugar and confectionery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B18CC2-4452-D539-F66A-09EF141A07EF}"/>
              </a:ext>
            </a:extLst>
          </p:cNvPr>
          <p:cNvSpPr txBox="1"/>
          <p:nvPr/>
        </p:nvSpPr>
        <p:spPr>
          <a:xfrm>
            <a:off x="0" y="942843"/>
            <a:ext cx="11380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kumimoji="1" lang="en-US" altLang="ja-JP" sz="2800" dirty="0">
                <a:solidFill>
                  <a:srgbClr val="C84C6E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en-US" altLang="ja-JP" sz="2800" dirty="0">
                <a:solidFill>
                  <a:srgbClr val="C84C6E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kyline chart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the average daily sugar intake per capita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4F2E90-22B4-D0A5-978D-0C4D18629823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0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65D784AD-C21A-E76A-2A19-D80F7854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" y="1966620"/>
            <a:ext cx="7772400" cy="40863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D1C432-F8AB-5C70-7A15-BAC64E77AB9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48D61C8-61EC-D4B5-5577-58038F79278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8143D0E-6EA5-CAED-DDBD-2CFD88D96502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91115A-7177-C744-F469-65E296781352}"/>
              </a:ext>
            </a:extLst>
          </p:cNvPr>
          <p:cNvSpPr txBox="1"/>
          <p:nvPr/>
        </p:nvSpPr>
        <p:spPr>
          <a:xfrm>
            <a:off x="33562" y="5993361"/>
            <a:ext cx="836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</a:t>
            </a:r>
            <a:r>
              <a:rPr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expenditure by industry sector ($)</a:t>
            </a:r>
            <a:endParaRPr kumimoji="1" lang="ja-JP" altLang="en-US" sz="20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4805C3-1E57-C0DC-22A9-858B9E2C61C7}"/>
              </a:ext>
            </a:extLst>
          </p:cNvPr>
          <p:cNvSpPr txBox="1"/>
          <p:nvPr/>
        </p:nvSpPr>
        <p:spPr>
          <a:xfrm rot="16200000">
            <a:off x="-2327691" y="3827645"/>
            <a:ext cx="502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input per dollar of expenditure (g)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D50183F-C1DE-6839-C9D4-3A6ED5C5AAC0}"/>
              </a:ext>
            </a:extLst>
          </p:cNvPr>
          <p:cNvCxnSpPr>
            <a:cxnSpLocks/>
          </p:cNvCxnSpPr>
          <p:nvPr/>
        </p:nvCxnSpPr>
        <p:spPr>
          <a:xfrm flipH="1">
            <a:off x="1150264" y="3495806"/>
            <a:ext cx="267265" cy="60552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A2F12E9-99DC-DC50-9F92-2478FD83B17D}"/>
              </a:ext>
            </a:extLst>
          </p:cNvPr>
          <p:cNvCxnSpPr>
            <a:cxnSpLocks/>
          </p:cNvCxnSpPr>
          <p:nvPr/>
        </p:nvCxnSpPr>
        <p:spPr>
          <a:xfrm flipH="1">
            <a:off x="2298785" y="3657856"/>
            <a:ext cx="563529" cy="50554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9D6CC49-3BF4-6D72-EE94-47E15C42DEFB}"/>
              </a:ext>
            </a:extLst>
          </p:cNvPr>
          <p:cNvCxnSpPr>
            <a:cxnSpLocks/>
          </p:cNvCxnSpPr>
          <p:nvPr/>
        </p:nvCxnSpPr>
        <p:spPr>
          <a:xfrm flipH="1">
            <a:off x="2371739" y="2564275"/>
            <a:ext cx="521764" cy="4451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70F596-D545-634F-670A-11FC3BE5FEE4}"/>
              </a:ext>
            </a:extLst>
          </p:cNvPr>
          <p:cNvCxnSpPr>
            <a:cxnSpLocks/>
          </p:cNvCxnSpPr>
          <p:nvPr/>
        </p:nvCxnSpPr>
        <p:spPr>
          <a:xfrm flipH="1">
            <a:off x="2918814" y="4478139"/>
            <a:ext cx="293540" cy="52899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BF3A898-0959-F567-80E9-E817DA450DD5}"/>
              </a:ext>
            </a:extLst>
          </p:cNvPr>
          <p:cNvCxnSpPr>
            <a:cxnSpLocks/>
          </p:cNvCxnSpPr>
          <p:nvPr/>
        </p:nvCxnSpPr>
        <p:spPr>
          <a:xfrm>
            <a:off x="4987287" y="5298924"/>
            <a:ext cx="801500" cy="3718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AF3DBCE-05A0-99A8-7E93-66C927867152}"/>
              </a:ext>
            </a:extLst>
          </p:cNvPr>
          <p:cNvCxnSpPr>
            <a:cxnSpLocks/>
          </p:cNvCxnSpPr>
          <p:nvPr/>
        </p:nvCxnSpPr>
        <p:spPr>
          <a:xfrm>
            <a:off x="6815614" y="4839354"/>
            <a:ext cx="428000" cy="83138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19B848-1C76-B703-F731-7A0FA8F2C8F9}"/>
              </a:ext>
            </a:extLst>
          </p:cNvPr>
          <p:cNvSpPr txBox="1"/>
          <p:nvPr/>
        </p:nvSpPr>
        <p:spPr>
          <a:xfrm>
            <a:off x="3554871" y="491046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6B23B8-8424-EF86-3581-822E7D0540F1}"/>
              </a:ext>
            </a:extLst>
          </p:cNvPr>
          <p:cNvSpPr txBox="1"/>
          <p:nvPr/>
        </p:nvSpPr>
        <p:spPr>
          <a:xfrm>
            <a:off x="4709193" y="443924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1BDD4E-8152-76BC-EEAC-56B2FB0EA159}"/>
              </a:ext>
            </a:extLst>
          </p:cNvPr>
          <p:cNvSpPr txBox="1"/>
          <p:nvPr/>
        </p:nvSpPr>
        <p:spPr>
          <a:xfrm>
            <a:off x="2967066" y="4094111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 and ice 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A2AF49-A2A4-FDDE-7C4A-5FB01507D867}"/>
              </a:ext>
            </a:extLst>
          </p:cNvPr>
          <p:cNvSpPr txBox="1"/>
          <p:nvPr/>
        </p:nvSpPr>
        <p:spPr>
          <a:xfrm>
            <a:off x="2885073" y="2340813"/>
            <a:ext cx="2860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Cookie, cracker, pasta, </a:t>
            </a:r>
          </a:p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tortilla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8DBA6A-0DDB-274D-A99C-0C9B0F93DA5F}"/>
              </a:ext>
            </a:extLst>
          </p:cNvPr>
          <p:cNvSpPr txBox="1"/>
          <p:nvPr/>
        </p:nvSpPr>
        <p:spPr>
          <a:xfrm>
            <a:off x="2893503" y="345333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 and bakery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39570C-3B50-4845-3A06-00D724C9A1CD}"/>
              </a:ext>
            </a:extLst>
          </p:cNvPr>
          <p:cNvSpPr txBox="1"/>
          <p:nvPr/>
        </p:nvSpPr>
        <p:spPr>
          <a:xfrm>
            <a:off x="742089" y="2796506"/>
            <a:ext cx="183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and confectionery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B18CC2-4452-D539-F66A-09EF141A07EF}"/>
              </a:ext>
            </a:extLst>
          </p:cNvPr>
          <p:cNvSpPr txBox="1"/>
          <p:nvPr/>
        </p:nvSpPr>
        <p:spPr>
          <a:xfrm>
            <a:off x="0" y="942843"/>
            <a:ext cx="1114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kumimoji="1" lang="en-US" altLang="ja-JP" sz="2800" dirty="0">
                <a:solidFill>
                  <a:srgbClr val="C84C6E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en-US" altLang="ja-JP" sz="2800" dirty="0">
                <a:solidFill>
                  <a:srgbClr val="C84C6E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kyline chart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the average daily sugar intake per capita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FBDCEF6-76E6-8266-9079-2136F9B265C5}"/>
              </a:ext>
            </a:extLst>
          </p:cNvPr>
          <p:cNvGrpSpPr/>
          <p:nvPr/>
        </p:nvGrpSpPr>
        <p:grpSpPr>
          <a:xfrm>
            <a:off x="8157778" y="1632944"/>
            <a:ext cx="2290779" cy="709170"/>
            <a:chOff x="8558679" y="1574198"/>
            <a:chExt cx="2290779" cy="709170"/>
          </a:xfrm>
        </p:grpSpPr>
        <p:sp>
          <p:nvSpPr>
            <p:cNvPr id="2" name="角丸四角形 1">
              <a:extLst>
                <a:ext uri="{FF2B5EF4-FFF2-40B4-BE49-F238E27FC236}">
                  <a16:creationId xmlns:a16="http://schemas.microsoft.com/office/drawing/2014/main" id="{ECCD179D-79CE-E80C-87BC-A168A233CC96}"/>
                </a:ext>
              </a:extLst>
            </p:cNvPr>
            <p:cNvSpPr/>
            <p:nvPr/>
          </p:nvSpPr>
          <p:spPr>
            <a:xfrm>
              <a:off x="8558679" y="1574198"/>
              <a:ext cx="2233823" cy="709170"/>
            </a:xfrm>
            <a:prstGeom prst="roundRect">
              <a:avLst>
                <a:gd name="adj" fmla="val 35417"/>
              </a:avLst>
            </a:prstGeom>
            <a:solidFill>
              <a:schemeClr val="bg1"/>
            </a:solidFill>
            <a:ln w="38100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C6D31AF-2CB6-0290-DD8E-7D91CA040F8C}"/>
                </a:ext>
              </a:extLst>
            </p:cNvPr>
            <p:cNvSpPr txBox="1"/>
            <p:nvPr/>
          </p:nvSpPr>
          <p:spPr>
            <a:xfrm>
              <a:off x="8647188" y="1667173"/>
              <a:ext cx="2202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2800" dirty="0">
                  <a:solidFill>
                    <a:srgbClr val="000000"/>
                  </a:solidFill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V</a:t>
              </a:r>
              <a:r>
                <a:rPr lang="en-US" altLang="ja-JP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ertical axis</a:t>
              </a:r>
              <a:r>
                <a:rPr lang="ja-JP" altLang="ja-JP" sz="28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995E73-532C-8FF7-374F-460A711A362B}"/>
              </a:ext>
            </a:extLst>
          </p:cNvPr>
          <p:cNvSpPr txBox="1"/>
          <p:nvPr/>
        </p:nvSpPr>
        <p:spPr>
          <a:xfrm>
            <a:off x="8157778" y="2388084"/>
            <a:ext cx="40274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Sugar input per dollar of expenditure </a:t>
            </a:r>
          </a:p>
          <a:p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(i.e., sugar consumption intensity)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4690CCB-2C24-5C1B-2D5A-1EC79FF1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661" y="3920730"/>
            <a:ext cx="2099174" cy="26974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726B34-B410-C464-6A9B-66B0DA5BBFB3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1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A2714039-0F6A-C176-1664-A8393E99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340" y="2823086"/>
            <a:ext cx="4034913" cy="4034913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13741AE-1284-7ECF-6126-7FC4D0C0446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8A189681-6644-2C9C-BC70-0E52041CA3AD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76C75FE-A9D2-E1A2-BAD7-DAB8C0303BDD}"/>
                </a:ext>
              </a:extLst>
            </p:cNvPr>
            <p:cNvSpPr txBox="1"/>
            <p:nvPr/>
          </p:nvSpPr>
          <p:spPr>
            <a:xfrm>
              <a:off x="0" y="112345"/>
              <a:ext cx="5399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Backgrounds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0162EE-69DF-9CDF-1685-F2A9445B1F5F}"/>
              </a:ext>
            </a:extLst>
          </p:cNvPr>
          <p:cNvSpPr txBox="1"/>
          <p:nvPr/>
        </p:nvSpPr>
        <p:spPr>
          <a:xfrm>
            <a:off x="140676" y="921447"/>
            <a:ext cx="1059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As more attention is being given to building a healthier society, it is important for us to think about 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food we choose to eat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725696-D1B5-B067-6C18-064A53FDA614}"/>
              </a:ext>
            </a:extLst>
          </p:cNvPr>
          <p:cNvSpPr txBox="1"/>
          <p:nvPr/>
        </p:nvSpPr>
        <p:spPr>
          <a:xfrm>
            <a:off x="140677" y="1987533"/>
            <a:ext cx="11549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There is concern that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sugar intake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could lead to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 decline in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diet quality and increase the risk of non-communicable diseases (i.e., health damages) (WHO, 2015).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6CB46F-CC9A-553E-1072-7438FEDCFB4E}"/>
              </a:ext>
            </a:extLst>
          </p:cNvPr>
          <p:cNvSpPr txBox="1"/>
          <p:nvPr/>
        </p:nvSpPr>
        <p:spPr>
          <a:xfrm>
            <a:off x="140676" y="3662129"/>
            <a:ext cx="6798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The WHO recommends that the daily intake of sugars should be less than </a:t>
            </a:r>
            <a:r>
              <a:rPr lang="en-US" altLang="ja-JP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10% </a:t>
            </a:r>
            <a:r>
              <a:rPr lang="en-US" altLang="ja-JP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 their total energy intake.  </a:t>
            </a:r>
            <a:endParaRPr lang="ja-JP" altLang="ja-JP" sz="28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CB927C-13AB-6592-1E72-7932F229D0B8}"/>
              </a:ext>
            </a:extLst>
          </p:cNvPr>
          <p:cNvSpPr txBox="1"/>
          <p:nvPr/>
        </p:nvSpPr>
        <p:spPr>
          <a:xfrm>
            <a:off x="7324043" y="5657671"/>
            <a:ext cx="469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energy intake recommended by the WHO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(kcal/capita/day)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F3A5FBD2-93DC-3830-3878-59F9C64EE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182" y="5489968"/>
            <a:ext cx="1286465" cy="1286465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D97A52E-4CAF-3198-29EB-737DB6B3D07F}"/>
              </a:ext>
            </a:extLst>
          </p:cNvPr>
          <p:cNvCxnSpPr>
            <a:cxnSpLocks/>
          </p:cNvCxnSpPr>
          <p:nvPr/>
        </p:nvCxnSpPr>
        <p:spPr>
          <a:xfrm>
            <a:off x="9672796" y="3018471"/>
            <a:ext cx="0" cy="9404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76C7DBA-4322-8F3D-D30D-EC04D1F2C6F0}"/>
              </a:ext>
            </a:extLst>
          </p:cNvPr>
          <p:cNvCxnSpPr>
            <a:cxnSpLocks/>
          </p:cNvCxnSpPr>
          <p:nvPr/>
        </p:nvCxnSpPr>
        <p:spPr>
          <a:xfrm flipH="1">
            <a:off x="10188028" y="3369353"/>
            <a:ext cx="549822" cy="7545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9110349-0324-23B7-F178-539BF24C1DAC}"/>
              </a:ext>
            </a:extLst>
          </p:cNvPr>
          <p:cNvSpPr txBox="1"/>
          <p:nvPr/>
        </p:nvSpPr>
        <p:spPr>
          <a:xfrm>
            <a:off x="8964108" y="4425044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b="1" dirty="0">
                <a:solidFill>
                  <a:srgbClr val="F2BF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kumimoji="1" lang="ja-JP" altLang="en-US" sz="4800" b="1" dirty="0">
              <a:solidFill>
                <a:srgbClr val="F2BF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4F935B-9F8F-F17B-B3C2-0A4B726F2297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65D784AD-C21A-E76A-2A19-D80F7854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" y="1966620"/>
            <a:ext cx="7772400" cy="40863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D1C432-F8AB-5C70-7A15-BAC64E77AB9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48D61C8-61EC-D4B5-5577-58038F79278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8143D0E-6EA5-CAED-DDBD-2CFD88D96502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91115A-7177-C744-F469-65E296781352}"/>
              </a:ext>
            </a:extLst>
          </p:cNvPr>
          <p:cNvSpPr txBox="1"/>
          <p:nvPr/>
        </p:nvSpPr>
        <p:spPr>
          <a:xfrm>
            <a:off x="33562" y="5993361"/>
            <a:ext cx="836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</a:t>
            </a:r>
            <a:r>
              <a:rPr lang="en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1" lang="en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expenditure by industry sector ($)</a:t>
            </a:r>
            <a:endParaRPr kumimoji="1" lang="ja-JP" altLang="en-US" sz="200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4805C3-1E57-C0DC-22A9-858B9E2C61C7}"/>
              </a:ext>
            </a:extLst>
          </p:cNvPr>
          <p:cNvSpPr txBox="1"/>
          <p:nvPr/>
        </p:nvSpPr>
        <p:spPr>
          <a:xfrm rot="16200000">
            <a:off x="-2327691" y="3827645"/>
            <a:ext cx="502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input per dollar of expenditure (g)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D50183F-C1DE-6839-C9D4-3A6ED5C5AAC0}"/>
              </a:ext>
            </a:extLst>
          </p:cNvPr>
          <p:cNvCxnSpPr>
            <a:cxnSpLocks/>
          </p:cNvCxnSpPr>
          <p:nvPr/>
        </p:nvCxnSpPr>
        <p:spPr>
          <a:xfrm flipH="1">
            <a:off x="1150264" y="3495806"/>
            <a:ext cx="267265" cy="60552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A2F12E9-99DC-DC50-9F92-2478FD83B17D}"/>
              </a:ext>
            </a:extLst>
          </p:cNvPr>
          <p:cNvCxnSpPr>
            <a:cxnSpLocks/>
          </p:cNvCxnSpPr>
          <p:nvPr/>
        </p:nvCxnSpPr>
        <p:spPr>
          <a:xfrm flipH="1">
            <a:off x="2298785" y="3657856"/>
            <a:ext cx="563529" cy="50554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9D6CC49-3BF4-6D72-EE94-47E15C42DEFB}"/>
              </a:ext>
            </a:extLst>
          </p:cNvPr>
          <p:cNvCxnSpPr>
            <a:cxnSpLocks/>
          </p:cNvCxnSpPr>
          <p:nvPr/>
        </p:nvCxnSpPr>
        <p:spPr>
          <a:xfrm flipH="1">
            <a:off x="2371739" y="2564275"/>
            <a:ext cx="521764" cy="4451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70F596-D545-634F-670A-11FC3BE5FEE4}"/>
              </a:ext>
            </a:extLst>
          </p:cNvPr>
          <p:cNvCxnSpPr>
            <a:cxnSpLocks/>
          </p:cNvCxnSpPr>
          <p:nvPr/>
        </p:nvCxnSpPr>
        <p:spPr>
          <a:xfrm flipH="1">
            <a:off x="2918814" y="4478139"/>
            <a:ext cx="293540" cy="52899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BF3A898-0959-F567-80E9-E817DA450DD5}"/>
              </a:ext>
            </a:extLst>
          </p:cNvPr>
          <p:cNvCxnSpPr>
            <a:cxnSpLocks/>
          </p:cNvCxnSpPr>
          <p:nvPr/>
        </p:nvCxnSpPr>
        <p:spPr>
          <a:xfrm>
            <a:off x="4987287" y="5298924"/>
            <a:ext cx="801500" cy="3718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AF3DBCE-05A0-99A8-7E93-66C927867152}"/>
              </a:ext>
            </a:extLst>
          </p:cNvPr>
          <p:cNvCxnSpPr>
            <a:cxnSpLocks/>
          </p:cNvCxnSpPr>
          <p:nvPr/>
        </p:nvCxnSpPr>
        <p:spPr>
          <a:xfrm>
            <a:off x="6815614" y="4839354"/>
            <a:ext cx="428000" cy="83138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19B848-1C76-B703-F731-7A0FA8F2C8F9}"/>
              </a:ext>
            </a:extLst>
          </p:cNvPr>
          <p:cNvSpPr txBox="1"/>
          <p:nvPr/>
        </p:nvSpPr>
        <p:spPr>
          <a:xfrm>
            <a:off x="3554871" y="491046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6B23B8-8424-EF86-3581-822E7D0540F1}"/>
              </a:ext>
            </a:extLst>
          </p:cNvPr>
          <p:cNvSpPr txBox="1"/>
          <p:nvPr/>
        </p:nvSpPr>
        <p:spPr>
          <a:xfrm>
            <a:off x="4709193" y="443924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1BDD4E-8152-76BC-EEAC-56B2FB0EA159}"/>
              </a:ext>
            </a:extLst>
          </p:cNvPr>
          <p:cNvSpPr txBox="1"/>
          <p:nvPr/>
        </p:nvSpPr>
        <p:spPr>
          <a:xfrm>
            <a:off x="2967066" y="4094111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 and ice 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A2AF49-A2A4-FDDE-7C4A-5FB01507D867}"/>
              </a:ext>
            </a:extLst>
          </p:cNvPr>
          <p:cNvSpPr txBox="1"/>
          <p:nvPr/>
        </p:nvSpPr>
        <p:spPr>
          <a:xfrm>
            <a:off x="2885073" y="2340813"/>
            <a:ext cx="2860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Cookie, cracker, pasta, </a:t>
            </a:r>
          </a:p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tortilla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8DBA6A-0DDB-274D-A99C-0C9B0F93DA5F}"/>
              </a:ext>
            </a:extLst>
          </p:cNvPr>
          <p:cNvSpPr txBox="1"/>
          <p:nvPr/>
        </p:nvSpPr>
        <p:spPr>
          <a:xfrm>
            <a:off x="2893503" y="345333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 and bakery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39570C-3B50-4845-3A06-00D724C9A1CD}"/>
              </a:ext>
            </a:extLst>
          </p:cNvPr>
          <p:cNvSpPr txBox="1"/>
          <p:nvPr/>
        </p:nvSpPr>
        <p:spPr>
          <a:xfrm>
            <a:off x="742089" y="2796506"/>
            <a:ext cx="183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and confectionery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B18CC2-4452-D539-F66A-09EF141A07EF}"/>
              </a:ext>
            </a:extLst>
          </p:cNvPr>
          <p:cNvSpPr txBox="1"/>
          <p:nvPr/>
        </p:nvSpPr>
        <p:spPr>
          <a:xfrm>
            <a:off x="0" y="942843"/>
            <a:ext cx="1114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kumimoji="1" lang="en-US" altLang="ja-JP" sz="2800" dirty="0">
                <a:solidFill>
                  <a:srgbClr val="C84C6E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en-US" altLang="ja-JP" sz="2800" dirty="0">
                <a:solidFill>
                  <a:srgbClr val="C84C6E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kyline chart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the average daily sugar intake per capita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FBDCEF6-76E6-8266-9079-2136F9B265C5}"/>
              </a:ext>
            </a:extLst>
          </p:cNvPr>
          <p:cNvGrpSpPr/>
          <p:nvPr/>
        </p:nvGrpSpPr>
        <p:grpSpPr>
          <a:xfrm>
            <a:off x="8157778" y="1632944"/>
            <a:ext cx="2700628" cy="709170"/>
            <a:chOff x="8558679" y="1574198"/>
            <a:chExt cx="2700628" cy="709170"/>
          </a:xfrm>
        </p:grpSpPr>
        <p:sp>
          <p:nvSpPr>
            <p:cNvPr id="2" name="角丸四角形 1">
              <a:extLst>
                <a:ext uri="{FF2B5EF4-FFF2-40B4-BE49-F238E27FC236}">
                  <a16:creationId xmlns:a16="http://schemas.microsoft.com/office/drawing/2014/main" id="{ECCD179D-79CE-E80C-87BC-A168A233CC96}"/>
                </a:ext>
              </a:extLst>
            </p:cNvPr>
            <p:cNvSpPr/>
            <p:nvPr/>
          </p:nvSpPr>
          <p:spPr>
            <a:xfrm>
              <a:off x="8558679" y="1574198"/>
              <a:ext cx="2643672" cy="709170"/>
            </a:xfrm>
            <a:prstGeom prst="roundRect">
              <a:avLst>
                <a:gd name="adj" fmla="val 35417"/>
              </a:avLst>
            </a:prstGeom>
            <a:solidFill>
              <a:schemeClr val="bg1"/>
            </a:solidFill>
            <a:ln w="38100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C6D31AF-2CB6-0290-DD8E-7D91CA040F8C}"/>
                </a:ext>
              </a:extLst>
            </p:cNvPr>
            <p:cNvSpPr txBox="1"/>
            <p:nvPr/>
          </p:nvSpPr>
          <p:spPr>
            <a:xfrm>
              <a:off x="8615635" y="1667173"/>
              <a:ext cx="2643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rPr>
                <a:t>Horizontal axis</a:t>
              </a:r>
              <a:r>
                <a:rPr lang="ja-JP" altLang="ja-JP" sz="28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995E73-532C-8FF7-374F-460A711A362B}"/>
              </a:ext>
            </a:extLst>
          </p:cNvPr>
          <p:cNvSpPr txBox="1"/>
          <p:nvPr/>
        </p:nvSpPr>
        <p:spPr>
          <a:xfrm>
            <a:off x="8157778" y="2388084"/>
            <a:ext cx="40274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Dairy household food expenditure per capita by industry sector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2062BA-F49C-55A0-74EA-36A00C6F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228" y="4631181"/>
            <a:ext cx="4345021" cy="20345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E341D6-1EC7-EF0F-FDF1-444F68BFD9BA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66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65D784AD-C21A-E76A-2A19-D80F7854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" y="1966620"/>
            <a:ext cx="7772400" cy="40863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D1C432-F8AB-5C70-7A15-BAC64E77AB9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48D61C8-61EC-D4B5-5577-58038F79278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8143D0E-6EA5-CAED-DDBD-2CFD88D96502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91115A-7177-C744-F469-65E296781352}"/>
              </a:ext>
            </a:extLst>
          </p:cNvPr>
          <p:cNvSpPr txBox="1"/>
          <p:nvPr/>
        </p:nvSpPr>
        <p:spPr>
          <a:xfrm>
            <a:off x="33562" y="5993361"/>
            <a:ext cx="836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</a:t>
            </a:r>
            <a:r>
              <a:rPr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expenditure by industry sector ($)</a:t>
            </a:r>
            <a:endParaRPr kumimoji="1" lang="ja-JP" altLang="en-US" sz="20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4805C3-1E57-C0DC-22A9-858B9E2C61C7}"/>
              </a:ext>
            </a:extLst>
          </p:cNvPr>
          <p:cNvSpPr txBox="1"/>
          <p:nvPr/>
        </p:nvSpPr>
        <p:spPr>
          <a:xfrm rot="16200000">
            <a:off x="-2327691" y="3827645"/>
            <a:ext cx="502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input per dollar of expenditure (g)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D50183F-C1DE-6839-C9D4-3A6ED5C5AAC0}"/>
              </a:ext>
            </a:extLst>
          </p:cNvPr>
          <p:cNvCxnSpPr>
            <a:cxnSpLocks/>
          </p:cNvCxnSpPr>
          <p:nvPr/>
        </p:nvCxnSpPr>
        <p:spPr>
          <a:xfrm flipH="1">
            <a:off x="1150264" y="3495806"/>
            <a:ext cx="267265" cy="6055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A2F12E9-99DC-DC50-9F92-2478FD83B17D}"/>
              </a:ext>
            </a:extLst>
          </p:cNvPr>
          <p:cNvCxnSpPr>
            <a:cxnSpLocks/>
          </p:cNvCxnSpPr>
          <p:nvPr/>
        </p:nvCxnSpPr>
        <p:spPr>
          <a:xfrm flipH="1">
            <a:off x="2298785" y="3657856"/>
            <a:ext cx="563529" cy="505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9D6CC49-3BF4-6D72-EE94-47E15C42DEFB}"/>
              </a:ext>
            </a:extLst>
          </p:cNvPr>
          <p:cNvCxnSpPr>
            <a:cxnSpLocks/>
          </p:cNvCxnSpPr>
          <p:nvPr/>
        </p:nvCxnSpPr>
        <p:spPr>
          <a:xfrm flipH="1">
            <a:off x="2371739" y="2564275"/>
            <a:ext cx="521764" cy="4451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70F596-D545-634F-670A-11FC3BE5FEE4}"/>
              </a:ext>
            </a:extLst>
          </p:cNvPr>
          <p:cNvCxnSpPr>
            <a:cxnSpLocks/>
          </p:cNvCxnSpPr>
          <p:nvPr/>
        </p:nvCxnSpPr>
        <p:spPr>
          <a:xfrm flipH="1">
            <a:off x="2918814" y="4478139"/>
            <a:ext cx="293540" cy="5289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BF3A898-0959-F567-80E9-E817DA450DD5}"/>
              </a:ext>
            </a:extLst>
          </p:cNvPr>
          <p:cNvCxnSpPr>
            <a:cxnSpLocks/>
          </p:cNvCxnSpPr>
          <p:nvPr/>
        </p:nvCxnSpPr>
        <p:spPr>
          <a:xfrm>
            <a:off x="4987287" y="5298924"/>
            <a:ext cx="801500" cy="3718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AF3DBCE-05A0-99A8-7E93-66C927867152}"/>
              </a:ext>
            </a:extLst>
          </p:cNvPr>
          <p:cNvCxnSpPr>
            <a:cxnSpLocks/>
          </p:cNvCxnSpPr>
          <p:nvPr/>
        </p:nvCxnSpPr>
        <p:spPr>
          <a:xfrm>
            <a:off x="6815614" y="4839354"/>
            <a:ext cx="428000" cy="8313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19B848-1C76-B703-F731-7A0FA8F2C8F9}"/>
              </a:ext>
            </a:extLst>
          </p:cNvPr>
          <p:cNvSpPr txBox="1"/>
          <p:nvPr/>
        </p:nvSpPr>
        <p:spPr>
          <a:xfrm>
            <a:off x="3554871" y="491046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Full-service restaurant</a:t>
            </a:r>
            <a:endParaRPr kumimoji="1" lang="ja-JP" altLang="en-US" sz="2000" dirty="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6B23B8-8424-EF86-3581-822E7D0540F1}"/>
              </a:ext>
            </a:extLst>
          </p:cNvPr>
          <p:cNvSpPr txBox="1"/>
          <p:nvPr/>
        </p:nvSpPr>
        <p:spPr>
          <a:xfrm>
            <a:off x="4709193" y="443924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1BDD4E-8152-76BC-EEAC-56B2FB0EA159}"/>
              </a:ext>
            </a:extLst>
          </p:cNvPr>
          <p:cNvSpPr txBox="1"/>
          <p:nvPr/>
        </p:nvSpPr>
        <p:spPr>
          <a:xfrm>
            <a:off x="2967066" y="4094111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 and ice </a:t>
            </a:r>
            <a:endParaRPr kumimoji="1" lang="ja-JP" altLang="en-US" sz="2000" dirty="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A2AF49-A2A4-FDDE-7C4A-5FB01507D867}"/>
              </a:ext>
            </a:extLst>
          </p:cNvPr>
          <p:cNvSpPr txBox="1"/>
          <p:nvPr/>
        </p:nvSpPr>
        <p:spPr>
          <a:xfrm>
            <a:off x="2885073" y="2340813"/>
            <a:ext cx="2860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Cookie, cracker, pasta, </a:t>
            </a:r>
          </a:p>
          <a:p>
            <a:pPr algn="l"/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tortilla</a:t>
            </a:r>
            <a:endParaRPr kumimoji="1" lang="ja-JP" altLang="en-US" sz="2000" dirty="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8DBA6A-0DDB-274D-A99C-0C9B0F93DA5F}"/>
              </a:ext>
            </a:extLst>
          </p:cNvPr>
          <p:cNvSpPr txBox="1"/>
          <p:nvPr/>
        </p:nvSpPr>
        <p:spPr>
          <a:xfrm>
            <a:off x="2893503" y="345333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 and bakery</a:t>
            </a:r>
            <a:endParaRPr kumimoji="1" lang="ja-JP" altLang="en-US" sz="2000" dirty="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39570C-3B50-4845-3A06-00D724C9A1CD}"/>
              </a:ext>
            </a:extLst>
          </p:cNvPr>
          <p:cNvSpPr txBox="1"/>
          <p:nvPr/>
        </p:nvSpPr>
        <p:spPr>
          <a:xfrm>
            <a:off x="742089" y="2796506"/>
            <a:ext cx="183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and confectionery</a:t>
            </a:r>
            <a:endParaRPr kumimoji="1" lang="ja-JP" altLang="en-US" sz="2000" dirty="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B18CC2-4452-D539-F66A-09EF141A07EF}"/>
              </a:ext>
            </a:extLst>
          </p:cNvPr>
          <p:cNvSpPr txBox="1"/>
          <p:nvPr/>
        </p:nvSpPr>
        <p:spPr>
          <a:xfrm>
            <a:off x="0" y="942843"/>
            <a:ext cx="1114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kumimoji="1" lang="en-US" altLang="ja-JP" sz="2800" dirty="0">
                <a:solidFill>
                  <a:srgbClr val="C84C6E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en-US" altLang="ja-JP" sz="2800" dirty="0">
                <a:solidFill>
                  <a:srgbClr val="C84C6E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kyline chart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the average daily sugar intake per capita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FBDCEF6-76E6-8266-9079-2136F9B265C5}"/>
              </a:ext>
            </a:extLst>
          </p:cNvPr>
          <p:cNvGrpSpPr/>
          <p:nvPr/>
        </p:nvGrpSpPr>
        <p:grpSpPr>
          <a:xfrm>
            <a:off x="8157778" y="1632944"/>
            <a:ext cx="1381638" cy="709170"/>
            <a:chOff x="8558679" y="1574198"/>
            <a:chExt cx="1381638" cy="709170"/>
          </a:xfrm>
        </p:grpSpPr>
        <p:sp>
          <p:nvSpPr>
            <p:cNvPr id="2" name="角丸四角形 1">
              <a:extLst>
                <a:ext uri="{FF2B5EF4-FFF2-40B4-BE49-F238E27FC236}">
                  <a16:creationId xmlns:a16="http://schemas.microsoft.com/office/drawing/2014/main" id="{ECCD179D-79CE-E80C-87BC-A168A233CC96}"/>
                </a:ext>
              </a:extLst>
            </p:cNvPr>
            <p:cNvSpPr/>
            <p:nvPr/>
          </p:nvSpPr>
          <p:spPr>
            <a:xfrm>
              <a:off x="8558679" y="1574198"/>
              <a:ext cx="1381638" cy="709170"/>
            </a:xfrm>
            <a:prstGeom prst="roundRect">
              <a:avLst>
                <a:gd name="adj" fmla="val 35417"/>
              </a:avLst>
            </a:prstGeom>
            <a:solidFill>
              <a:schemeClr val="bg1"/>
            </a:solidFill>
            <a:ln w="38100">
              <a:solidFill>
                <a:srgbClr val="C84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C6D31AF-2CB6-0290-DD8E-7D91CA040F8C}"/>
                </a:ext>
              </a:extLst>
            </p:cNvPr>
            <p:cNvSpPr txBox="1"/>
            <p:nvPr/>
          </p:nvSpPr>
          <p:spPr>
            <a:xfrm>
              <a:off x="8777253" y="1641997"/>
              <a:ext cx="944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dirty="0">
                  <a:latin typeface="Arial" panose="020B0604020202020204" pitchFamily="34" charset="0"/>
                  <a:cs typeface="Arial" panose="020B0604020202020204" pitchFamily="34" charset="0"/>
                </a:rPr>
                <a:t>Area</a:t>
              </a:r>
              <a:endPara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E45810-BA2D-6571-0919-D5982E6488FB}"/>
              </a:ext>
            </a:extLst>
          </p:cNvPr>
          <p:cNvSpPr txBox="1"/>
          <p:nvPr/>
        </p:nvSpPr>
        <p:spPr>
          <a:xfrm>
            <a:off x="8157778" y="2388084"/>
            <a:ext cx="40274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: Dairy sugar intake per capita by industry sector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8245A1-CCDC-52AF-C634-829B026DB196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BEFAEEB-E66E-D208-7C37-CBA3B7553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983" y="3601756"/>
            <a:ext cx="2933700" cy="301752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46011E-C488-2479-9D0F-0AB4381460D0}"/>
              </a:ext>
            </a:extLst>
          </p:cNvPr>
          <p:cNvSpPr txBox="1"/>
          <p:nvPr/>
        </p:nvSpPr>
        <p:spPr>
          <a:xfrm>
            <a:off x="9359435" y="4776946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Sugar intake</a:t>
            </a:r>
          </a:p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grams</a:t>
            </a:r>
            <a:endParaRPr kumimoji="1"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グラフィックス 15" descr="レストラン 単色塗りつぶし">
            <a:extLst>
              <a:ext uri="{FF2B5EF4-FFF2-40B4-BE49-F238E27FC236}">
                <a16:creationId xmlns:a16="http://schemas.microsoft.com/office/drawing/2014/main" id="{F2911BDD-CC27-4408-88E4-A820B9AB0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3470" y="4832097"/>
            <a:ext cx="387795" cy="387795"/>
          </a:xfrm>
          <a:prstGeom prst="rect">
            <a:avLst/>
          </a:prstGeom>
        </p:spPr>
      </p:pic>
      <p:pic>
        <p:nvPicPr>
          <p:cNvPr id="30" name="グラフィックス 29" descr="ハンバーガーとドリンク 単色塗りつぶし">
            <a:extLst>
              <a:ext uri="{FF2B5EF4-FFF2-40B4-BE49-F238E27FC236}">
                <a16:creationId xmlns:a16="http://schemas.microsoft.com/office/drawing/2014/main" id="{5550DAF4-9027-32A2-F349-1758C71C1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9782" y="5066330"/>
            <a:ext cx="624548" cy="624548"/>
          </a:xfrm>
          <a:prstGeom prst="rect">
            <a:avLst/>
          </a:prstGeom>
        </p:spPr>
      </p:pic>
      <p:pic>
        <p:nvPicPr>
          <p:cNvPr id="34" name="グラフィックス 33" descr="ジンジャーブレッド クッキー 単色塗りつぶし">
            <a:extLst>
              <a:ext uri="{FF2B5EF4-FFF2-40B4-BE49-F238E27FC236}">
                <a16:creationId xmlns:a16="http://schemas.microsoft.com/office/drawing/2014/main" id="{27ECF2A9-5BE7-85D0-01E8-9A55E19C95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34555" y="5854097"/>
            <a:ext cx="567771" cy="567771"/>
          </a:xfrm>
          <a:prstGeom prst="rect">
            <a:avLst/>
          </a:prstGeom>
        </p:spPr>
      </p:pic>
      <p:pic>
        <p:nvPicPr>
          <p:cNvPr id="36" name="グラフィックス 35" descr="カップケーキ 単色塗りつぶし">
            <a:extLst>
              <a:ext uri="{FF2B5EF4-FFF2-40B4-BE49-F238E27FC236}">
                <a16:creationId xmlns:a16="http://schemas.microsoft.com/office/drawing/2014/main" id="{B403CE46-7E08-B245-B1A5-CDB9D344A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1241" y="3979765"/>
            <a:ext cx="516155" cy="516155"/>
          </a:xfrm>
          <a:prstGeom prst="rect">
            <a:avLst/>
          </a:prstGeom>
        </p:spPr>
      </p:pic>
      <p:pic>
        <p:nvPicPr>
          <p:cNvPr id="43" name="図 42" descr="アイコン&#10;&#10;自動的に生成された説明">
            <a:extLst>
              <a:ext uri="{FF2B5EF4-FFF2-40B4-BE49-F238E27FC236}">
                <a16:creationId xmlns:a16="http://schemas.microsoft.com/office/drawing/2014/main" id="{980BA149-6B93-DD8D-D02C-2D0BC6EAEA5A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9339965" y="5780609"/>
            <a:ext cx="389155" cy="389155"/>
          </a:xfrm>
          <a:prstGeom prst="rect">
            <a:avLst/>
          </a:prstGeom>
        </p:spPr>
      </p:pic>
      <p:pic>
        <p:nvPicPr>
          <p:cNvPr id="44" name="図 43" descr="アイコン&#10;&#10;自動的に生成された説明">
            <a:extLst>
              <a:ext uri="{FF2B5EF4-FFF2-40B4-BE49-F238E27FC236}">
                <a16:creationId xmlns:a16="http://schemas.microsoft.com/office/drawing/2014/main" id="{DCD9E34F-B49B-B7BF-1065-72457F0BB3E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9019036" y="5366476"/>
            <a:ext cx="353777" cy="3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5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65D784AD-C21A-E76A-2A19-D80F7854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" y="1966620"/>
            <a:ext cx="7772400" cy="40863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D1C432-F8AB-5C70-7A15-BAC64E77AB9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48D61C8-61EC-D4B5-5577-58038F79278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8143D0E-6EA5-CAED-DDBD-2CFD88D96502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91115A-7177-C744-F469-65E296781352}"/>
              </a:ext>
            </a:extLst>
          </p:cNvPr>
          <p:cNvSpPr txBox="1"/>
          <p:nvPr/>
        </p:nvSpPr>
        <p:spPr>
          <a:xfrm>
            <a:off x="33562" y="5993361"/>
            <a:ext cx="836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</a:t>
            </a:r>
            <a:r>
              <a:rPr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expenditure by industry sector ($)</a:t>
            </a:r>
            <a:endParaRPr kumimoji="1" lang="ja-JP" altLang="en-US" sz="20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4805C3-1E57-C0DC-22A9-858B9E2C61C7}"/>
              </a:ext>
            </a:extLst>
          </p:cNvPr>
          <p:cNvSpPr txBox="1"/>
          <p:nvPr/>
        </p:nvSpPr>
        <p:spPr>
          <a:xfrm rot="16200000">
            <a:off x="-2327691" y="3827645"/>
            <a:ext cx="502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input per dollar of expenditure (g)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D50183F-C1DE-6839-C9D4-3A6ED5C5AAC0}"/>
              </a:ext>
            </a:extLst>
          </p:cNvPr>
          <p:cNvCxnSpPr>
            <a:cxnSpLocks/>
          </p:cNvCxnSpPr>
          <p:nvPr/>
        </p:nvCxnSpPr>
        <p:spPr>
          <a:xfrm flipH="1">
            <a:off x="1150264" y="3495806"/>
            <a:ext cx="267265" cy="6055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A2F12E9-99DC-DC50-9F92-2478FD83B17D}"/>
              </a:ext>
            </a:extLst>
          </p:cNvPr>
          <p:cNvCxnSpPr>
            <a:cxnSpLocks/>
          </p:cNvCxnSpPr>
          <p:nvPr/>
        </p:nvCxnSpPr>
        <p:spPr>
          <a:xfrm flipH="1">
            <a:off x="2298785" y="3657856"/>
            <a:ext cx="563529" cy="505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9D6CC49-3BF4-6D72-EE94-47E15C42DEFB}"/>
              </a:ext>
            </a:extLst>
          </p:cNvPr>
          <p:cNvCxnSpPr>
            <a:cxnSpLocks/>
          </p:cNvCxnSpPr>
          <p:nvPr/>
        </p:nvCxnSpPr>
        <p:spPr>
          <a:xfrm flipH="1">
            <a:off x="2371739" y="2564275"/>
            <a:ext cx="521764" cy="4451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70F596-D545-634F-670A-11FC3BE5FEE4}"/>
              </a:ext>
            </a:extLst>
          </p:cNvPr>
          <p:cNvCxnSpPr>
            <a:cxnSpLocks/>
          </p:cNvCxnSpPr>
          <p:nvPr/>
        </p:nvCxnSpPr>
        <p:spPr>
          <a:xfrm flipH="1">
            <a:off x="2918814" y="4478139"/>
            <a:ext cx="293540" cy="5289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BF3A898-0959-F567-80E9-E817DA450DD5}"/>
              </a:ext>
            </a:extLst>
          </p:cNvPr>
          <p:cNvCxnSpPr>
            <a:cxnSpLocks/>
          </p:cNvCxnSpPr>
          <p:nvPr/>
        </p:nvCxnSpPr>
        <p:spPr>
          <a:xfrm>
            <a:off x="4987287" y="5298924"/>
            <a:ext cx="801500" cy="37181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AF3DBCE-05A0-99A8-7E93-66C927867152}"/>
              </a:ext>
            </a:extLst>
          </p:cNvPr>
          <p:cNvCxnSpPr>
            <a:cxnSpLocks/>
          </p:cNvCxnSpPr>
          <p:nvPr/>
        </p:nvCxnSpPr>
        <p:spPr>
          <a:xfrm>
            <a:off x="6815614" y="4839354"/>
            <a:ext cx="428000" cy="83138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19B848-1C76-B703-F731-7A0FA8F2C8F9}"/>
              </a:ext>
            </a:extLst>
          </p:cNvPr>
          <p:cNvSpPr txBox="1"/>
          <p:nvPr/>
        </p:nvSpPr>
        <p:spPr>
          <a:xfrm>
            <a:off x="3554871" y="491046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6B23B8-8424-EF86-3581-822E7D0540F1}"/>
              </a:ext>
            </a:extLst>
          </p:cNvPr>
          <p:cNvSpPr txBox="1"/>
          <p:nvPr/>
        </p:nvSpPr>
        <p:spPr>
          <a:xfrm>
            <a:off x="4709193" y="443924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1BDD4E-8152-76BC-EEAC-56B2FB0EA159}"/>
              </a:ext>
            </a:extLst>
          </p:cNvPr>
          <p:cNvSpPr txBox="1"/>
          <p:nvPr/>
        </p:nvSpPr>
        <p:spPr>
          <a:xfrm>
            <a:off x="2967066" y="4094111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 and ice </a:t>
            </a:r>
            <a:endParaRPr kumimoji="1"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A2AF49-A2A4-FDDE-7C4A-5FB01507D867}"/>
              </a:ext>
            </a:extLst>
          </p:cNvPr>
          <p:cNvSpPr txBox="1"/>
          <p:nvPr/>
        </p:nvSpPr>
        <p:spPr>
          <a:xfrm>
            <a:off x="2885073" y="2340813"/>
            <a:ext cx="2860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Cookie, cracker, pasta, </a:t>
            </a:r>
          </a:p>
          <a:p>
            <a:pPr algn="l"/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tortilla</a:t>
            </a:r>
            <a:endParaRPr kumimoji="1"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8DBA6A-0DDB-274D-A99C-0C9B0F93DA5F}"/>
              </a:ext>
            </a:extLst>
          </p:cNvPr>
          <p:cNvSpPr txBox="1"/>
          <p:nvPr/>
        </p:nvSpPr>
        <p:spPr>
          <a:xfrm>
            <a:off x="2893503" y="345333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 and bakery</a:t>
            </a:r>
            <a:endParaRPr kumimoji="1"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39570C-3B50-4845-3A06-00D724C9A1CD}"/>
              </a:ext>
            </a:extLst>
          </p:cNvPr>
          <p:cNvSpPr txBox="1"/>
          <p:nvPr/>
        </p:nvSpPr>
        <p:spPr>
          <a:xfrm>
            <a:off x="742089" y="2796506"/>
            <a:ext cx="183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and confectionery</a:t>
            </a:r>
            <a:endParaRPr kumimoji="1"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B18CC2-4452-D539-F66A-09EF141A07EF}"/>
              </a:ext>
            </a:extLst>
          </p:cNvPr>
          <p:cNvSpPr txBox="1"/>
          <p:nvPr/>
        </p:nvSpPr>
        <p:spPr>
          <a:xfrm>
            <a:off x="0" y="942843"/>
            <a:ext cx="11380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kumimoji="1"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kyline chart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the average daily sugar intake per capita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上下矢印 1">
            <a:extLst>
              <a:ext uri="{FF2B5EF4-FFF2-40B4-BE49-F238E27FC236}">
                <a16:creationId xmlns:a16="http://schemas.microsoft.com/office/drawing/2014/main" id="{9EAF84A1-1C81-88B8-2B11-B8EC3B40BCB8}"/>
              </a:ext>
            </a:extLst>
          </p:cNvPr>
          <p:cNvSpPr/>
          <p:nvPr/>
        </p:nvSpPr>
        <p:spPr>
          <a:xfrm>
            <a:off x="511342" y="2102780"/>
            <a:ext cx="350592" cy="3615693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EA4C92-6BB8-63C1-E8A8-757BDA620FD7}"/>
              </a:ext>
            </a:extLst>
          </p:cNvPr>
          <p:cNvSpPr txBox="1"/>
          <p:nvPr/>
        </p:nvSpPr>
        <p:spPr>
          <a:xfrm>
            <a:off x="8216934" y="1485962"/>
            <a:ext cx="3122861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Industries that are tall on the graph</a:t>
            </a:r>
            <a:r>
              <a:rPr lang="ja-JP" altLang="ja-JP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C014AB-0108-91DB-DF28-392A98BD3A99}"/>
              </a:ext>
            </a:extLst>
          </p:cNvPr>
          <p:cNvSpPr txBox="1"/>
          <p:nvPr/>
        </p:nvSpPr>
        <p:spPr>
          <a:xfrm>
            <a:off x="8075013" y="2398398"/>
            <a:ext cx="4419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e.g., Cookie, cracker, pasta, and tortilla manufacturing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DE440A-F81E-BA7A-2DE9-E763AEF13E3B}"/>
              </a:ext>
            </a:extLst>
          </p:cNvPr>
          <p:cNvSpPr txBox="1"/>
          <p:nvPr/>
        </p:nvSpPr>
        <p:spPr>
          <a:xfrm>
            <a:off x="8100822" y="3190930"/>
            <a:ext cx="4042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These processed food industries </a:t>
            </a: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 a high amount of sugar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during the production process.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D33DE8-D898-A172-76BF-2BACE1A90C26}"/>
              </a:ext>
            </a:extLst>
          </p:cNvPr>
          <p:cNvSpPr txBox="1"/>
          <p:nvPr/>
        </p:nvSpPr>
        <p:spPr>
          <a:xfrm>
            <a:off x="8154513" y="5455323"/>
            <a:ext cx="3709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16A84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Producers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are responsible for excessive sugar intake.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グラフィックス 14" descr="方向 単色塗りつぶし">
            <a:extLst>
              <a:ext uri="{FF2B5EF4-FFF2-40B4-BE49-F238E27FC236}">
                <a16:creationId xmlns:a16="http://schemas.microsoft.com/office/drawing/2014/main" id="{450A206F-AF16-A280-02F5-93051C50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017984">
            <a:off x="9533459" y="4617906"/>
            <a:ext cx="813709" cy="8137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5A68FE-260C-1E8F-5EFC-5F5322F1A2FE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373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65D784AD-C21A-E76A-2A19-D80F7854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2" y="1966620"/>
            <a:ext cx="7772400" cy="40863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9D1C432-F8AB-5C70-7A15-BAC64E77AB9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E48D61C8-61EC-D4B5-5577-58038F79278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8143D0E-6EA5-CAED-DDBD-2CFD88D96502}"/>
                </a:ext>
              </a:extLst>
            </p:cNvPr>
            <p:cNvSpPr txBox="1"/>
            <p:nvPr/>
          </p:nvSpPr>
          <p:spPr>
            <a:xfrm>
              <a:off x="62287" y="126148"/>
              <a:ext cx="10910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per person per day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91115A-7177-C744-F469-65E296781352}"/>
              </a:ext>
            </a:extLst>
          </p:cNvPr>
          <p:cNvSpPr txBox="1"/>
          <p:nvPr/>
        </p:nvSpPr>
        <p:spPr>
          <a:xfrm>
            <a:off x="33562" y="5993361"/>
            <a:ext cx="836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</a:t>
            </a:r>
            <a:r>
              <a:rPr lang="en" altLang="ja-JP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1" lang="en" altLang="ja-JP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expenditure by industry sector ($)</a:t>
            </a:r>
            <a:endParaRPr kumimoji="1" lang="ja-JP" altLang="en-US" sz="200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4805C3-1E57-C0DC-22A9-858B9E2C61C7}"/>
              </a:ext>
            </a:extLst>
          </p:cNvPr>
          <p:cNvSpPr txBox="1"/>
          <p:nvPr/>
        </p:nvSpPr>
        <p:spPr>
          <a:xfrm rot="16200000">
            <a:off x="-2327691" y="3827645"/>
            <a:ext cx="502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input per dollar of expenditure (g)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D50183F-C1DE-6839-C9D4-3A6ED5C5AAC0}"/>
              </a:ext>
            </a:extLst>
          </p:cNvPr>
          <p:cNvCxnSpPr>
            <a:cxnSpLocks/>
          </p:cNvCxnSpPr>
          <p:nvPr/>
        </p:nvCxnSpPr>
        <p:spPr>
          <a:xfrm flipH="1">
            <a:off x="1150264" y="3495806"/>
            <a:ext cx="267265" cy="60552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A2F12E9-99DC-DC50-9F92-2478FD83B17D}"/>
              </a:ext>
            </a:extLst>
          </p:cNvPr>
          <p:cNvCxnSpPr>
            <a:cxnSpLocks/>
          </p:cNvCxnSpPr>
          <p:nvPr/>
        </p:nvCxnSpPr>
        <p:spPr>
          <a:xfrm flipH="1">
            <a:off x="2298785" y="3657856"/>
            <a:ext cx="563529" cy="5055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9D6CC49-3BF4-6D72-EE94-47E15C42DEFB}"/>
              </a:ext>
            </a:extLst>
          </p:cNvPr>
          <p:cNvCxnSpPr>
            <a:cxnSpLocks/>
          </p:cNvCxnSpPr>
          <p:nvPr/>
        </p:nvCxnSpPr>
        <p:spPr>
          <a:xfrm flipH="1">
            <a:off x="2371739" y="2564275"/>
            <a:ext cx="521764" cy="44511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70F596-D545-634F-670A-11FC3BE5FEE4}"/>
              </a:ext>
            </a:extLst>
          </p:cNvPr>
          <p:cNvCxnSpPr>
            <a:cxnSpLocks/>
          </p:cNvCxnSpPr>
          <p:nvPr/>
        </p:nvCxnSpPr>
        <p:spPr>
          <a:xfrm flipH="1">
            <a:off x="2918814" y="4478139"/>
            <a:ext cx="293540" cy="52899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BF3A898-0959-F567-80E9-E817DA450DD5}"/>
              </a:ext>
            </a:extLst>
          </p:cNvPr>
          <p:cNvCxnSpPr>
            <a:cxnSpLocks/>
          </p:cNvCxnSpPr>
          <p:nvPr/>
        </p:nvCxnSpPr>
        <p:spPr>
          <a:xfrm>
            <a:off x="4987287" y="5298924"/>
            <a:ext cx="801500" cy="3718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AF3DBCE-05A0-99A8-7E93-66C927867152}"/>
              </a:ext>
            </a:extLst>
          </p:cNvPr>
          <p:cNvCxnSpPr>
            <a:cxnSpLocks/>
          </p:cNvCxnSpPr>
          <p:nvPr/>
        </p:nvCxnSpPr>
        <p:spPr>
          <a:xfrm>
            <a:off x="6815614" y="4839354"/>
            <a:ext cx="428000" cy="8313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19B848-1C76-B703-F731-7A0FA8F2C8F9}"/>
              </a:ext>
            </a:extLst>
          </p:cNvPr>
          <p:cNvSpPr txBox="1"/>
          <p:nvPr/>
        </p:nvSpPr>
        <p:spPr>
          <a:xfrm>
            <a:off x="3554871" y="491046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Full-service restaurant</a:t>
            </a:r>
            <a:endParaRPr kumimoji="1" lang="ja-JP" altLang="en-US" sz="2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6B23B8-8424-EF86-3581-822E7D0540F1}"/>
              </a:ext>
            </a:extLst>
          </p:cNvPr>
          <p:cNvSpPr txBox="1"/>
          <p:nvPr/>
        </p:nvSpPr>
        <p:spPr>
          <a:xfrm>
            <a:off x="4709193" y="435034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kumimoji="1" lang="en-US" altLang="ja-JP" sz="2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-service restaurant</a:t>
            </a:r>
            <a:endParaRPr kumimoji="1" lang="ja-JP" altLang="en-US" sz="2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1BDD4E-8152-76BC-EEAC-56B2FB0EA159}"/>
              </a:ext>
            </a:extLst>
          </p:cNvPr>
          <p:cNvSpPr txBox="1"/>
          <p:nvPr/>
        </p:nvSpPr>
        <p:spPr>
          <a:xfrm>
            <a:off x="2967066" y="4094111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 and ice 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A2AF49-A2A4-FDDE-7C4A-5FB01507D867}"/>
              </a:ext>
            </a:extLst>
          </p:cNvPr>
          <p:cNvSpPr txBox="1"/>
          <p:nvPr/>
        </p:nvSpPr>
        <p:spPr>
          <a:xfrm>
            <a:off x="2885073" y="2340813"/>
            <a:ext cx="2860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Cookie, cracker, pasta, </a:t>
            </a:r>
          </a:p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tortilla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8DBA6A-0DDB-274D-A99C-0C9B0F93DA5F}"/>
              </a:ext>
            </a:extLst>
          </p:cNvPr>
          <p:cNvSpPr txBox="1"/>
          <p:nvPr/>
        </p:nvSpPr>
        <p:spPr>
          <a:xfrm>
            <a:off x="2893503" y="345333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 and bakery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39570C-3B50-4845-3A06-00D724C9A1CD}"/>
              </a:ext>
            </a:extLst>
          </p:cNvPr>
          <p:cNvSpPr txBox="1"/>
          <p:nvPr/>
        </p:nvSpPr>
        <p:spPr>
          <a:xfrm>
            <a:off x="742089" y="2796506"/>
            <a:ext cx="183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and confectionery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1B18CC2-4452-D539-F66A-09EF141A07EF}"/>
              </a:ext>
            </a:extLst>
          </p:cNvPr>
          <p:cNvSpPr txBox="1"/>
          <p:nvPr/>
        </p:nvSpPr>
        <p:spPr>
          <a:xfrm>
            <a:off x="0" y="942843"/>
            <a:ext cx="11380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kumimoji="1"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kyline chart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of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the average daily sugar intake per capita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上下矢印 1">
            <a:extLst>
              <a:ext uri="{FF2B5EF4-FFF2-40B4-BE49-F238E27FC236}">
                <a16:creationId xmlns:a16="http://schemas.microsoft.com/office/drawing/2014/main" id="{9EAF84A1-1C81-88B8-2B11-B8EC3B40BCB8}"/>
              </a:ext>
            </a:extLst>
          </p:cNvPr>
          <p:cNvSpPr/>
          <p:nvPr/>
        </p:nvSpPr>
        <p:spPr>
          <a:xfrm rot="5400000">
            <a:off x="5569856" y="2607294"/>
            <a:ext cx="350592" cy="4415422"/>
          </a:xfrm>
          <a:prstGeom prst="upDown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EA4C92-6BB8-63C1-E8A8-757BDA620FD7}"/>
              </a:ext>
            </a:extLst>
          </p:cNvPr>
          <p:cNvSpPr txBox="1"/>
          <p:nvPr/>
        </p:nvSpPr>
        <p:spPr>
          <a:xfrm>
            <a:off x="8216934" y="1485962"/>
            <a:ext cx="3122861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Industries that are tall on the graph</a:t>
            </a:r>
            <a:r>
              <a:rPr lang="ja-JP" altLang="ja-JP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C014AB-0108-91DB-DF28-392A98BD3A99}"/>
              </a:ext>
            </a:extLst>
          </p:cNvPr>
          <p:cNvSpPr txBox="1"/>
          <p:nvPr/>
        </p:nvSpPr>
        <p:spPr>
          <a:xfrm>
            <a:off x="8075013" y="2398398"/>
            <a:ext cx="4419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e.g., Limited-service restaurant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DE440A-F81E-BA7A-2DE9-E763AEF13E3B}"/>
              </a:ext>
            </a:extLst>
          </p:cNvPr>
          <p:cNvSpPr txBox="1"/>
          <p:nvPr/>
        </p:nvSpPr>
        <p:spPr>
          <a:xfrm>
            <a:off x="8100822" y="3117100"/>
            <a:ext cx="404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Consumers spend a significant amount on food service industries.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D33DE8-D898-A172-76BF-2BACE1A90C26}"/>
              </a:ext>
            </a:extLst>
          </p:cNvPr>
          <p:cNvSpPr txBox="1"/>
          <p:nvPr/>
        </p:nvSpPr>
        <p:spPr>
          <a:xfrm>
            <a:off x="8154513" y="5455323"/>
            <a:ext cx="3935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are responsible for excessive sugar intake.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グラフィックス 14" descr="方向 単色塗りつぶし">
            <a:extLst>
              <a:ext uri="{FF2B5EF4-FFF2-40B4-BE49-F238E27FC236}">
                <a16:creationId xmlns:a16="http://schemas.microsoft.com/office/drawing/2014/main" id="{450A206F-AF16-A280-02F5-93051C50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017984">
            <a:off x="9506981" y="4343598"/>
            <a:ext cx="813709" cy="8137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787F2B-6B87-FC59-910A-E0F9E86E0F87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0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794E227E-797F-6FAC-4824-73CC4071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5" y="1484448"/>
            <a:ext cx="7065818" cy="528903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193133B-FD47-5508-65C8-3D57A274BEC4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DAD01C97-ABAE-E1BC-3428-FED93411CDC8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E5029DD-FD3E-EAB2-D7B1-994AD8369A58}"/>
                </a:ext>
              </a:extLst>
            </p:cNvPr>
            <p:cNvSpPr txBox="1"/>
            <p:nvPr/>
          </p:nvSpPr>
          <p:spPr>
            <a:xfrm>
              <a:off x="62287" y="126148"/>
              <a:ext cx="11525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income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F21B1F-BC3A-1A8F-155E-AFE4D24F0CCB}"/>
              </a:ext>
            </a:extLst>
          </p:cNvPr>
          <p:cNvSpPr txBox="1"/>
          <p:nvPr/>
        </p:nvSpPr>
        <p:spPr>
          <a:xfrm>
            <a:off x="0" y="838418"/>
            <a:ext cx="11282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3.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d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aily sugar intake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income level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ハンバーガーとドリンク 単色塗りつぶし">
            <a:extLst>
              <a:ext uri="{FF2B5EF4-FFF2-40B4-BE49-F238E27FC236}">
                <a16:creationId xmlns:a16="http://schemas.microsoft.com/office/drawing/2014/main" id="{4A71CC33-789F-71A3-4BC9-D3AAFA443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5660" y="2516777"/>
            <a:ext cx="567771" cy="567771"/>
          </a:xfrm>
          <a:prstGeom prst="rect">
            <a:avLst/>
          </a:prstGeom>
        </p:spPr>
      </p:pic>
      <p:pic>
        <p:nvPicPr>
          <p:cNvPr id="8" name="グラフィックス 7" descr="ジンジャーブレッド クッキー 単色塗りつぶし">
            <a:extLst>
              <a:ext uri="{FF2B5EF4-FFF2-40B4-BE49-F238E27FC236}">
                <a16:creationId xmlns:a16="http://schemas.microsoft.com/office/drawing/2014/main" id="{DBF9C37A-8B6C-A75C-E491-5B9345D8C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6744" y="4187555"/>
            <a:ext cx="516156" cy="516156"/>
          </a:xfrm>
          <a:prstGeom prst="rect">
            <a:avLst/>
          </a:prstGeom>
        </p:spPr>
      </p:pic>
      <p:pic>
        <p:nvPicPr>
          <p:cNvPr id="12" name="図 11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E42CFC02-855A-E675-A70E-878465DC06E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7093467" y="3738010"/>
            <a:ext cx="428071" cy="428071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9B9EE27E-6575-475D-08A7-46A697D5CD0D}"/>
              </a:ext>
            </a:extLst>
          </p:cNvPr>
          <p:cNvCxnSpPr>
            <a:cxnSpLocks/>
          </p:cNvCxnSpPr>
          <p:nvPr/>
        </p:nvCxnSpPr>
        <p:spPr>
          <a:xfrm flipH="1">
            <a:off x="6797215" y="5404844"/>
            <a:ext cx="305028" cy="467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8092C07-94DC-C139-4DC2-1CD72E5B6BF7}"/>
              </a:ext>
            </a:extLst>
          </p:cNvPr>
          <p:cNvCxnSpPr>
            <a:cxnSpLocks/>
          </p:cNvCxnSpPr>
          <p:nvPr/>
        </p:nvCxnSpPr>
        <p:spPr>
          <a:xfrm flipH="1">
            <a:off x="6781800" y="4980261"/>
            <a:ext cx="313163" cy="124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6A3960F-20A1-2B1F-906D-7E32A6242B32}"/>
              </a:ext>
            </a:extLst>
          </p:cNvPr>
          <p:cNvCxnSpPr>
            <a:cxnSpLocks/>
          </p:cNvCxnSpPr>
          <p:nvPr/>
        </p:nvCxnSpPr>
        <p:spPr>
          <a:xfrm flipH="1">
            <a:off x="6764031" y="4474076"/>
            <a:ext cx="311851" cy="2209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E57CF7F-2CB9-77A7-84B6-F02083986B6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764031" y="3952046"/>
            <a:ext cx="329436" cy="42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C50729B-1556-8C0C-51BF-D419E154ACAF}"/>
              </a:ext>
            </a:extLst>
          </p:cNvPr>
          <p:cNvCxnSpPr>
            <a:cxnSpLocks/>
          </p:cNvCxnSpPr>
          <p:nvPr/>
        </p:nvCxnSpPr>
        <p:spPr>
          <a:xfrm flipH="1">
            <a:off x="6764031" y="3471507"/>
            <a:ext cx="216576" cy="6025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540B696-32CB-0EB1-CEEB-46012137F8D7}"/>
              </a:ext>
            </a:extLst>
          </p:cNvPr>
          <p:cNvCxnSpPr>
            <a:cxnSpLocks/>
          </p:cNvCxnSpPr>
          <p:nvPr/>
        </p:nvCxnSpPr>
        <p:spPr>
          <a:xfrm flipH="1">
            <a:off x="6795854" y="2965441"/>
            <a:ext cx="253003" cy="2714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 descr="図形&#10;&#10;低い精度で自動的に生成された説明">
            <a:extLst>
              <a:ext uri="{FF2B5EF4-FFF2-40B4-BE49-F238E27FC236}">
                <a16:creationId xmlns:a16="http://schemas.microsoft.com/office/drawing/2014/main" id="{7DF7D9B3-7B85-C412-93D3-B0CC0D405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933" y="5227955"/>
            <a:ext cx="353777" cy="353777"/>
          </a:xfrm>
          <a:prstGeom prst="rect">
            <a:avLst/>
          </a:prstGeom>
        </p:spPr>
      </p:pic>
      <p:pic>
        <p:nvPicPr>
          <p:cNvPr id="22" name="グラフィックス 21" descr="レストラン 単色塗りつぶし">
            <a:extLst>
              <a:ext uri="{FF2B5EF4-FFF2-40B4-BE49-F238E27FC236}">
                <a16:creationId xmlns:a16="http://schemas.microsoft.com/office/drawing/2014/main" id="{D5A603FD-7DCE-13D2-F497-ADB7D9E12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4963" y="3097940"/>
            <a:ext cx="426575" cy="426575"/>
          </a:xfrm>
          <a:prstGeom prst="rect">
            <a:avLst/>
          </a:prstGeom>
        </p:spPr>
      </p:pic>
      <p:pic>
        <p:nvPicPr>
          <p:cNvPr id="24" name="グラフィックス 23" descr="カップケーキ 単色塗りつぶし">
            <a:extLst>
              <a:ext uri="{FF2B5EF4-FFF2-40B4-BE49-F238E27FC236}">
                <a16:creationId xmlns:a16="http://schemas.microsoft.com/office/drawing/2014/main" id="{57DAB983-78FB-ECB1-7AC4-FDEF3F59F3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1534" y="4708962"/>
            <a:ext cx="426575" cy="426575"/>
          </a:xfrm>
          <a:prstGeom prst="rect">
            <a:avLst/>
          </a:prstGeom>
        </p:spPr>
      </p:pic>
      <p:sp>
        <p:nvSpPr>
          <p:cNvPr id="30" name="右矢印 29">
            <a:extLst>
              <a:ext uri="{FF2B5EF4-FFF2-40B4-BE49-F238E27FC236}">
                <a16:creationId xmlns:a16="http://schemas.microsoft.com/office/drawing/2014/main" id="{A07C1974-03C0-930F-043F-8363CF974B3D}"/>
              </a:ext>
            </a:extLst>
          </p:cNvPr>
          <p:cNvSpPr/>
          <p:nvPr/>
        </p:nvSpPr>
        <p:spPr>
          <a:xfrm rot="20544090">
            <a:off x="1818282" y="2204024"/>
            <a:ext cx="4374786" cy="4975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グラフィックス 30" descr="星 単色塗りつぶし">
            <a:extLst>
              <a:ext uri="{FF2B5EF4-FFF2-40B4-BE49-F238E27FC236}">
                <a16:creationId xmlns:a16="http://schemas.microsoft.com/office/drawing/2014/main" id="{513394C3-4CD1-334E-F853-F1A66F980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79699" y="1284893"/>
            <a:ext cx="516155" cy="516155"/>
          </a:xfrm>
          <a:prstGeom prst="rect">
            <a:avLst/>
          </a:prstGeom>
        </p:spPr>
      </p:pic>
      <p:sp>
        <p:nvSpPr>
          <p:cNvPr id="32" name="右中かっこ 31">
            <a:extLst>
              <a:ext uri="{FF2B5EF4-FFF2-40B4-BE49-F238E27FC236}">
                <a16:creationId xmlns:a16="http://schemas.microsoft.com/office/drawing/2014/main" id="{1275FAAD-A715-B9AD-EAFA-19CD9576A47D}"/>
              </a:ext>
            </a:extLst>
          </p:cNvPr>
          <p:cNvSpPr/>
          <p:nvPr/>
        </p:nvSpPr>
        <p:spPr>
          <a:xfrm rot="16200000">
            <a:off x="6331304" y="1594892"/>
            <a:ext cx="420338" cy="711457"/>
          </a:xfrm>
          <a:prstGeom prst="rightBrace">
            <a:avLst>
              <a:gd name="adj1" fmla="val 1569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FD78833-284F-1227-05D5-6F59AA6267F5}"/>
              </a:ext>
            </a:extLst>
          </p:cNvPr>
          <p:cNvSpPr txBox="1"/>
          <p:nvPr/>
        </p:nvSpPr>
        <p:spPr>
          <a:xfrm>
            <a:off x="7756945" y="1637338"/>
            <a:ext cx="4042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For both women and men, the highest sugar intake was observed in the </a:t>
            </a: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income group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8B32B8F-8621-7872-F030-612F82121C4F}"/>
              </a:ext>
            </a:extLst>
          </p:cNvPr>
          <p:cNvSpPr txBox="1"/>
          <p:nvPr/>
        </p:nvSpPr>
        <p:spPr>
          <a:xfrm>
            <a:off x="7779144" y="361463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intake increased as income rose.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6A4B318-779F-A479-E621-611124F47C14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5043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55EA223C-82AA-8D39-994A-DE823276A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" y="1494778"/>
            <a:ext cx="7065818" cy="526837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193133B-FD47-5508-65C8-3D57A274BEC4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DAD01C97-ABAE-E1BC-3428-FED93411CDC8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E5029DD-FD3E-EAB2-D7B1-994AD8369A58}"/>
                </a:ext>
              </a:extLst>
            </p:cNvPr>
            <p:cNvSpPr txBox="1"/>
            <p:nvPr/>
          </p:nvSpPr>
          <p:spPr>
            <a:xfrm>
              <a:off x="62287" y="126148"/>
              <a:ext cx="11525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income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F21B1F-BC3A-1A8F-155E-AFE4D24F0CCB}"/>
              </a:ext>
            </a:extLst>
          </p:cNvPr>
          <p:cNvSpPr txBox="1"/>
          <p:nvPr/>
        </p:nvSpPr>
        <p:spPr>
          <a:xfrm>
            <a:off x="0" y="838418"/>
            <a:ext cx="11282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3.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d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aily sugar intake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income level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ハンバーガーとドリンク 単色塗りつぶし">
            <a:extLst>
              <a:ext uri="{FF2B5EF4-FFF2-40B4-BE49-F238E27FC236}">
                <a16:creationId xmlns:a16="http://schemas.microsoft.com/office/drawing/2014/main" id="{4A71CC33-789F-71A3-4BC9-D3AAFA443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5660" y="2516777"/>
            <a:ext cx="567771" cy="567771"/>
          </a:xfrm>
          <a:prstGeom prst="rect">
            <a:avLst/>
          </a:prstGeom>
        </p:spPr>
      </p:pic>
      <p:pic>
        <p:nvPicPr>
          <p:cNvPr id="8" name="グラフィックス 7" descr="ジンジャーブレッド クッキー 単色塗りつぶし">
            <a:extLst>
              <a:ext uri="{FF2B5EF4-FFF2-40B4-BE49-F238E27FC236}">
                <a16:creationId xmlns:a16="http://schemas.microsoft.com/office/drawing/2014/main" id="{DBF9C37A-8B6C-A75C-E491-5B9345D8C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6744" y="4187555"/>
            <a:ext cx="516156" cy="516156"/>
          </a:xfrm>
          <a:prstGeom prst="rect">
            <a:avLst/>
          </a:prstGeom>
        </p:spPr>
      </p:pic>
      <p:pic>
        <p:nvPicPr>
          <p:cNvPr id="12" name="図 11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E42CFC02-855A-E675-A70E-878465DC06E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7093467" y="3738010"/>
            <a:ext cx="428071" cy="428071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9B9EE27E-6575-475D-08A7-46A697D5CD0D}"/>
              </a:ext>
            </a:extLst>
          </p:cNvPr>
          <p:cNvCxnSpPr>
            <a:cxnSpLocks/>
          </p:cNvCxnSpPr>
          <p:nvPr/>
        </p:nvCxnSpPr>
        <p:spPr>
          <a:xfrm flipH="1">
            <a:off x="6797215" y="5404844"/>
            <a:ext cx="305028" cy="467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8092C07-94DC-C139-4DC2-1CD72E5B6BF7}"/>
              </a:ext>
            </a:extLst>
          </p:cNvPr>
          <p:cNvCxnSpPr>
            <a:cxnSpLocks/>
          </p:cNvCxnSpPr>
          <p:nvPr/>
        </p:nvCxnSpPr>
        <p:spPr>
          <a:xfrm flipH="1">
            <a:off x="6781800" y="4980261"/>
            <a:ext cx="313163" cy="124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6A3960F-20A1-2B1F-906D-7E32A6242B32}"/>
              </a:ext>
            </a:extLst>
          </p:cNvPr>
          <p:cNvCxnSpPr>
            <a:cxnSpLocks/>
          </p:cNvCxnSpPr>
          <p:nvPr/>
        </p:nvCxnSpPr>
        <p:spPr>
          <a:xfrm flipH="1">
            <a:off x="6764031" y="4474076"/>
            <a:ext cx="311851" cy="2209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E57CF7F-2CB9-77A7-84B6-F02083986B6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764031" y="3952046"/>
            <a:ext cx="329436" cy="42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C50729B-1556-8C0C-51BF-D419E154ACAF}"/>
              </a:ext>
            </a:extLst>
          </p:cNvPr>
          <p:cNvCxnSpPr>
            <a:cxnSpLocks/>
          </p:cNvCxnSpPr>
          <p:nvPr/>
        </p:nvCxnSpPr>
        <p:spPr>
          <a:xfrm flipH="1">
            <a:off x="6764031" y="3471507"/>
            <a:ext cx="216576" cy="6025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540B696-32CB-0EB1-CEEB-46012137F8D7}"/>
              </a:ext>
            </a:extLst>
          </p:cNvPr>
          <p:cNvCxnSpPr>
            <a:cxnSpLocks/>
          </p:cNvCxnSpPr>
          <p:nvPr/>
        </p:nvCxnSpPr>
        <p:spPr>
          <a:xfrm flipH="1">
            <a:off x="6795854" y="2965441"/>
            <a:ext cx="253003" cy="2714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 descr="図形&#10;&#10;低い精度で自動的に生成された説明">
            <a:extLst>
              <a:ext uri="{FF2B5EF4-FFF2-40B4-BE49-F238E27FC236}">
                <a16:creationId xmlns:a16="http://schemas.microsoft.com/office/drawing/2014/main" id="{7DF7D9B3-7B85-C412-93D3-B0CC0D405C6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7147933" y="5227955"/>
            <a:ext cx="353777" cy="353777"/>
          </a:xfrm>
          <a:prstGeom prst="rect">
            <a:avLst/>
          </a:prstGeom>
        </p:spPr>
      </p:pic>
      <p:pic>
        <p:nvPicPr>
          <p:cNvPr id="22" name="グラフィックス 21" descr="レストラン 単色塗りつぶし">
            <a:extLst>
              <a:ext uri="{FF2B5EF4-FFF2-40B4-BE49-F238E27FC236}">
                <a16:creationId xmlns:a16="http://schemas.microsoft.com/office/drawing/2014/main" id="{D5A603FD-7DCE-13D2-F497-ADB7D9E12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4963" y="3097940"/>
            <a:ext cx="426575" cy="426575"/>
          </a:xfrm>
          <a:prstGeom prst="rect">
            <a:avLst/>
          </a:prstGeom>
        </p:spPr>
      </p:pic>
      <p:pic>
        <p:nvPicPr>
          <p:cNvPr id="24" name="グラフィックス 23" descr="カップケーキ 単色塗りつぶし">
            <a:extLst>
              <a:ext uri="{FF2B5EF4-FFF2-40B4-BE49-F238E27FC236}">
                <a16:creationId xmlns:a16="http://schemas.microsoft.com/office/drawing/2014/main" id="{57DAB983-78FB-ECB1-7AC4-FDEF3F59F3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1534" y="4708962"/>
            <a:ext cx="426575" cy="426575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FD78833-284F-1227-05D5-6F59AA6267F5}"/>
              </a:ext>
            </a:extLst>
          </p:cNvPr>
          <p:cNvSpPr txBox="1"/>
          <p:nvPr/>
        </p:nvSpPr>
        <p:spPr>
          <a:xfrm>
            <a:off x="7756945" y="1637338"/>
            <a:ext cx="4042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both women and men, the highest sugar intake was observed in the highest income group.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8B32B8F-8621-7872-F030-612F82121C4F}"/>
              </a:ext>
            </a:extLst>
          </p:cNvPr>
          <p:cNvSpPr txBox="1"/>
          <p:nvPr/>
        </p:nvSpPr>
        <p:spPr>
          <a:xfrm>
            <a:off x="7779144" y="361463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intake increased as income rose.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3FF8F1-7DB7-7E66-699D-6A366BD4A0BC}"/>
              </a:ext>
            </a:extLst>
          </p:cNvPr>
          <p:cNvSpPr txBox="1"/>
          <p:nvPr/>
        </p:nvSpPr>
        <p:spPr>
          <a:xfrm>
            <a:off x="7779144" y="4922249"/>
            <a:ext cx="4141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intake from </a:t>
            </a: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limited-service restaurants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particularly increased with rising income.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14112CA-8E1B-6508-5CAA-D9C6FD8D6A22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3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4ED530-7879-D4FE-4926-79F37598225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62A9F14-40E9-E840-D5AA-2DB47A20EC18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5FEABF3-1146-C053-C1EE-4F3405D21CED}"/>
                </a:ext>
              </a:extLst>
            </p:cNvPr>
            <p:cNvSpPr txBox="1"/>
            <p:nvPr/>
          </p:nvSpPr>
          <p:spPr>
            <a:xfrm>
              <a:off x="62287" y="126148"/>
              <a:ext cx="11525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income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ED2874-23E1-F6A9-74E4-6CA37981550E}"/>
              </a:ext>
            </a:extLst>
          </p:cNvPr>
          <p:cNvSpPr txBox="1"/>
          <p:nvPr/>
        </p:nvSpPr>
        <p:spPr>
          <a:xfrm>
            <a:off x="0" y="838418"/>
            <a:ext cx="1226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4.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food expenditure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income level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0255854-5AA4-B238-6971-DE6811C6F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588"/>
            <a:ext cx="7009775" cy="5341264"/>
          </a:xfrm>
          <a:prstGeom prst="rect">
            <a:avLst/>
          </a:prstGeom>
        </p:spPr>
      </p:pic>
      <p:pic>
        <p:nvPicPr>
          <p:cNvPr id="10" name="図 9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73BD009B-EDDA-B6FC-AAD7-DCCDC31C023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890038" y="2745554"/>
            <a:ext cx="428071" cy="428071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3BC7B87-4550-D1FE-83A4-CFD3096FA043}"/>
              </a:ext>
            </a:extLst>
          </p:cNvPr>
          <p:cNvCxnSpPr>
            <a:cxnSpLocks/>
          </p:cNvCxnSpPr>
          <p:nvPr/>
        </p:nvCxnSpPr>
        <p:spPr>
          <a:xfrm flipH="1">
            <a:off x="6589303" y="5277293"/>
            <a:ext cx="405495" cy="56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9995C53-3395-2032-8D4B-0024EFEE1D6C}"/>
              </a:ext>
            </a:extLst>
          </p:cNvPr>
          <p:cNvCxnSpPr>
            <a:cxnSpLocks/>
          </p:cNvCxnSpPr>
          <p:nvPr/>
        </p:nvCxnSpPr>
        <p:spPr>
          <a:xfrm flipH="1">
            <a:off x="6652687" y="4927572"/>
            <a:ext cx="292421" cy="180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863A3EE-5A0C-6BEF-AB7D-0DD2039F7173}"/>
              </a:ext>
            </a:extLst>
          </p:cNvPr>
          <p:cNvCxnSpPr>
            <a:cxnSpLocks/>
          </p:cNvCxnSpPr>
          <p:nvPr/>
        </p:nvCxnSpPr>
        <p:spPr>
          <a:xfrm flipH="1">
            <a:off x="6636519" y="4554047"/>
            <a:ext cx="383990" cy="399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56D0624-ACCF-36CE-1BCD-486C0FA0E0E4}"/>
              </a:ext>
            </a:extLst>
          </p:cNvPr>
          <p:cNvCxnSpPr>
            <a:cxnSpLocks/>
          </p:cNvCxnSpPr>
          <p:nvPr/>
        </p:nvCxnSpPr>
        <p:spPr>
          <a:xfrm flipH="1">
            <a:off x="6641938" y="3070260"/>
            <a:ext cx="300368" cy="1469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F0169AC-CD68-C895-AE02-9528240ECB3B}"/>
              </a:ext>
            </a:extLst>
          </p:cNvPr>
          <p:cNvCxnSpPr>
            <a:cxnSpLocks/>
          </p:cNvCxnSpPr>
          <p:nvPr/>
        </p:nvCxnSpPr>
        <p:spPr>
          <a:xfrm flipH="1">
            <a:off x="6668368" y="3648110"/>
            <a:ext cx="272640" cy="1045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0A4BBD4-C0B9-282F-5E16-ADF048BE69AF}"/>
              </a:ext>
            </a:extLst>
          </p:cNvPr>
          <p:cNvCxnSpPr>
            <a:cxnSpLocks/>
          </p:cNvCxnSpPr>
          <p:nvPr/>
        </p:nvCxnSpPr>
        <p:spPr>
          <a:xfrm flipH="1">
            <a:off x="6668368" y="2600306"/>
            <a:ext cx="342280" cy="3028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グラフィックス 16" descr="鶏もも肉 単色塗りつぶし">
            <a:extLst>
              <a:ext uri="{FF2B5EF4-FFF2-40B4-BE49-F238E27FC236}">
                <a16:creationId xmlns:a16="http://schemas.microsoft.com/office/drawing/2014/main" id="{FB64D7DE-3EA4-2A12-EF9F-16D2B4DF1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0038" y="5091648"/>
            <a:ext cx="426575" cy="426575"/>
          </a:xfrm>
          <a:prstGeom prst="rect">
            <a:avLst/>
          </a:prstGeom>
        </p:spPr>
      </p:pic>
      <p:pic>
        <p:nvPicPr>
          <p:cNvPr id="18" name="グラフィックス 17" descr="死んだ魚の骨 単色塗りつぶし">
            <a:extLst>
              <a:ext uri="{FF2B5EF4-FFF2-40B4-BE49-F238E27FC236}">
                <a16:creationId xmlns:a16="http://schemas.microsoft.com/office/drawing/2014/main" id="{43CE2138-51BD-4339-F0AA-98F2CCE56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8116" y="5184769"/>
            <a:ext cx="469232" cy="469232"/>
          </a:xfrm>
          <a:prstGeom prst="rect">
            <a:avLst/>
          </a:prstGeom>
        </p:spPr>
      </p:pic>
      <p:pic>
        <p:nvPicPr>
          <p:cNvPr id="19" name="グラフィックス 18" descr="乳製品 単色塗りつぶし">
            <a:extLst>
              <a:ext uri="{FF2B5EF4-FFF2-40B4-BE49-F238E27FC236}">
                <a16:creationId xmlns:a16="http://schemas.microsoft.com/office/drawing/2014/main" id="{957D848B-E1C0-6756-CF5C-4042906B2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3671" y="4617291"/>
            <a:ext cx="469232" cy="469232"/>
          </a:xfrm>
          <a:prstGeom prst="rect">
            <a:avLst/>
          </a:prstGeom>
        </p:spPr>
      </p:pic>
      <p:pic>
        <p:nvPicPr>
          <p:cNvPr id="20" name="グラフィックス 19" descr="チーズ 単色塗りつぶし">
            <a:extLst>
              <a:ext uri="{FF2B5EF4-FFF2-40B4-BE49-F238E27FC236}">
                <a16:creationId xmlns:a16="http://schemas.microsoft.com/office/drawing/2014/main" id="{81E5429D-2EB7-7BAF-98C8-020F572D3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2459" y="4761972"/>
            <a:ext cx="387795" cy="387795"/>
          </a:xfrm>
          <a:prstGeom prst="rect">
            <a:avLst/>
          </a:prstGeom>
        </p:spPr>
      </p:pic>
      <p:pic>
        <p:nvPicPr>
          <p:cNvPr id="21" name="グラフィックス 20" descr="農作物 単色塗りつぶし">
            <a:extLst>
              <a:ext uri="{FF2B5EF4-FFF2-40B4-BE49-F238E27FC236}">
                <a16:creationId xmlns:a16="http://schemas.microsoft.com/office/drawing/2014/main" id="{7C72CCFD-3407-FB81-4A17-FEA4BB7FF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94958" y="4167866"/>
            <a:ext cx="387795" cy="387795"/>
          </a:xfrm>
          <a:prstGeom prst="rect">
            <a:avLst/>
          </a:prstGeom>
        </p:spPr>
      </p:pic>
      <p:pic>
        <p:nvPicPr>
          <p:cNvPr id="22" name="グラフィックス 21" descr="収穫用のカゴ 単色塗りつぶし">
            <a:extLst>
              <a:ext uri="{FF2B5EF4-FFF2-40B4-BE49-F238E27FC236}">
                <a16:creationId xmlns:a16="http://schemas.microsoft.com/office/drawing/2014/main" id="{B1191B09-2A05-73C4-63B3-236CD96CFC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04389" y="3729429"/>
            <a:ext cx="469233" cy="469233"/>
          </a:xfrm>
          <a:prstGeom prst="rect">
            <a:avLst/>
          </a:prstGeom>
        </p:spPr>
      </p:pic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CAD8E3B-D9E5-1BB2-F5B4-111BEC4F4EC0}"/>
              </a:ext>
            </a:extLst>
          </p:cNvPr>
          <p:cNvCxnSpPr>
            <a:cxnSpLocks/>
          </p:cNvCxnSpPr>
          <p:nvPr/>
        </p:nvCxnSpPr>
        <p:spPr>
          <a:xfrm flipH="1">
            <a:off x="6664484" y="4070532"/>
            <a:ext cx="305033" cy="7531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グラフィックス 23" descr="レストラン 単色塗りつぶし">
            <a:extLst>
              <a:ext uri="{FF2B5EF4-FFF2-40B4-BE49-F238E27FC236}">
                <a16:creationId xmlns:a16="http://schemas.microsoft.com/office/drawing/2014/main" id="{0C06A108-0B50-2933-C755-DA044C3322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30277" y="2064268"/>
            <a:ext cx="320492" cy="320492"/>
          </a:xfrm>
          <a:prstGeom prst="rect">
            <a:avLst/>
          </a:prstGeom>
        </p:spPr>
      </p:pic>
      <p:pic>
        <p:nvPicPr>
          <p:cNvPr id="28" name="図 27" descr="図形&#10;&#10;低い精度で自動的に生成された説明">
            <a:extLst>
              <a:ext uri="{FF2B5EF4-FFF2-40B4-BE49-F238E27FC236}">
                <a16:creationId xmlns:a16="http://schemas.microsoft.com/office/drawing/2014/main" id="{FCBE0A0B-6900-7480-0573-7F9AA930E2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24290" y="3372506"/>
            <a:ext cx="265797" cy="265797"/>
          </a:xfrm>
          <a:prstGeom prst="rect">
            <a:avLst/>
          </a:prstGeom>
        </p:spPr>
      </p:pic>
      <p:pic>
        <p:nvPicPr>
          <p:cNvPr id="29" name="グラフィックス 28" descr="カップケーキ 単色塗りつぶし">
            <a:extLst>
              <a:ext uri="{FF2B5EF4-FFF2-40B4-BE49-F238E27FC236}">
                <a16:creationId xmlns:a16="http://schemas.microsoft.com/office/drawing/2014/main" id="{3F094128-4179-CB9E-829D-3613352125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1270" y="3378062"/>
            <a:ext cx="291356" cy="291356"/>
          </a:xfrm>
          <a:prstGeom prst="rect">
            <a:avLst/>
          </a:prstGeom>
        </p:spPr>
      </p:pic>
      <p:pic>
        <p:nvPicPr>
          <p:cNvPr id="30" name="グラフィックス 29" descr="ハンバーガーとドリンク 単色塗りつぶし">
            <a:extLst>
              <a:ext uri="{FF2B5EF4-FFF2-40B4-BE49-F238E27FC236}">
                <a16:creationId xmlns:a16="http://schemas.microsoft.com/office/drawing/2014/main" id="{292153CC-24F1-D811-C9F9-422BA9CEBD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78411" y="2287864"/>
            <a:ext cx="426575" cy="426575"/>
          </a:xfrm>
          <a:prstGeom prst="rect">
            <a:avLst/>
          </a:prstGeom>
        </p:spPr>
      </p:pic>
      <p:sp>
        <p:nvSpPr>
          <p:cNvPr id="31" name="右矢印 30">
            <a:extLst>
              <a:ext uri="{FF2B5EF4-FFF2-40B4-BE49-F238E27FC236}">
                <a16:creationId xmlns:a16="http://schemas.microsoft.com/office/drawing/2014/main" id="{0BF4A40B-F9EE-FB41-CDBD-DBEE322F6C88}"/>
              </a:ext>
            </a:extLst>
          </p:cNvPr>
          <p:cNvSpPr/>
          <p:nvPr/>
        </p:nvSpPr>
        <p:spPr>
          <a:xfrm rot="20517700">
            <a:off x="1720192" y="2317675"/>
            <a:ext cx="4878414" cy="5090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EC10AAE-EBA5-2E34-F8FF-02F35BDFE0E2}"/>
              </a:ext>
            </a:extLst>
          </p:cNvPr>
          <p:cNvSpPr/>
          <p:nvPr/>
        </p:nvSpPr>
        <p:spPr>
          <a:xfrm>
            <a:off x="7570254" y="1447377"/>
            <a:ext cx="4147614" cy="1006815"/>
          </a:xfrm>
          <a:prstGeom prst="rect">
            <a:avLst/>
          </a:prstGeom>
          <a:pattFill prst="pct10">
            <a:fgClr>
              <a:srgbClr val="C84C6E"/>
            </a:fgClr>
            <a:bgClr>
              <a:schemeClr val="bg1"/>
            </a:bgClr>
          </a:pattFill>
          <a:ln w="28575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3F3EE23-04FB-E260-2636-4F8304678EE0}"/>
              </a:ext>
            </a:extLst>
          </p:cNvPr>
          <p:cNvSpPr txBox="1"/>
          <p:nvPr/>
        </p:nvSpPr>
        <p:spPr>
          <a:xfrm>
            <a:off x="7570254" y="150631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intake increased as income rose.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3679F90-86F0-4A54-8727-5464EC93A842}"/>
              </a:ext>
            </a:extLst>
          </p:cNvPr>
          <p:cNvSpPr txBox="1"/>
          <p:nvPr/>
        </p:nvSpPr>
        <p:spPr>
          <a:xfrm>
            <a:off x="7794497" y="2619151"/>
            <a:ext cx="4209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Annual food expenditure increases with rising income.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02539A2-4353-C12A-9514-347CEE64DA1D}"/>
              </a:ext>
            </a:extLst>
          </p:cNvPr>
          <p:cNvSpPr txBox="1"/>
          <p:nvPr/>
        </p:nvSpPr>
        <p:spPr>
          <a:xfrm>
            <a:off x="7794497" y="4138548"/>
            <a:ext cx="4386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implies higher overall food intake.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F6455C4-3EE1-F761-8653-E465B60D4425}"/>
              </a:ext>
            </a:extLst>
          </p:cNvPr>
          <p:cNvSpPr txBox="1"/>
          <p:nvPr/>
        </p:nvSpPr>
        <p:spPr>
          <a:xfrm>
            <a:off x="7794495" y="5697860"/>
            <a:ext cx="379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reason for the increased sugar intake.</a:t>
            </a:r>
            <a:endParaRPr kumimoji="1" lang="ja-JP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グラフィックス 36" descr="方向 単色塗りつぶし">
            <a:extLst>
              <a:ext uri="{FF2B5EF4-FFF2-40B4-BE49-F238E27FC236}">
                <a16:creationId xmlns:a16="http://schemas.microsoft.com/office/drawing/2014/main" id="{FE394FAE-02C1-BF5C-4EFA-8853E1283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8110811">
            <a:off x="9279868" y="3291661"/>
            <a:ext cx="822957" cy="822957"/>
          </a:xfrm>
          <a:prstGeom prst="rect">
            <a:avLst/>
          </a:prstGeom>
        </p:spPr>
      </p:pic>
      <p:pic>
        <p:nvPicPr>
          <p:cNvPr id="38" name="グラフィックス 37" descr="方向 単色塗りつぶし">
            <a:extLst>
              <a:ext uri="{FF2B5EF4-FFF2-40B4-BE49-F238E27FC236}">
                <a16:creationId xmlns:a16="http://schemas.microsoft.com/office/drawing/2014/main" id="{AAAC80CE-3317-B3B8-933A-6A52FBE19D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8110811">
            <a:off x="9279869" y="4787729"/>
            <a:ext cx="822957" cy="822957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DAEA7CB-A659-0AA8-4311-CA79036C3BFE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66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848455A-4253-DC84-DE15-91FE10F08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0" y="1400883"/>
            <a:ext cx="7045454" cy="5378678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4ED530-7879-D4FE-4926-79F37598225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62A9F14-40E9-E840-D5AA-2DB47A20EC18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5FEABF3-1146-C053-C1EE-4F3405D21CED}"/>
                </a:ext>
              </a:extLst>
            </p:cNvPr>
            <p:cNvSpPr txBox="1"/>
            <p:nvPr/>
          </p:nvSpPr>
          <p:spPr>
            <a:xfrm>
              <a:off x="62287" y="126148"/>
              <a:ext cx="11525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income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ED2874-23E1-F6A9-74E4-6CA37981550E}"/>
              </a:ext>
            </a:extLst>
          </p:cNvPr>
          <p:cNvSpPr txBox="1"/>
          <p:nvPr/>
        </p:nvSpPr>
        <p:spPr>
          <a:xfrm>
            <a:off x="0" y="838418"/>
            <a:ext cx="1226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4.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food expenditure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income level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73BD009B-EDDA-B6FC-AAD7-DCCDC31C02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890038" y="2745554"/>
            <a:ext cx="428071" cy="428071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3BC7B87-4550-D1FE-83A4-CFD3096FA043}"/>
              </a:ext>
            </a:extLst>
          </p:cNvPr>
          <p:cNvCxnSpPr>
            <a:cxnSpLocks/>
          </p:cNvCxnSpPr>
          <p:nvPr/>
        </p:nvCxnSpPr>
        <p:spPr>
          <a:xfrm flipH="1">
            <a:off x="6589303" y="5277293"/>
            <a:ext cx="405495" cy="56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9995C53-3395-2032-8D4B-0024EFEE1D6C}"/>
              </a:ext>
            </a:extLst>
          </p:cNvPr>
          <p:cNvCxnSpPr>
            <a:cxnSpLocks/>
          </p:cNvCxnSpPr>
          <p:nvPr/>
        </p:nvCxnSpPr>
        <p:spPr>
          <a:xfrm flipH="1">
            <a:off x="6652687" y="4927572"/>
            <a:ext cx="292421" cy="180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863A3EE-5A0C-6BEF-AB7D-0DD2039F7173}"/>
              </a:ext>
            </a:extLst>
          </p:cNvPr>
          <p:cNvCxnSpPr>
            <a:cxnSpLocks/>
          </p:cNvCxnSpPr>
          <p:nvPr/>
        </p:nvCxnSpPr>
        <p:spPr>
          <a:xfrm flipH="1">
            <a:off x="6636519" y="4554047"/>
            <a:ext cx="383990" cy="399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56D0624-ACCF-36CE-1BCD-486C0FA0E0E4}"/>
              </a:ext>
            </a:extLst>
          </p:cNvPr>
          <p:cNvCxnSpPr>
            <a:cxnSpLocks/>
          </p:cNvCxnSpPr>
          <p:nvPr/>
        </p:nvCxnSpPr>
        <p:spPr>
          <a:xfrm flipH="1">
            <a:off x="6641938" y="3070260"/>
            <a:ext cx="300368" cy="1469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F0169AC-CD68-C895-AE02-9528240ECB3B}"/>
              </a:ext>
            </a:extLst>
          </p:cNvPr>
          <p:cNvCxnSpPr>
            <a:cxnSpLocks/>
          </p:cNvCxnSpPr>
          <p:nvPr/>
        </p:nvCxnSpPr>
        <p:spPr>
          <a:xfrm flipH="1">
            <a:off x="6668368" y="3648110"/>
            <a:ext cx="272640" cy="1045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0A4BBD4-C0B9-282F-5E16-ADF048BE69AF}"/>
              </a:ext>
            </a:extLst>
          </p:cNvPr>
          <p:cNvCxnSpPr>
            <a:cxnSpLocks/>
          </p:cNvCxnSpPr>
          <p:nvPr/>
        </p:nvCxnSpPr>
        <p:spPr>
          <a:xfrm flipH="1">
            <a:off x="6668368" y="2600306"/>
            <a:ext cx="342280" cy="3028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グラフィックス 16" descr="鶏もも肉 単色塗りつぶし">
            <a:extLst>
              <a:ext uri="{FF2B5EF4-FFF2-40B4-BE49-F238E27FC236}">
                <a16:creationId xmlns:a16="http://schemas.microsoft.com/office/drawing/2014/main" id="{FB64D7DE-3EA4-2A12-EF9F-16D2B4DF1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0038" y="5091648"/>
            <a:ext cx="426575" cy="426575"/>
          </a:xfrm>
          <a:prstGeom prst="rect">
            <a:avLst/>
          </a:prstGeom>
        </p:spPr>
      </p:pic>
      <p:pic>
        <p:nvPicPr>
          <p:cNvPr id="18" name="グラフィックス 17" descr="死んだ魚の骨 単色塗りつぶし">
            <a:extLst>
              <a:ext uri="{FF2B5EF4-FFF2-40B4-BE49-F238E27FC236}">
                <a16:creationId xmlns:a16="http://schemas.microsoft.com/office/drawing/2014/main" id="{43CE2138-51BD-4339-F0AA-98F2CCE56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8116" y="5184769"/>
            <a:ext cx="469232" cy="469232"/>
          </a:xfrm>
          <a:prstGeom prst="rect">
            <a:avLst/>
          </a:prstGeom>
        </p:spPr>
      </p:pic>
      <p:pic>
        <p:nvPicPr>
          <p:cNvPr id="19" name="グラフィックス 18" descr="乳製品 単色塗りつぶし">
            <a:extLst>
              <a:ext uri="{FF2B5EF4-FFF2-40B4-BE49-F238E27FC236}">
                <a16:creationId xmlns:a16="http://schemas.microsoft.com/office/drawing/2014/main" id="{957D848B-E1C0-6756-CF5C-4042906B2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3671" y="4617291"/>
            <a:ext cx="469232" cy="469232"/>
          </a:xfrm>
          <a:prstGeom prst="rect">
            <a:avLst/>
          </a:prstGeom>
        </p:spPr>
      </p:pic>
      <p:pic>
        <p:nvPicPr>
          <p:cNvPr id="20" name="グラフィックス 19" descr="チーズ 単色塗りつぶし">
            <a:extLst>
              <a:ext uri="{FF2B5EF4-FFF2-40B4-BE49-F238E27FC236}">
                <a16:creationId xmlns:a16="http://schemas.microsoft.com/office/drawing/2014/main" id="{81E5429D-2EB7-7BAF-98C8-020F572D39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2459" y="4761972"/>
            <a:ext cx="387795" cy="387795"/>
          </a:xfrm>
          <a:prstGeom prst="rect">
            <a:avLst/>
          </a:prstGeom>
        </p:spPr>
      </p:pic>
      <p:pic>
        <p:nvPicPr>
          <p:cNvPr id="21" name="グラフィックス 20" descr="農作物 単色塗りつぶし">
            <a:extLst>
              <a:ext uri="{FF2B5EF4-FFF2-40B4-BE49-F238E27FC236}">
                <a16:creationId xmlns:a16="http://schemas.microsoft.com/office/drawing/2014/main" id="{7C72CCFD-3407-FB81-4A17-FEA4BB7FF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94958" y="4167866"/>
            <a:ext cx="387795" cy="387795"/>
          </a:xfrm>
          <a:prstGeom prst="rect">
            <a:avLst/>
          </a:prstGeom>
        </p:spPr>
      </p:pic>
      <p:pic>
        <p:nvPicPr>
          <p:cNvPr id="22" name="グラフィックス 21" descr="収穫用のカゴ 単色塗りつぶし">
            <a:extLst>
              <a:ext uri="{FF2B5EF4-FFF2-40B4-BE49-F238E27FC236}">
                <a16:creationId xmlns:a16="http://schemas.microsoft.com/office/drawing/2014/main" id="{B1191B09-2A05-73C4-63B3-236CD96CFC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04389" y="3729429"/>
            <a:ext cx="469233" cy="469233"/>
          </a:xfrm>
          <a:prstGeom prst="rect">
            <a:avLst/>
          </a:prstGeom>
        </p:spPr>
      </p:pic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CAD8E3B-D9E5-1BB2-F5B4-111BEC4F4EC0}"/>
              </a:ext>
            </a:extLst>
          </p:cNvPr>
          <p:cNvCxnSpPr>
            <a:cxnSpLocks/>
          </p:cNvCxnSpPr>
          <p:nvPr/>
        </p:nvCxnSpPr>
        <p:spPr>
          <a:xfrm flipH="1">
            <a:off x="6664484" y="4070532"/>
            <a:ext cx="305033" cy="7531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グラフィックス 23" descr="レストラン 単色塗りつぶし">
            <a:extLst>
              <a:ext uri="{FF2B5EF4-FFF2-40B4-BE49-F238E27FC236}">
                <a16:creationId xmlns:a16="http://schemas.microsoft.com/office/drawing/2014/main" id="{0C06A108-0B50-2933-C755-DA044C3322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30277" y="2064268"/>
            <a:ext cx="320492" cy="320492"/>
          </a:xfrm>
          <a:prstGeom prst="rect">
            <a:avLst/>
          </a:prstGeom>
        </p:spPr>
      </p:pic>
      <p:pic>
        <p:nvPicPr>
          <p:cNvPr id="28" name="図 27" descr="図形&#10;&#10;低い精度で自動的に生成された説明">
            <a:extLst>
              <a:ext uri="{FF2B5EF4-FFF2-40B4-BE49-F238E27FC236}">
                <a16:creationId xmlns:a16="http://schemas.microsoft.com/office/drawing/2014/main" id="{FCBE0A0B-6900-7480-0573-7F9AA930E2F9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70000" contrast="-70000"/>
          </a:blip>
          <a:stretch>
            <a:fillRect/>
          </a:stretch>
        </p:blipFill>
        <p:spPr>
          <a:xfrm>
            <a:off x="6924290" y="3372506"/>
            <a:ext cx="265797" cy="265797"/>
          </a:xfrm>
          <a:prstGeom prst="rect">
            <a:avLst/>
          </a:prstGeom>
        </p:spPr>
      </p:pic>
      <p:pic>
        <p:nvPicPr>
          <p:cNvPr id="29" name="グラフィックス 28" descr="カップケーキ 単色塗りつぶし">
            <a:extLst>
              <a:ext uri="{FF2B5EF4-FFF2-40B4-BE49-F238E27FC236}">
                <a16:creationId xmlns:a16="http://schemas.microsoft.com/office/drawing/2014/main" id="{3F094128-4179-CB9E-829D-3613352125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1270" y="3378062"/>
            <a:ext cx="291356" cy="291356"/>
          </a:xfrm>
          <a:prstGeom prst="rect">
            <a:avLst/>
          </a:prstGeom>
        </p:spPr>
      </p:pic>
      <p:pic>
        <p:nvPicPr>
          <p:cNvPr id="30" name="グラフィックス 29" descr="ハンバーガーとドリンク 単色塗りつぶし">
            <a:extLst>
              <a:ext uri="{FF2B5EF4-FFF2-40B4-BE49-F238E27FC236}">
                <a16:creationId xmlns:a16="http://schemas.microsoft.com/office/drawing/2014/main" id="{292153CC-24F1-D811-C9F9-422BA9CEBD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78411" y="2287864"/>
            <a:ext cx="426575" cy="426575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EC10AAE-EBA5-2E34-F8FF-02F35BDFE0E2}"/>
              </a:ext>
            </a:extLst>
          </p:cNvPr>
          <p:cNvSpPr/>
          <p:nvPr/>
        </p:nvSpPr>
        <p:spPr>
          <a:xfrm>
            <a:off x="7570254" y="1447377"/>
            <a:ext cx="4147614" cy="1726248"/>
          </a:xfrm>
          <a:prstGeom prst="rect">
            <a:avLst/>
          </a:prstGeom>
          <a:pattFill prst="pct10">
            <a:fgClr>
              <a:srgbClr val="C84C6E"/>
            </a:fgClr>
            <a:bgClr>
              <a:schemeClr val="bg1"/>
            </a:bgClr>
          </a:pattFill>
          <a:ln w="28575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グラフィックス 37" descr="方向 単色塗りつぶし">
            <a:extLst>
              <a:ext uri="{FF2B5EF4-FFF2-40B4-BE49-F238E27FC236}">
                <a16:creationId xmlns:a16="http://schemas.microsoft.com/office/drawing/2014/main" id="{AAAC80CE-3317-B3B8-933A-6A52FBE19D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8110811">
            <a:off x="9357123" y="4556651"/>
            <a:ext cx="822957" cy="82295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D50BB2A-9122-06ED-C106-EF9820AC88C7}"/>
              </a:ext>
            </a:extLst>
          </p:cNvPr>
          <p:cNvSpPr txBox="1"/>
          <p:nvPr/>
        </p:nvSpPr>
        <p:spPr>
          <a:xfrm>
            <a:off x="7560812" y="1526597"/>
            <a:ext cx="4141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intake from </a:t>
            </a: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limited-service restaurants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particularly increased with rising income.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052ED4A-85A4-EC4F-66B1-F455C0362A21}"/>
              </a:ext>
            </a:extLst>
          </p:cNvPr>
          <p:cNvSpPr txBox="1"/>
          <p:nvPr/>
        </p:nvSpPr>
        <p:spPr>
          <a:xfrm>
            <a:off x="7694794" y="3378062"/>
            <a:ext cx="4147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Food expenditure on </a:t>
            </a: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significantly increases with rising income.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AB2331-D706-414D-472A-0000C5B8E922}"/>
              </a:ext>
            </a:extLst>
          </p:cNvPr>
          <p:cNvSpPr txBox="1"/>
          <p:nvPr/>
        </p:nvSpPr>
        <p:spPr>
          <a:xfrm>
            <a:off x="7687998" y="5496230"/>
            <a:ext cx="3994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leads to particularly high sugar intake from </a:t>
            </a:r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limited-service restaurants.</a:t>
            </a:r>
            <a:endParaRPr lang="ja-JP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720E863-60A3-21D3-B29D-774614CEB120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11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DD176B8-5CA9-B29F-AACB-13EB10BBCB0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06B1D38-3049-EF0F-E265-3CB1FBE4119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B55CE63-6CF7-8CEC-754F-4CA6A52F1A0B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616192E3-9805-6ECC-7B0D-04A79330D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0" y="1494859"/>
            <a:ext cx="7065818" cy="53124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7F1629-C135-841F-6C39-B5A1748B5732}"/>
              </a:ext>
            </a:extLst>
          </p:cNvPr>
          <p:cNvSpPr txBox="1"/>
          <p:nvPr/>
        </p:nvSpPr>
        <p:spPr>
          <a:xfrm>
            <a:off x="0" y="838418"/>
            <a:ext cx="10903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5.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d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aily sugar intake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ハンバーガーとドリンク 単色塗りつぶし">
            <a:extLst>
              <a:ext uri="{FF2B5EF4-FFF2-40B4-BE49-F238E27FC236}">
                <a16:creationId xmlns:a16="http://schemas.microsoft.com/office/drawing/2014/main" id="{608EE460-A7AB-0393-660D-FC8BEE6D3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5660" y="2516777"/>
            <a:ext cx="567771" cy="567771"/>
          </a:xfrm>
          <a:prstGeom prst="rect">
            <a:avLst/>
          </a:prstGeom>
        </p:spPr>
      </p:pic>
      <p:pic>
        <p:nvPicPr>
          <p:cNvPr id="8" name="グラフィックス 7" descr="ジンジャーブレッド クッキー 単色塗りつぶし">
            <a:extLst>
              <a:ext uri="{FF2B5EF4-FFF2-40B4-BE49-F238E27FC236}">
                <a16:creationId xmlns:a16="http://schemas.microsoft.com/office/drawing/2014/main" id="{4052A12A-1639-B2F4-FF1F-598034BE9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6744" y="4187555"/>
            <a:ext cx="516156" cy="516156"/>
          </a:xfrm>
          <a:prstGeom prst="rect">
            <a:avLst/>
          </a:prstGeom>
        </p:spPr>
      </p:pic>
      <p:pic>
        <p:nvPicPr>
          <p:cNvPr id="9" name="図 8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CBF2FA67-2D4E-0054-C53B-4F94B3C2629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7093467" y="3738010"/>
            <a:ext cx="428071" cy="428071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BD3090A-3E0F-C139-BA38-E3A5A256C893}"/>
              </a:ext>
            </a:extLst>
          </p:cNvPr>
          <p:cNvCxnSpPr>
            <a:cxnSpLocks/>
          </p:cNvCxnSpPr>
          <p:nvPr/>
        </p:nvCxnSpPr>
        <p:spPr>
          <a:xfrm flipH="1">
            <a:off x="6764031" y="5404844"/>
            <a:ext cx="338212" cy="399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C86356A-9D2B-47E5-F888-DC645B74A1FF}"/>
              </a:ext>
            </a:extLst>
          </p:cNvPr>
          <p:cNvCxnSpPr>
            <a:cxnSpLocks/>
          </p:cNvCxnSpPr>
          <p:nvPr/>
        </p:nvCxnSpPr>
        <p:spPr>
          <a:xfrm flipH="1">
            <a:off x="6764031" y="4980261"/>
            <a:ext cx="330932" cy="95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157832A-8B58-6B75-CA0E-A9ED804F3518}"/>
              </a:ext>
            </a:extLst>
          </p:cNvPr>
          <p:cNvCxnSpPr>
            <a:cxnSpLocks/>
          </p:cNvCxnSpPr>
          <p:nvPr/>
        </p:nvCxnSpPr>
        <p:spPr>
          <a:xfrm flipH="1">
            <a:off x="6764031" y="4474076"/>
            <a:ext cx="3118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FCE41E3-3C61-E2B8-5619-F312311935E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64031" y="3952046"/>
            <a:ext cx="329436" cy="140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50879C8-F546-DEC5-A63F-42AFCF1A446C}"/>
              </a:ext>
            </a:extLst>
          </p:cNvPr>
          <p:cNvCxnSpPr>
            <a:cxnSpLocks/>
          </p:cNvCxnSpPr>
          <p:nvPr/>
        </p:nvCxnSpPr>
        <p:spPr>
          <a:xfrm flipH="1">
            <a:off x="6764031" y="3429000"/>
            <a:ext cx="284826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C5BDFFB-39D3-F10B-662C-E09BE60B65E4}"/>
              </a:ext>
            </a:extLst>
          </p:cNvPr>
          <p:cNvCxnSpPr>
            <a:cxnSpLocks/>
          </p:cNvCxnSpPr>
          <p:nvPr/>
        </p:nvCxnSpPr>
        <p:spPr>
          <a:xfrm flipH="1">
            <a:off x="6764031" y="2965441"/>
            <a:ext cx="284826" cy="4210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図形&#10;&#10;低い精度で自動的に生成された説明">
            <a:extLst>
              <a:ext uri="{FF2B5EF4-FFF2-40B4-BE49-F238E27FC236}">
                <a16:creationId xmlns:a16="http://schemas.microsoft.com/office/drawing/2014/main" id="{C4835F36-999F-1E2F-AD98-53EB37E39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933" y="5227955"/>
            <a:ext cx="353777" cy="353777"/>
          </a:xfrm>
          <a:prstGeom prst="rect">
            <a:avLst/>
          </a:prstGeom>
        </p:spPr>
      </p:pic>
      <p:pic>
        <p:nvPicPr>
          <p:cNvPr id="17" name="グラフィックス 16" descr="レストラン 単色塗りつぶし">
            <a:extLst>
              <a:ext uri="{FF2B5EF4-FFF2-40B4-BE49-F238E27FC236}">
                <a16:creationId xmlns:a16="http://schemas.microsoft.com/office/drawing/2014/main" id="{04DEBE52-0863-7B99-36FC-F6E82DED6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4963" y="3097940"/>
            <a:ext cx="426575" cy="426575"/>
          </a:xfrm>
          <a:prstGeom prst="rect">
            <a:avLst/>
          </a:prstGeom>
        </p:spPr>
      </p:pic>
      <p:pic>
        <p:nvPicPr>
          <p:cNvPr id="18" name="グラフィックス 17" descr="カップケーキ 単色塗りつぶし">
            <a:extLst>
              <a:ext uri="{FF2B5EF4-FFF2-40B4-BE49-F238E27FC236}">
                <a16:creationId xmlns:a16="http://schemas.microsoft.com/office/drawing/2014/main" id="{A70FE165-B155-7722-832C-FFCD78DAF2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1534" y="4708962"/>
            <a:ext cx="426575" cy="426575"/>
          </a:xfrm>
          <a:prstGeom prst="rect">
            <a:avLst/>
          </a:prstGeom>
        </p:spPr>
      </p:pic>
      <p:pic>
        <p:nvPicPr>
          <p:cNvPr id="26" name="グラフィックス 25" descr="星 単色塗りつぶし">
            <a:extLst>
              <a:ext uri="{FF2B5EF4-FFF2-40B4-BE49-F238E27FC236}">
                <a16:creationId xmlns:a16="http://schemas.microsoft.com/office/drawing/2014/main" id="{415E4D4D-7EEA-A478-BF7D-CB46B75793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17789" y="1601646"/>
            <a:ext cx="567771" cy="567771"/>
          </a:xfrm>
          <a:prstGeom prst="rect">
            <a:avLst/>
          </a:prstGeom>
        </p:spPr>
      </p:pic>
      <p:pic>
        <p:nvPicPr>
          <p:cNvPr id="28" name="グラフィックス 27" descr="星 単色塗りつぶし">
            <a:extLst>
              <a:ext uri="{FF2B5EF4-FFF2-40B4-BE49-F238E27FC236}">
                <a16:creationId xmlns:a16="http://schemas.microsoft.com/office/drawing/2014/main" id="{A769FBDD-BA1C-064F-E51A-E33DDC4988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82487" y="1616046"/>
            <a:ext cx="567771" cy="56777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72DBB97-0BC6-3C6B-842C-E4884C5885CC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EDA9311-246C-FCB8-9636-B8F5B9EF9C47}"/>
              </a:ext>
            </a:extLst>
          </p:cNvPr>
          <p:cNvSpPr txBox="1"/>
          <p:nvPr/>
        </p:nvSpPr>
        <p:spPr>
          <a:xfrm>
            <a:off x="7593431" y="1600333"/>
            <a:ext cx="364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Highest sugar intake: women aged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to 64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men aged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to 44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2570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70DB66C5-7D43-78F5-E5F6-13D73E4D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5" y="1496977"/>
            <a:ext cx="7065818" cy="531240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DD176B8-5CA9-B29F-AACB-13EB10BBCB0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06B1D38-3049-EF0F-E265-3CB1FBE4119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B55CE63-6CF7-8CEC-754F-4CA6A52F1A0B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7F1629-C135-841F-6C39-B5A1748B5732}"/>
              </a:ext>
            </a:extLst>
          </p:cNvPr>
          <p:cNvSpPr txBox="1"/>
          <p:nvPr/>
        </p:nvSpPr>
        <p:spPr>
          <a:xfrm>
            <a:off x="0" y="838418"/>
            <a:ext cx="10903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5.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d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aily sugar intake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ハンバーガーとドリンク 単色塗りつぶし">
            <a:extLst>
              <a:ext uri="{FF2B5EF4-FFF2-40B4-BE49-F238E27FC236}">
                <a16:creationId xmlns:a16="http://schemas.microsoft.com/office/drawing/2014/main" id="{608EE460-A7AB-0393-660D-FC8BEE6D3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5660" y="2516777"/>
            <a:ext cx="567771" cy="567771"/>
          </a:xfrm>
          <a:prstGeom prst="rect">
            <a:avLst/>
          </a:prstGeom>
        </p:spPr>
      </p:pic>
      <p:pic>
        <p:nvPicPr>
          <p:cNvPr id="8" name="グラフィックス 7" descr="ジンジャーブレッド クッキー 単色塗りつぶし">
            <a:extLst>
              <a:ext uri="{FF2B5EF4-FFF2-40B4-BE49-F238E27FC236}">
                <a16:creationId xmlns:a16="http://schemas.microsoft.com/office/drawing/2014/main" id="{4052A12A-1639-B2F4-FF1F-598034BE9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6744" y="4187555"/>
            <a:ext cx="516156" cy="516156"/>
          </a:xfrm>
          <a:prstGeom prst="rect">
            <a:avLst/>
          </a:prstGeom>
        </p:spPr>
      </p:pic>
      <p:pic>
        <p:nvPicPr>
          <p:cNvPr id="9" name="図 8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CBF2FA67-2D4E-0054-C53B-4F94B3C2629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7093467" y="3738010"/>
            <a:ext cx="428071" cy="428071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BD3090A-3E0F-C139-BA38-E3A5A256C893}"/>
              </a:ext>
            </a:extLst>
          </p:cNvPr>
          <p:cNvCxnSpPr>
            <a:cxnSpLocks/>
          </p:cNvCxnSpPr>
          <p:nvPr/>
        </p:nvCxnSpPr>
        <p:spPr>
          <a:xfrm flipH="1">
            <a:off x="6764031" y="5404844"/>
            <a:ext cx="338212" cy="399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C86356A-9D2B-47E5-F888-DC645B74A1FF}"/>
              </a:ext>
            </a:extLst>
          </p:cNvPr>
          <p:cNvCxnSpPr>
            <a:cxnSpLocks/>
          </p:cNvCxnSpPr>
          <p:nvPr/>
        </p:nvCxnSpPr>
        <p:spPr>
          <a:xfrm flipH="1">
            <a:off x="6764031" y="4980261"/>
            <a:ext cx="330932" cy="95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157832A-8B58-6B75-CA0E-A9ED804F3518}"/>
              </a:ext>
            </a:extLst>
          </p:cNvPr>
          <p:cNvCxnSpPr>
            <a:cxnSpLocks/>
          </p:cNvCxnSpPr>
          <p:nvPr/>
        </p:nvCxnSpPr>
        <p:spPr>
          <a:xfrm flipH="1">
            <a:off x="6764031" y="4474076"/>
            <a:ext cx="3118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FCE41E3-3C61-E2B8-5619-F312311935E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64031" y="3952046"/>
            <a:ext cx="329436" cy="140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50879C8-F546-DEC5-A63F-42AFCF1A446C}"/>
              </a:ext>
            </a:extLst>
          </p:cNvPr>
          <p:cNvCxnSpPr>
            <a:cxnSpLocks/>
          </p:cNvCxnSpPr>
          <p:nvPr/>
        </p:nvCxnSpPr>
        <p:spPr>
          <a:xfrm flipH="1">
            <a:off x="6764031" y="3429000"/>
            <a:ext cx="284826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C5BDFFB-39D3-F10B-662C-E09BE60B65E4}"/>
              </a:ext>
            </a:extLst>
          </p:cNvPr>
          <p:cNvCxnSpPr>
            <a:cxnSpLocks/>
          </p:cNvCxnSpPr>
          <p:nvPr/>
        </p:nvCxnSpPr>
        <p:spPr>
          <a:xfrm flipH="1">
            <a:off x="6764031" y="2965441"/>
            <a:ext cx="284826" cy="4210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図形&#10;&#10;低い精度で自動的に生成された説明">
            <a:extLst>
              <a:ext uri="{FF2B5EF4-FFF2-40B4-BE49-F238E27FC236}">
                <a16:creationId xmlns:a16="http://schemas.microsoft.com/office/drawing/2014/main" id="{C4835F36-999F-1E2F-AD98-53EB37E3990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7147933" y="5227955"/>
            <a:ext cx="353777" cy="353777"/>
          </a:xfrm>
          <a:prstGeom prst="rect">
            <a:avLst/>
          </a:prstGeom>
        </p:spPr>
      </p:pic>
      <p:pic>
        <p:nvPicPr>
          <p:cNvPr id="17" name="グラフィックス 16" descr="レストラン 単色塗りつぶし">
            <a:extLst>
              <a:ext uri="{FF2B5EF4-FFF2-40B4-BE49-F238E27FC236}">
                <a16:creationId xmlns:a16="http://schemas.microsoft.com/office/drawing/2014/main" id="{04DEBE52-0863-7B99-36FC-F6E82DED6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4963" y="3097940"/>
            <a:ext cx="426575" cy="426575"/>
          </a:xfrm>
          <a:prstGeom prst="rect">
            <a:avLst/>
          </a:prstGeom>
        </p:spPr>
      </p:pic>
      <p:pic>
        <p:nvPicPr>
          <p:cNvPr id="18" name="グラフィックス 17" descr="カップケーキ 単色塗りつぶし">
            <a:extLst>
              <a:ext uri="{FF2B5EF4-FFF2-40B4-BE49-F238E27FC236}">
                <a16:creationId xmlns:a16="http://schemas.microsoft.com/office/drawing/2014/main" id="{A70FE165-B155-7722-832C-FFCD78DAF2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1534" y="4708962"/>
            <a:ext cx="426575" cy="42657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AA8C91-778C-5EEB-1368-AE811D506D28}"/>
              </a:ext>
            </a:extLst>
          </p:cNvPr>
          <p:cNvSpPr txBox="1"/>
          <p:nvPr/>
        </p:nvSpPr>
        <p:spPr>
          <a:xfrm>
            <a:off x="7556451" y="3273747"/>
            <a:ext cx="4696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intake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 (e.g., full-service restaurant and limited-service restaurant)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decreased with age.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5D0B3A-70D5-A910-12EF-0DFFB7ABAC80}"/>
              </a:ext>
            </a:extLst>
          </p:cNvPr>
          <p:cNvSpPr txBox="1"/>
          <p:nvPr/>
        </p:nvSpPr>
        <p:spPr>
          <a:xfrm>
            <a:off x="7593431" y="1600333"/>
            <a:ext cx="364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sugar intake: women aged 55 to 64, men aged 35 to 44.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43E378D-189F-5468-0E5E-6043B2600D39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3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FC911990-266E-0371-DCCE-B3C0045E4C1D}"/>
              </a:ext>
            </a:extLst>
          </p:cNvPr>
          <p:cNvGrpSpPr/>
          <p:nvPr/>
        </p:nvGrpSpPr>
        <p:grpSpPr>
          <a:xfrm>
            <a:off x="2545311" y="3814915"/>
            <a:ext cx="3563888" cy="2251642"/>
            <a:chOff x="2545311" y="3814915"/>
            <a:chExt cx="3563888" cy="2251642"/>
          </a:xfrm>
        </p:grpSpPr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8628BB5D-6B68-54BD-4093-B233F7FA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974" y="4015092"/>
              <a:ext cx="3435012" cy="2051465"/>
            </a:xfrm>
            <a:prstGeom prst="rect">
              <a:avLst/>
            </a:prstGeom>
          </p:spPr>
        </p:pic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7A4580ED-8A60-B850-FE49-C8F67C3A5505}"/>
                </a:ext>
              </a:extLst>
            </p:cNvPr>
            <p:cNvGrpSpPr/>
            <p:nvPr/>
          </p:nvGrpSpPr>
          <p:grpSpPr>
            <a:xfrm>
              <a:off x="2545311" y="3814915"/>
              <a:ext cx="3563888" cy="2251642"/>
              <a:chOff x="2545311" y="3814915"/>
              <a:chExt cx="3563888" cy="2251642"/>
            </a:xfrm>
          </p:grpSpPr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ED36570C-1400-AA71-CE08-C5DA28FBA6EA}"/>
                  </a:ext>
                </a:extLst>
              </p:cNvPr>
              <p:cNvGrpSpPr/>
              <p:nvPr/>
            </p:nvGrpSpPr>
            <p:grpSpPr>
              <a:xfrm>
                <a:off x="2545311" y="3814915"/>
                <a:ext cx="3406525" cy="2188608"/>
                <a:chOff x="2545311" y="3814915"/>
                <a:chExt cx="3406525" cy="2188608"/>
              </a:xfrm>
            </p:grpSpPr>
            <p:grpSp>
              <p:nvGrpSpPr>
                <p:cNvPr id="63" name="グループ化 62">
                  <a:extLst>
                    <a:ext uri="{FF2B5EF4-FFF2-40B4-BE49-F238E27FC236}">
                      <a16:creationId xmlns:a16="http://schemas.microsoft.com/office/drawing/2014/main" id="{CF35962E-E308-934F-428E-6ACB3CDD7641}"/>
                    </a:ext>
                  </a:extLst>
                </p:cNvPr>
                <p:cNvGrpSpPr/>
                <p:nvPr/>
              </p:nvGrpSpPr>
              <p:grpSpPr>
                <a:xfrm>
                  <a:off x="2545311" y="3814915"/>
                  <a:ext cx="2205896" cy="2188608"/>
                  <a:chOff x="2545311" y="3814915"/>
                  <a:chExt cx="2205896" cy="2188608"/>
                </a:xfrm>
              </p:grpSpPr>
              <p:grpSp>
                <p:nvGrpSpPr>
                  <p:cNvPr id="61" name="グループ化 60">
                    <a:extLst>
                      <a:ext uri="{FF2B5EF4-FFF2-40B4-BE49-F238E27FC236}">
                        <a16:creationId xmlns:a16="http://schemas.microsoft.com/office/drawing/2014/main" id="{4780DB25-8754-3ABE-A234-69CA80D226CA}"/>
                      </a:ext>
                    </a:extLst>
                  </p:cNvPr>
                  <p:cNvGrpSpPr/>
                  <p:nvPr/>
                </p:nvGrpSpPr>
                <p:grpSpPr>
                  <a:xfrm>
                    <a:off x="2545311" y="3814915"/>
                    <a:ext cx="2205896" cy="1643388"/>
                    <a:chOff x="2777839" y="3971187"/>
                    <a:chExt cx="2205896" cy="1643388"/>
                  </a:xfrm>
                </p:grpSpPr>
                <p:sp>
                  <p:nvSpPr>
                    <p:cNvPr id="58" name="テキスト ボックス 57">
                      <a:extLst>
                        <a:ext uri="{FF2B5EF4-FFF2-40B4-BE49-F238E27FC236}">
                          <a16:creationId xmlns:a16="http://schemas.microsoft.com/office/drawing/2014/main" id="{A50940EF-C1A3-8112-B39F-2F245BA6CC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7839" y="3971187"/>
                      <a:ext cx="40267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E385A489-512A-CD05-4081-C21706B446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14449" y="5306798"/>
                      <a:ext cx="136928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obesity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テキスト ボックス 54">
                      <a:extLst>
                        <a:ext uri="{FF2B5EF4-FFF2-40B4-BE49-F238E27FC236}">
                          <a16:creationId xmlns:a16="http://schemas.microsoft.com/office/drawing/2014/main" id="{E8FB64CD-7CD8-5573-D8EF-DA1A1FC7A4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71696" y="4329644"/>
                      <a:ext cx="79220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besity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2" name="円/楕円 61">
                    <a:extLst>
                      <a:ext uri="{FF2B5EF4-FFF2-40B4-BE49-F238E27FC236}">
                        <a16:creationId xmlns:a16="http://schemas.microsoft.com/office/drawing/2014/main" id="{9A6DD1CB-1F70-A887-8EF0-56376A64F442}"/>
                      </a:ext>
                    </a:extLst>
                  </p:cNvPr>
                  <p:cNvSpPr/>
                  <p:nvPr/>
                </p:nvSpPr>
                <p:spPr>
                  <a:xfrm>
                    <a:off x="2824003" y="5823523"/>
                    <a:ext cx="180000" cy="18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64" name="円/楕円 63">
                  <a:extLst>
                    <a:ext uri="{FF2B5EF4-FFF2-40B4-BE49-F238E27FC236}">
                      <a16:creationId xmlns:a16="http://schemas.microsoft.com/office/drawing/2014/main" id="{A83F0045-A77D-2ED7-D334-AE62CB9C0B82}"/>
                    </a:ext>
                  </a:extLst>
                </p:cNvPr>
                <p:cNvSpPr/>
                <p:nvPr/>
              </p:nvSpPr>
              <p:spPr>
                <a:xfrm>
                  <a:off x="5771836" y="580494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176F839A-710D-D53A-3B2F-AE2CC887E3C9}"/>
                  </a:ext>
                </a:extLst>
              </p:cNvPr>
              <p:cNvSpPr txBox="1"/>
              <p:nvPr/>
            </p:nvSpPr>
            <p:spPr>
              <a:xfrm>
                <a:off x="5557445" y="5804947"/>
                <a:ext cx="55175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(year</a:t>
                </a:r>
                <a:r>
                  <a:rPr kumimoji="1" lang="en-US" altLang="ja-JP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1" lang="ja-JP" alt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C06481-58FD-F8CE-F9A2-E21AA2CDE237}"/>
              </a:ext>
            </a:extLst>
          </p:cNvPr>
          <p:cNvSpPr txBox="1"/>
          <p:nvPr/>
        </p:nvSpPr>
        <p:spPr>
          <a:xfrm>
            <a:off x="0" y="81567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C0179E-5A90-A4A9-4445-B291D3CEA55D}"/>
              </a:ext>
            </a:extLst>
          </p:cNvPr>
          <p:cNvSpPr txBox="1"/>
          <p:nvPr/>
        </p:nvSpPr>
        <p:spPr>
          <a:xfrm>
            <a:off x="140850" y="891036"/>
            <a:ext cx="115586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ja-JP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However, the daily sugar intake per person </a:t>
            </a:r>
            <a:r>
              <a:rPr lang="en-US" altLang="ja-JP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in the U.S. </a:t>
            </a:r>
            <a:r>
              <a:rPr lang="en-US" altLang="ja-JP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exceeds the WHO’s recommended intake by </a:t>
            </a:r>
            <a:r>
              <a:rPr lang="en-US" altLang="ja-JP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5% </a:t>
            </a:r>
            <a:r>
              <a:rPr lang="en-US" altLang="ja-JP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(FAO, 2024).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E72BF2-7FB3-BA40-9C07-4F8599C73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217" y="2823087"/>
            <a:ext cx="4034913" cy="40349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6B0645-8E40-5FB3-D4F9-EA8939394EF1}"/>
              </a:ext>
            </a:extLst>
          </p:cNvPr>
          <p:cNvSpPr txBox="1"/>
          <p:nvPr/>
        </p:nvSpPr>
        <p:spPr>
          <a:xfrm>
            <a:off x="9135629" y="4201491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4800" b="1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1" lang="en-US" altLang="ja-JP" sz="4800" b="1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1" lang="ja-JP" altLang="en-US" sz="4800" b="1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51AA79-95BF-36EC-B466-721BE0280ACF}"/>
              </a:ext>
            </a:extLst>
          </p:cNvPr>
          <p:cNvSpPr txBox="1"/>
          <p:nvPr/>
        </p:nvSpPr>
        <p:spPr>
          <a:xfrm>
            <a:off x="8843973" y="4840543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Overtake</a:t>
            </a:r>
            <a:endParaRPr kumimoji="1" lang="ja-JP" altLang="en-US" sz="2800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040959-1472-99F2-A448-8BBA381CA9D2}"/>
              </a:ext>
            </a:extLst>
          </p:cNvPr>
          <p:cNvSpPr txBox="1"/>
          <p:nvPr/>
        </p:nvSpPr>
        <p:spPr>
          <a:xfrm>
            <a:off x="7324043" y="5657671"/>
            <a:ext cx="469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energy intake recommended by the WHO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(kcal/capita/day)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4A5BF779-59A3-6469-4CFE-0AB4A95F8FBE}"/>
              </a:ext>
            </a:extLst>
          </p:cNvPr>
          <p:cNvCxnSpPr>
            <a:cxnSpLocks/>
          </p:cNvCxnSpPr>
          <p:nvPr/>
        </p:nvCxnSpPr>
        <p:spPr>
          <a:xfrm flipH="1">
            <a:off x="10355484" y="3703899"/>
            <a:ext cx="733063" cy="582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 descr="背景パターン&#10;&#10;自動的に生成された説明">
            <a:extLst>
              <a:ext uri="{FF2B5EF4-FFF2-40B4-BE49-F238E27FC236}">
                <a16:creationId xmlns:a16="http://schemas.microsoft.com/office/drawing/2014/main" id="{A44E45CD-EEBA-9945-8698-6AFD95CFE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509" y="3467022"/>
            <a:ext cx="1318102" cy="877857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D52AEA1-BAF8-3BE6-17D2-F3D4954FFB1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EC10A7C9-BDEB-5C0A-31C7-FD95E4574877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1BC78E62-CF4F-60C5-BAF1-B96A892B714D}"/>
                </a:ext>
              </a:extLst>
            </p:cNvPr>
            <p:cNvSpPr txBox="1"/>
            <p:nvPr/>
          </p:nvSpPr>
          <p:spPr>
            <a:xfrm>
              <a:off x="0" y="104682"/>
              <a:ext cx="5399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Backgrounds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3CB0708-6821-E659-034D-C795A0047EC8}"/>
              </a:ext>
            </a:extLst>
          </p:cNvPr>
          <p:cNvSpPr txBox="1"/>
          <p:nvPr/>
        </p:nvSpPr>
        <p:spPr>
          <a:xfrm>
            <a:off x="124797" y="2377173"/>
            <a:ext cx="963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To achieve a healthier diets, the U.S. government</a:t>
            </a:r>
            <a:r>
              <a:rPr lang="en" altLang="ja-JP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needs to take specific measures to reduce sugar intake.</a:t>
            </a:r>
            <a:endParaRPr lang="ja-JP" altLang="ja-JP" sz="2800" kern="1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998761F-0A79-79F5-D2E4-6330AD9E22FF}"/>
              </a:ext>
            </a:extLst>
          </p:cNvPr>
          <p:cNvSpPr txBox="1"/>
          <p:nvPr/>
        </p:nvSpPr>
        <p:spPr>
          <a:xfrm>
            <a:off x="9624997" y="327518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5B75A1-05FF-0A4C-962C-CE023233033F}"/>
              </a:ext>
            </a:extLst>
          </p:cNvPr>
          <p:cNvSpPr txBox="1"/>
          <p:nvPr/>
        </p:nvSpPr>
        <p:spPr>
          <a:xfrm>
            <a:off x="124797" y="182110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U.S. faces a risk of further widespread health issues in the future.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3BBF0A71-7A38-B1C3-6D86-0D1E30E7D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182" y="5489968"/>
            <a:ext cx="1286465" cy="1286465"/>
          </a:xfrm>
          <a:prstGeom prst="rect">
            <a:avLst/>
          </a:prstGeom>
        </p:spPr>
      </p:pic>
      <p:pic>
        <p:nvPicPr>
          <p:cNvPr id="18" name="グラフィックス 17" descr="No の記号 単色塗りつぶし">
            <a:extLst>
              <a:ext uri="{FF2B5EF4-FFF2-40B4-BE49-F238E27FC236}">
                <a16:creationId xmlns:a16="http://schemas.microsoft.com/office/drawing/2014/main" id="{62650515-969D-D5FD-C674-BD623E76F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6456" y="5323242"/>
            <a:ext cx="1619915" cy="1619915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50629B2-5381-2514-792D-1DC40F38F0E1}"/>
              </a:ext>
            </a:extLst>
          </p:cNvPr>
          <p:cNvSpPr txBox="1"/>
          <p:nvPr/>
        </p:nvSpPr>
        <p:spPr>
          <a:xfrm>
            <a:off x="140850" y="5943556"/>
            <a:ext cx="303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3</a:t>
            </a:r>
            <a:r>
              <a:rPr kumimoji="1" lang="en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adults </a:t>
            </a:r>
          </a:p>
          <a:p>
            <a:pPr algn="l"/>
            <a:r>
              <a:rPr kumimoji="1"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have prediabetes.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A4AC26C6-1B65-3841-1E57-409847FBBA63}"/>
              </a:ext>
            </a:extLst>
          </p:cNvPr>
          <p:cNvGrpSpPr/>
          <p:nvPr/>
        </p:nvGrpSpPr>
        <p:grpSpPr>
          <a:xfrm>
            <a:off x="4853" y="3995195"/>
            <a:ext cx="2560992" cy="1899752"/>
            <a:chOff x="80741" y="4331726"/>
            <a:chExt cx="2560992" cy="1899752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E95FBE6-B4E8-3A50-8EB1-6EC6E95E8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41" y="4331726"/>
              <a:ext cx="2560992" cy="1899752"/>
            </a:xfrm>
            <a:prstGeom prst="rect">
              <a:avLst/>
            </a:prstGeom>
          </p:spPr>
        </p:pic>
        <p:pic>
          <p:nvPicPr>
            <p:cNvPr id="54" name="図 53" descr="アイコン&#10;&#10;自動的に生成された説明">
              <a:extLst>
                <a:ext uri="{FF2B5EF4-FFF2-40B4-BE49-F238E27FC236}">
                  <a16:creationId xmlns:a16="http://schemas.microsoft.com/office/drawing/2014/main" id="{F50CBBE0-E8C8-0F81-EE86-B71285E80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0000"/>
            <a:stretch/>
          </p:blipFill>
          <p:spPr>
            <a:xfrm>
              <a:off x="1322673" y="4344879"/>
              <a:ext cx="452549" cy="905098"/>
            </a:xfrm>
            <a:prstGeom prst="rect">
              <a:avLst/>
            </a:prstGeom>
          </p:spPr>
        </p:pic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BB1EDF7-7FB3-A557-6A0B-8952300C8041}"/>
              </a:ext>
            </a:extLst>
          </p:cNvPr>
          <p:cNvSpPr txBox="1"/>
          <p:nvPr/>
        </p:nvSpPr>
        <p:spPr>
          <a:xfrm>
            <a:off x="3320158" y="5943556"/>
            <a:ext cx="218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Percentage of </a:t>
            </a:r>
          </a:p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obesity people.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角丸四角形 67">
            <a:extLst>
              <a:ext uri="{FF2B5EF4-FFF2-40B4-BE49-F238E27FC236}">
                <a16:creationId xmlns:a16="http://schemas.microsoft.com/office/drawing/2014/main" id="{2CB0284C-7318-32C3-2BBF-4DE60B9594BF}"/>
              </a:ext>
            </a:extLst>
          </p:cNvPr>
          <p:cNvSpPr/>
          <p:nvPr/>
        </p:nvSpPr>
        <p:spPr>
          <a:xfrm>
            <a:off x="62405" y="3551223"/>
            <a:ext cx="6268204" cy="3223330"/>
          </a:xfrm>
          <a:prstGeom prst="roundRect">
            <a:avLst>
              <a:gd name="adj" fmla="val 5797"/>
            </a:avLst>
          </a:prstGeom>
          <a:noFill/>
          <a:ln w="19050">
            <a:solidFill>
              <a:srgbClr val="23445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955C0B7-CDD1-39D3-BBCA-44194980E464}"/>
              </a:ext>
            </a:extLst>
          </p:cNvPr>
          <p:cNvSpPr txBox="1"/>
          <p:nvPr/>
        </p:nvSpPr>
        <p:spPr>
          <a:xfrm>
            <a:off x="76674" y="3315866"/>
            <a:ext cx="632256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h</a:t>
            </a:r>
            <a:r>
              <a:rPr kumimoji="1" lang="en-US" altLang="ja-JP" sz="28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ealth damages in the U.S.</a:t>
            </a:r>
            <a:endParaRPr kumimoji="1" lang="ja-JP" altLang="en-US" sz="2800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グラフィックス 73" descr="体重の増加 単色塗りつぶし">
            <a:extLst>
              <a:ext uri="{FF2B5EF4-FFF2-40B4-BE49-F238E27FC236}">
                <a16:creationId xmlns:a16="http://schemas.microsoft.com/office/drawing/2014/main" id="{FC7FC425-C9B2-A6E8-CFC2-C381F99EE6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8518" y="3934849"/>
            <a:ext cx="1960098" cy="19600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94308C-6449-C3FA-56E1-88F9F22C50B4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03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1040C57B-4C50-48C9-622F-F482A653F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3" y="1434798"/>
            <a:ext cx="7065818" cy="5322846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DD176B8-5CA9-B29F-AACB-13EB10BBCB0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06B1D38-3049-EF0F-E265-3CB1FBE4119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B55CE63-6CF7-8CEC-754F-4CA6A52F1A0B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7F1629-C135-841F-6C39-B5A1748B5732}"/>
              </a:ext>
            </a:extLst>
          </p:cNvPr>
          <p:cNvSpPr txBox="1"/>
          <p:nvPr/>
        </p:nvSpPr>
        <p:spPr>
          <a:xfrm>
            <a:off x="0" y="838418"/>
            <a:ext cx="10903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5.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d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aily sugar intake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ハンバーガーとドリンク 単色塗りつぶし">
            <a:extLst>
              <a:ext uri="{FF2B5EF4-FFF2-40B4-BE49-F238E27FC236}">
                <a16:creationId xmlns:a16="http://schemas.microsoft.com/office/drawing/2014/main" id="{608EE460-A7AB-0393-660D-FC8BEE6D3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5660" y="2516777"/>
            <a:ext cx="567771" cy="567771"/>
          </a:xfrm>
          <a:prstGeom prst="rect">
            <a:avLst/>
          </a:prstGeom>
        </p:spPr>
      </p:pic>
      <p:pic>
        <p:nvPicPr>
          <p:cNvPr id="8" name="グラフィックス 7" descr="ジンジャーブレッド クッキー 単色塗りつぶし">
            <a:extLst>
              <a:ext uri="{FF2B5EF4-FFF2-40B4-BE49-F238E27FC236}">
                <a16:creationId xmlns:a16="http://schemas.microsoft.com/office/drawing/2014/main" id="{4052A12A-1639-B2F4-FF1F-598034BE9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6744" y="4187555"/>
            <a:ext cx="516156" cy="516156"/>
          </a:xfrm>
          <a:prstGeom prst="rect">
            <a:avLst/>
          </a:prstGeom>
        </p:spPr>
      </p:pic>
      <p:pic>
        <p:nvPicPr>
          <p:cNvPr id="9" name="図 8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CBF2FA67-2D4E-0054-C53B-4F94B3C2629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7093467" y="3738010"/>
            <a:ext cx="428071" cy="428071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BD3090A-3E0F-C139-BA38-E3A5A256C893}"/>
              </a:ext>
            </a:extLst>
          </p:cNvPr>
          <p:cNvCxnSpPr>
            <a:cxnSpLocks/>
          </p:cNvCxnSpPr>
          <p:nvPr/>
        </p:nvCxnSpPr>
        <p:spPr>
          <a:xfrm flipH="1">
            <a:off x="6764031" y="5404844"/>
            <a:ext cx="338212" cy="399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C86356A-9D2B-47E5-F888-DC645B74A1FF}"/>
              </a:ext>
            </a:extLst>
          </p:cNvPr>
          <p:cNvCxnSpPr>
            <a:cxnSpLocks/>
          </p:cNvCxnSpPr>
          <p:nvPr/>
        </p:nvCxnSpPr>
        <p:spPr>
          <a:xfrm flipH="1">
            <a:off x="6764031" y="4980261"/>
            <a:ext cx="330932" cy="95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157832A-8B58-6B75-CA0E-A9ED804F3518}"/>
              </a:ext>
            </a:extLst>
          </p:cNvPr>
          <p:cNvCxnSpPr>
            <a:cxnSpLocks/>
          </p:cNvCxnSpPr>
          <p:nvPr/>
        </p:nvCxnSpPr>
        <p:spPr>
          <a:xfrm flipH="1">
            <a:off x="6764031" y="4474076"/>
            <a:ext cx="3118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FCE41E3-3C61-E2B8-5619-F312311935E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64031" y="3952046"/>
            <a:ext cx="329436" cy="140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50879C8-F546-DEC5-A63F-42AFCF1A446C}"/>
              </a:ext>
            </a:extLst>
          </p:cNvPr>
          <p:cNvCxnSpPr>
            <a:cxnSpLocks/>
          </p:cNvCxnSpPr>
          <p:nvPr/>
        </p:nvCxnSpPr>
        <p:spPr>
          <a:xfrm flipH="1">
            <a:off x="6764031" y="3429000"/>
            <a:ext cx="284826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C5BDFFB-39D3-F10B-662C-E09BE60B65E4}"/>
              </a:ext>
            </a:extLst>
          </p:cNvPr>
          <p:cNvCxnSpPr>
            <a:cxnSpLocks/>
          </p:cNvCxnSpPr>
          <p:nvPr/>
        </p:nvCxnSpPr>
        <p:spPr>
          <a:xfrm flipH="1">
            <a:off x="6764031" y="2965441"/>
            <a:ext cx="284826" cy="4210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図形&#10;&#10;低い精度で自動的に生成された説明">
            <a:extLst>
              <a:ext uri="{FF2B5EF4-FFF2-40B4-BE49-F238E27FC236}">
                <a16:creationId xmlns:a16="http://schemas.microsoft.com/office/drawing/2014/main" id="{C4835F36-999F-1E2F-AD98-53EB37E3990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7147933" y="5227955"/>
            <a:ext cx="353777" cy="353777"/>
          </a:xfrm>
          <a:prstGeom prst="rect">
            <a:avLst/>
          </a:prstGeom>
        </p:spPr>
      </p:pic>
      <p:pic>
        <p:nvPicPr>
          <p:cNvPr id="17" name="グラフィックス 16" descr="レストラン 単色塗りつぶし">
            <a:extLst>
              <a:ext uri="{FF2B5EF4-FFF2-40B4-BE49-F238E27FC236}">
                <a16:creationId xmlns:a16="http://schemas.microsoft.com/office/drawing/2014/main" id="{04DEBE52-0863-7B99-36FC-F6E82DED6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4963" y="3097940"/>
            <a:ext cx="426575" cy="426575"/>
          </a:xfrm>
          <a:prstGeom prst="rect">
            <a:avLst/>
          </a:prstGeom>
        </p:spPr>
      </p:pic>
      <p:pic>
        <p:nvPicPr>
          <p:cNvPr id="18" name="グラフィックス 17" descr="カップケーキ 単色塗りつぶし">
            <a:extLst>
              <a:ext uri="{FF2B5EF4-FFF2-40B4-BE49-F238E27FC236}">
                <a16:creationId xmlns:a16="http://schemas.microsoft.com/office/drawing/2014/main" id="{A70FE165-B155-7722-832C-FFCD78DAF2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1534" y="4708962"/>
            <a:ext cx="426575" cy="42657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F1BBA4-0A55-75F1-6722-6E21B6FC9E4E}"/>
              </a:ext>
            </a:extLst>
          </p:cNvPr>
          <p:cNvSpPr txBox="1"/>
          <p:nvPr/>
        </p:nvSpPr>
        <p:spPr>
          <a:xfrm>
            <a:off x="7587816" y="5048602"/>
            <a:ext cx="448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sugar intake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foods (e.g., bread and cookie)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increased with age.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E21F06D-9738-9DE4-9C30-B90071F64B0D}"/>
              </a:ext>
            </a:extLst>
          </p:cNvPr>
          <p:cNvSpPr txBox="1"/>
          <p:nvPr/>
        </p:nvSpPr>
        <p:spPr>
          <a:xfrm>
            <a:off x="7593431" y="3296059"/>
            <a:ext cx="417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intake from eating out decreased with age.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BD91DBB-E933-879C-77EC-E9D1929AF9B5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DCDB087-738D-8D56-49AF-7F5DF33CE488}"/>
              </a:ext>
            </a:extLst>
          </p:cNvPr>
          <p:cNvSpPr txBox="1"/>
          <p:nvPr/>
        </p:nvSpPr>
        <p:spPr>
          <a:xfrm>
            <a:off x="7593431" y="1600333"/>
            <a:ext cx="364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sugar intake: women aged 55 to 64, men aged 35 to 44.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06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793BCD-EE40-29BB-8D27-7609B6472667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6EA532E7-2D5B-B37C-DC3B-E611B8563A6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1DA9CC5-EBA7-DF65-DC5A-785AB12CF572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854617-6B34-CD3E-9B60-016B4AEFFB7B}"/>
              </a:ext>
            </a:extLst>
          </p:cNvPr>
          <p:cNvSpPr txBox="1"/>
          <p:nvPr/>
        </p:nvSpPr>
        <p:spPr>
          <a:xfrm>
            <a:off x="0" y="838418"/>
            <a:ext cx="1196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food expenditure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41F4A9-1C9E-624E-4764-65270C407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925"/>
            <a:ext cx="7065818" cy="5340927"/>
          </a:xfrm>
          <a:prstGeom prst="rect">
            <a:avLst/>
          </a:prstGeom>
        </p:spPr>
      </p:pic>
      <p:pic>
        <p:nvPicPr>
          <p:cNvPr id="7" name="図 6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52306E75-9CAB-36F2-909F-E621CB95824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764157" y="2694406"/>
            <a:ext cx="428071" cy="42807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C0E3256-6257-88CB-7FB6-57083A5D052C}"/>
              </a:ext>
            </a:extLst>
          </p:cNvPr>
          <p:cNvCxnSpPr>
            <a:cxnSpLocks/>
          </p:cNvCxnSpPr>
          <p:nvPr/>
        </p:nvCxnSpPr>
        <p:spPr>
          <a:xfrm flipH="1">
            <a:off x="6463422" y="5226145"/>
            <a:ext cx="405495" cy="56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A206120-7F12-179B-2744-FE41A0C660A5}"/>
              </a:ext>
            </a:extLst>
          </p:cNvPr>
          <p:cNvCxnSpPr>
            <a:cxnSpLocks/>
          </p:cNvCxnSpPr>
          <p:nvPr/>
        </p:nvCxnSpPr>
        <p:spPr>
          <a:xfrm flipH="1">
            <a:off x="6486313" y="4876424"/>
            <a:ext cx="332914" cy="172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123A600-B5A2-343F-C299-67587802CAB9}"/>
              </a:ext>
            </a:extLst>
          </p:cNvPr>
          <p:cNvCxnSpPr>
            <a:cxnSpLocks/>
          </p:cNvCxnSpPr>
          <p:nvPr/>
        </p:nvCxnSpPr>
        <p:spPr>
          <a:xfrm flipH="1">
            <a:off x="6486313" y="4502899"/>
            <a:ext cx="408315" cy="367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F5CBA78-4BC8-43B6-3C16-9D646662633C}"/>
              </a:ext>
            </a:extLst>
          </p:cNvPr>
          <p:cNvCxnSpPr>
            <a:cxnSpLocks/>
          </p:cNvCxnSpPr>
          <p:nvPr/>
        </p:nvCxnSpPr>
        <p:spPr>
          <a:xfrm flipH="1">
            <a:off x="6479533" y="3019112"/>
            <a:ext cx="336892" cy="14165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DA202E8-DA5E-258F-1C38-8DFD169E4804}"/>
              </a:ext>
            </a:extLst>
          </p:cNvPr>
          <p:cNvCxnSpPr>
            <a:cxnSpLocks/>
          </p:cNvCxnSpPr>
          <p:nvPr/>
        </p:nvCxnSpPr>
        <p:spPr>
          <a:xfrm flipH="1">
            <a:off x="6487611" y="3596962"/>
            <a:ext cx="327516" cy="1029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F491C57-6D91-D286-502B-8605035E5C8A}"/>
              </a:ext>
            </a:extLst>
          </p:cNvPr>
          <p:cNvCxnSpPr>
            <a:cxnSpLocks/>
          </p:cNvCxnSpPr>
          <p:nvPr/>
        </p:nvCxnSpPr>
        <p:spPr>
          <a:xfrm flipH="1">
            <a:off x="6510638" y="2549158"/>
            <a:ext cx="374129" cy="6851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グラフィックス 13" descr="鶏もも肉 単色塗りつぶし">
            <a:extLst>
              <a:ext uri="{FF2B5EF4-FFF2-40B4-BE49-F238E27FC236}">
                <a16:creationId xmlns:a16="http://schemas.microsoft.com/office/drawing/2014/main" id="{95DC2D91-0B99-7F00-4001-B15131427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4157" y="5040500"/>
            <a:ext cx="426575" cy="426575"/>
          </a:xfrm>
          <a:prstGeom prst="rect">
            <a:avLst/>
          </a:prstGeom>
        </p:spPr>
      </p:pic>
      <p:pic>
        <p:nvPicPr>
          <p:cNvPr id="15" name="グラフィックス 14" descr="乳製品 単色塗りつぶし">
            <a:extLst>
              <a:ext uri="{FF2B5EF4-FFF2-40B4-BE49-F238E27FC236}">
                <a16:creationId xmlns:a16="http://schemas.microsoft.com/office/drawing/2014/main" id="{F91A0A36-2CF8-32FB-A2C7-1C73656BE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7790" y="4566143"/>
            <a:ext cx="469232" cy="469232"/>
          </a:xfrm>
          <a:prstGeom prst="rect">
            <a:avLst/>
          </a:prstGeom>
        </p:spPr>
      </p:pic>
      <p:pic>
        <p:nvPicPr>
          <p:cNvPr id="16" name="グラフィックス 15" descr="チーズ 単色塗りつぶし">
            <a:extLst>
              <a:ext uri="{FF2B5EF4-FFF2-40B4-BE49-F238E27FC236}">
                <a16:creationId xmlns:a16="http://schemas.microsoft.com/office/drawing/2014/main" id="{2B49D2CA-60AC-A4C9-FCE5-D6DFBC284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6578" y="4710824"/>
            <a:ext cx="387795" cy="387795"/>
          </a:xfrm>
          <a:prstGeom prst="rect">
            <a:avLst/>
          </a:prstGeom>
        </p:spPr>
      </p:pic>
      <p:pic>
        <p:nvPicPr>
          <p:cNvPr id="17" name="グラフィックス 16" descr="農作物 単色塗りつぶし">
            <a:extLst>
              <a:ext uri="{FF2B5EF4-FFF2-40B4-BE49-F238E27FC236}">
                <a16:creationId xmlns:a16="http://schemas.microsoft.com/office/drawing/2014/main" id="{7FE3CDA5-3A10-95BE-6061-B830C3E15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9077" y="4116718"/>
            <a:ext cx="387795" cy="387795"/>
          </a:xfrm>
          <a:prstGeom prst="rect">
            <a:avLst/>
          </a:prstGeom>
        </p:spPr>
      </p:pic>
      <p:pic>
        <p:nvPicPr>
          <p:cNvPr id="18" name="グラフィックス 17" descr="収穫用のカゴ 単色塗りつぶし">
            <a:extLst>
              <a:ext uri="{FF2B5EF4-FFF2-40B4-BE49-F238E27FC236}">
                <a16:creationId xmlns:a16="http://schemas.microsoft.com/office/drawing/2014/main" id="{D94F2ADA-BCA4-D717-F0D2-C00AA835A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78508" y="3678281"/>
            <a:ext cx="469233" cy="469233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B4954A1-A4A4-8264-7DDF-8E43DFA56D23}"/>
              </a:ext>
            </a:extLst>
          </p:cNvPr>
          <p:cNvCxnSpPr>
            <a:cxnSpLocks/>
          </p:cNvCxnSpPr>
          <p:nvPr/>
        </p:nvCxnSpPr>
        <p:spPr>
          <a:xfrm flipH="1">
            <a:off x="6510638" y="4019384"/>
            <a:ext cx="332998" cy="731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グラフィックス 19" descr="レストラン 単色塗りつぶし">
            <a:extLst>
              <a:ext uri="{FF2B5EF4-FFF2-40B4-BE49-F238E27FC236}">
                <a16:creationId xmlns:a16="http://schemas.microsoft.com/office/drawing/2014/main" id="{8A5C460C-B417-B57F-7643-DB5F06E7E0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4396" y="2013120"/>
            <a:ext cx="320492" cy="320492"/>
          </a:xfrm>
          <a:prstGeom prst="rect">
            <a:avLst/>
          </a:prstGeom>
        </p:spPr>
      </p:pic>
      <p:pic>
        <p:nvPicPr>
          <p:cNvPr id="21" name="図 20" descr="図形&#10;&#10;低い精度で自動的に生成された説明">
            <a:extLst>
              <a:ext uri="{FF2B5EF4-FFF2-40B4-BE49-F238E27FC236}">
                <a16:creationId xmlns:a16="http://schemas.microsoft.com/office/drawing/2014/main" id="{871484F2-407D-DA86-125A-A25C0C4A1A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409" y="3321358"/>
            <a:ext cx="265797" cy="265797"/>
          </a:xfrm>
          <a:prstGeom prst="rect">
            <a:avLst/>
          </a:prstGeom>
        </p:spPr>
      </p:pic>
      <p:pic>
        <p:nvPicPr>
          <p:cNvPr id="22" name="グラフィックス 21" descr="カップケーキ 単色塗りつぶし">
            <a:extLst>
              <a:ext uri="{FF2B5EF4-FFF2-40B4-BE49-F238E27FC236}">
                <a16:creationId xmlns:a16="http://schemas.microsoft.com/office/drawing/2014/main" id="{BC20EE01-2F63-43A3-0F61-F340B22212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45389" y="3326914"/>
            <a:ext cx="291356" cy="291356"/>
          </a:xfrm>
          <a:prstGeom prst="rect">
            <a:avLst/>
          </a:prstGeom>
        </p:spPr>
      </p:pic>
      <p:pic>
        <p:nvPicPr>
          <p:cNvPr id="23" name="グラフィックス 22" descr="ハンバーガーとドリンク 単色塗りつぶし">
            <a:extLst>
              <a:ext uri="{FF2B5EF4-FFF2-40B4-BE49-F238E27FC236}">
                <a16:creationId xmlns:a16="http://schemas.microsoft.com/office/drawing/2014/main" id="{B1FB0D25-AF53-2648-2104-273581F07A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52530" y="2236716"/>
            <a:ext cx="426575" cy="426575"/>
          </a:xfrm>
          <a:prstGeom prst="rect">
            <a:avLst/>
          </a:prstGeom>
        </p:spPr>
      </p:pic>
      <p:pic>
        <p:nvPicPr>
          <p:cNvPr id="24" name="グラフィックス 23" descr="死んだ魚の骨 単色塗りつぶし">
            <a:extLst>
              <a:ext uri="{FF2B5EF4-FFF2-40B4-BE49-F238E27FC236}">
                <a16:creationId xmlns:a16="http://schemas.microsoft.com/office/drawing/2014/main" id="{193163B4-D39E-29DB-422D-767E45C9A4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013124" y="5168134"/>
            <a:ext cx="469232" cy="469232"/>
          </a:xfrm>
          <a:prstGeom prst="rect">
            <a:avLst/>
          </a:prstGeom>
        </p:spPr>
      </p:pic>
      <p:pic>
        <p:nvPicPr>
          <p:cNvPr id="32" name="グラフィックス 31" descr="星 単色塗りつぶし">
            <a:extLst>
              <a:ext uri="{FF2B5EF4-FFF2-40B4-BE49-F238E27FC236}">
                <a16:creationId xmlns:a16="http://schemas.microsoft.com/office/drawing/2014/main" id="{6CDEAF94-55A9-0D10-32A3-E750EDB297A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52748" y="1459994"/>
            <a:ext cx="567771" cy="567771"/>
          </a:xfrm>
          <a:prstGeom prst="rect">
            <a:avLst/>
          </a:prstGeom>
        </p:spPr>
      </p:pic>
      <p:pic>
        <p:nvPicPr>
          <p:cNvPr id="33" name="グラフィックス 32" descr="星 単色塗りつぶし">
            <a:extLst>
              <a:ext uri="{FF2B5EF4-FFF2-40B4-BE49-F238E27FC236}">
                <a16:creationId xmlns:a16="http://schemas.microsoft.com/office/drawing/2014/main" id="{41A57F4C-DE3D-EBE0-09A8-0F3CBC7279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84451" y="2079779"/>
            <a:ext cx="567771" cy="567771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07D0272C-842F-57AD-889D-1652AC58F95B}"/>
              </a:ext>
            </a:extLst>
          </p:cNvPr>
          <p:cNvSpPr/>
          <p:nvPr/>
        </p:nvSpPr>
        <p:spPr>
          <a:xfrm>
            <a:off x="7691441" y="1474467"/>
            <a:ext cx="3834648" cy="1287983"/>
          </a:xfrm>
          <a:prstGeom prst="rect">
            <a:avLst/>
          </a:prstGeom>
          <a:pattFill prst="pct10">
            <a:fgClr>
              <a:srgbClr val="4472C4"/>
            </a:fgClr>
            <a:bgClr>
              <a:schemeClr val="bg1"/>
            </a:bgClr>
          </a:pattFill>
          <a:ln w="28575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57F942E-3C98-809A-5A34-E346CCDEC04A}"/>
              </a:ext>
            </a:extLst>
          </p:cNvPr>
          <p:cNvSpPr txBox="1"/>
          <p:nvPr/>
        </p:nvSpPr>
        <p:spPr>
          <a:xfrm>
            <a:off x="7728667" y="1512386"/>
            <a:ext cx="364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Highest sugar intake: women aged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to 64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men aged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to 44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グラフィックス 35" descr="星 単色塗りつぶし">
            <a:extLst>
              <a:ext uri="{FF2B5EF4-FFF2-40B4-BE49-F238E27FC236}">
                <a16:creationId xmlns:a16="http://schemas.microsoft.com/office/drawing/2014/main" id="{2857180B-B7C5-4B00-0B7F-69955614A3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55002" y="2800369"/>
            <a:ext cx="469232" cy="469232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2065601-01B5-2941-CCD2-5DFA17657251}"/>
              </a:ext>
            </a:extLst>
          </p:cNvPr>
          <p:cNvSpPr txBox="1"/>
          <p:nvPr/>
        </p:nvSpPr>
        <p:spPr>
          <a:xfrm>
            <a:off x="7945103" y="2864776"/>
            <a:ext cx="4167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 Highest sugar intake age group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913EE53-C401-8F44-664E-DBB864A9A923}"/>
              </a:ext>
            </a:extLst>
          </p:cNvPr>
          <p:cNvSpPr txBox="1"/>
          <p:nvPr/>
        </p:nvSpPr>
        <p:spPr>
          <a:xfrm>
            <a:off x="7678744" y="3573121"/>
            <a:ext cx="4498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Age groups with highest sugar intake and highest food expenditure do not always match.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477F06E-323B-BCBB-5A61-4A4349A644F9}"/>
              </a:ext>
            </a:extLst>
          </p:cNvPr>
          <p:cNvSpPr txBox="1"/>
          <p:nvPr/>
        </p:nvSpPr>
        <p:spPr>
          <a:xfrm>
            <a:off x="7678744" y="5848458"/>
            <a:ext cx="449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spent on significantly impacts sugar intake.</a:t>
            </a:r>
            <a:endParaRPr kumimoji="1" lang="ja-JP" altLang="en-US" sz="24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グラフィックス 39" descr="方向 単色塗りつぶし">
            <a:extLst>
              <a:ext uri="{FF2B5EF4-FFF2-40B4-BE49-F238E27FC236}">
                <a16:creationId xmlns:a16="http://schemas.microsoft.com/office/drawing/2014/main" id="{0E18A78D-57AF-E945-9CF1-CE235AA70A7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8110811">
            <a:off x="9197286" y="4823500"/>
            <a:ext cx="822957" cy="822957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941DB39-D5B4-E69A-63E1-59E7D20BD34E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18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CE287C64-BC5C-8D00-B392-DB09B36EC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4" y="1390588"/>
            <a:ext cx="7065818" cy="5340927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793BCD-EE40-29BB-8D27-7609B6472667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6EA532E7-2D5B-B37C-DC3B-E611B8563A6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1DA9CC5-EBA7-DF65-DC5A-785AB12CF572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854617-6B34-CD3E-9B60-016B4AEFFB7B}"/>
              </a:ext>
            </a:extLst>
          </p:cNvPr>
          <p:cNvSpPr txBox="1"/>
          <p:nvPr/>
        </p:nvSpPr>
        <p:spPr>
          <a:xfrm>
            <a:off x="0" y="838418"/>
            <a:ext cx="1196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food expenditure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52306E75-9CAB-36F2-909F-E621CB9582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764157" y="2694406"/>
            <a:ext cx="428071" cy="42807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C0E3256-6257-88CB-7FB6-57083A5D052C}"/>
              </a:ext>
            </a:extLst>
          </p:cNvPr>
          <p:cNvCxnSpPr>
            <a:cxnSpLocks/>
          </p:cNvCxnSpPr>
          <p:nvPr/>
        </p:nvCxnSpPr>
        <p:spPr>
          <a:xfrm flipH="1">
            <a:off x="6463422" y="5226145"/>
            <a:ext cx="405495" cy="56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A206120-7F12-179B-2744-FE41A0C660A5}"/>
              </a:ext>
            </a:extLst>
          </p:cNvPr>
          <p:cNvCxnSpPr>
            <a:cxnSpLocks/>
          </p:cNvCxnSpPr>
          <p:nvPr/>
        </p:nvCxnSpPr>
        <p:spPr>
          <a:xfrm flipH="1">
            <a:off x="6486313" y="4876424"/>
            <a:ext cx="332914" cy="172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123A600-B5A2-343F-C299-67587802CAB9}"/>
              </a:ext>
            </a:extLst>
          </p:cNvPr>
          <p:cNvCxnSpPr>
            <a:cxnSpLocks/>
          </p:cNvCxnSpPr>
          <p:nvPr/>
        </p:nvCxnSpPr>
        <p:spPr>
          <a:xfrm flipH="1">
            <a:off x="6486313" y="4502899"/>
            <a:ext cx="408315" cy="367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F5CBA78-4BC8-43B6-3C16-9D646662633C}"/>
              </a:ext>
            </a:extLst>
          </p:cNvPr>
          <p:cNvCxnSpPr>
            <a:cxnSpLocks/>
          </p:cNvCxnSpPr>
          <p:nvPr/>
        </p:nvCxnSpPr>
        <p:spPr>
          <a:xfrm flipH="1">
            <a:off x="6479533" y="3019112"/>
            <a:ext cx="336892" cy="14165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DA202E8-DA5E-258F-1C38-8DFD169E4804}"/>
              </a:ext>
            </a:extLst>
          </p:cNvPr>
          <p:cNvCxnSpPr>
            <a:cxnSpLocks/>
          </p:cNvCxnSpPr>
          <p:nvPr/>
        </p:nvCxnSpPr>
        <p:spPr>
          <a:xfrm flipH="1">
            <a:off x="6487611" y="3596962"/>
            <a:ext cx="327516" cy="1029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F491C57-6D91-D286-502B-8605035E5C8A}"/>
              </a:ext>
            </a:extLst>
          </p:cNvPr>
          <p:cNvCxnSpPr>
            <a:cxnSpLocks/>
          </p:cNvCxnSpPr>
          <p:nvPr/>
        </p:nvCxnSpPr>
        <p:spPr>
          <a:xfrm flipH="1">
            <a:off x="6510638" y="2549158"/>
            <a:ext cx="374129" cy="6851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グラフィックス 13" descr="鶏もも肉 単色塗りつぶし">
            <a:extLst>
              <a:ext uri="{FF2B5EF4-FFF2-40B4-BE49-F238E27FC236}">
                <a16:creationId xmlns:a16="http://schemas.microsoft.com/office/drawing/2014/main" id="{95DC2D91-0B99-7F00-4001-B15131427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4157" y="5040500"/>
            <a:ext cx="426575" cy="426575"/>
          </a:xfrm>
          <a:prstGeom prst="rect">
            <a:avLst/>
          </a:prstGeom>
        </p:spPr>
      </p:pic>
      <p:pic>
        <p:nvPicPr>
          <p:cNvPr id="15" name="グラフィックス 14" descr="乳製品 単色塗りつぶし">
            <a:extLst>
              <a:ext uri="{FF2B5EF4-FFF2-40B4-BE49-F238E27FC236}">
                <a16:creationId xmlns:a16="http://schemas.microsoft.com/office/drawing/2014/main" id="{F91A0A36-2CF8-32FB-A2C7-1C73656BE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7790" y="4566143"/>
            <a:ext cx="469232" cy="469232"/>
          </a:xfrm>
          <a:prstGeom prst="rect">
            <a:avLst/>
          </a:prstGeom>
        </p:spPr>
      </p:pic>
      <p:pic>
        <p:nvPicPr>
          <p:cNvPr id="16" name="グラフィックス 15" descr="チーズ 単色塗りつぶし">
            <a:extLst>
              <a:ext uri="{FF2B5EF4-FFF2-40B4-BE49-F238E27FC236}">
                <a16:creationId xmlns:a16="http://schemas.microsoft.com/office/drawing/2014/main" id="{2B49D2CA-60AC-A4C9-FCE5-D6DFBC284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6578" y="4710824"/>
            <a:ext cx="387795" cy="387795"/>
          </a:xfrm>
          <a:prstGeom prst="rect">
            <a:avLst/>
          </a:prstGeom>
        </p:spPr>
      </p:pic>
      <p:pic>
        <p:nvPicPr>
          <p:cNvPr id="17" name="グラフィックス 16" descr="農作物 単色塗りつぶし">
            <a:extLst>
              <a:ext uri="{FF2B5EF4-FFF2-40B4-BE49-F238E27FC236}">
                <a16:creationId xmlns:a16="http://schemas.microsoft.com/office/drawing/2014/main" id="{7FE3CDA5-3A10-95BE-6061-B830C3E15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69077" y="4116718"/>
            <a:ext cx="387795" cy="387795"/>
          </a:xfrm>
          <a:prstGeom prst="rect">
            <a:avLst/>
          </a:prstGeom>
        </p:spPr>
      </p:pic>
      <p:pic>
        <p:nvPicPr>
          <p:cNvPr id="18" name="グラフィックス 17" descr="収穫用のカゴ 単色塗りつぶし">
            <a:extLst>
              <a:ext uri="{FF2B5EF4-FFF2-40B4-BE49-F238E27FC236}">
                <a16:creationId xmlns:a16="http://schemas.microsoft.com/office/drawing/2014/main" id="{D94F2ADA-BCA4-D717-F0D2-C00AA835A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78508" y="3678281"/>
            <a:ext cx="469233" cy="469233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B4954A1-A4A4-8264-7DDF-8E43DFA56D23}"/>
              </a:ext>
            </a:extLst>
          </p:cNvPr>
          <p:cNvCxnSpPr>
            <a:cxnSpLocks/>
          </p:cNvCxnSpPr>
          <p:nvPr/>
        </p:nvCxnSpPr>
        <p:spPr>
          <a:xfrm flipH="1">
            <a:off x="6510638" y="4019384"/>
            <a:ext cx="332998" cy="731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グラフィックス 19" descr="レストラン 単色塗りつぶし">
            <a:extLst>
              <a:ext uri="{FF2B5EF4-FFF2-40B4-BE49-F238E27FC236}">
                <a16:creationId xmlns:a16="http://schemas.microsoft.com/office/drawing/2014/main" id="{8A5C460C-B417-B57F-7643-DB5F06E7E0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4396" y="2013120"/>
            <a:ext cx="320492" cy="320492"/>
          </a:xfrm>
          <a:prstGeom prst="rect">
            <a:avLst/>
          </a:prstGeom>
        </p:spPr>
      </p:pic>
      <p:pic>
        <p:nvPicPr>
          <p:cNvPr id="21" name="図 20" descr="図形&#10;&#10;低い精度で自動的に生成された説明">
            <a:extLst>
              <a:ext uri="{FF2B5EF4-FFF2-40B4-BE49-F238E27FC236}">
                <a16:creationId xmlns:a16="http://schemas.microsoft.com/office/drawing/2014/main" id="{871484F2-407D-DA86-125A-A25C0C4A1AF9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6798409" y="3321358"/>
            <a:ext cx="265797" cy="265797"/>
          </a:xfrm>
          <a:prstGeom prst="rect">
            <a:avLst/>
          </a:prstGeom>
        </p:spPr>
      </p:pic>
      <p:pic>
        <p:nvPicPr>
          <p:cNvPr id="22" name="グラフィックス 21" descr="カップケーキ 単色塗りつぶし">
            <a:extLst>
              <a:ext uri="{FF2B5EF4-FFF2-40B4-BE49-F238E27FC236}">
                <a16:creationId xmlns:a16="http://schemas.microsoft.com/office/drawing/2014/main" id="{BC20EE01-2F63-43A3-0F61-F340B22212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45389" y="3326914"/>
            <a:ext cx="291356" cy="291356"/>
          </a:xfrm>
          <a:prstGeom prst="rect">
            <a:avLst/>
          </a:prstGeom>
        </p:spPr>
      </p:pic>
      <p:pic>
        <p:nvPicPr>
          <p:cNvPr id="23" name="グラフィックス 22" descr="ハンバーガーとドリンク 単色塗りつぶし">
            <a:extLst>
              <a:ext uri="{FF2B5EF4-FFF2-40B4-BE49-F238E27FC236}">
                <a16:creationId xmlns:a16="http://schemas.microsoft.com/office/drawing/2014/main" id="{B1FB0D25-AF53-2648-2104-273581F07A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52530" y="2236716"/>
            <a:ext cx="426575" cy="426575"/>
          </a:xfrm>
          <a:prstGeom prst="rect">
            <a:avLst/>
          </a:prstGeom>
        </p:spPr>
      </p:pic>
      <p:pic>
        <p:nvPicPr>
          <p:cNvPr id="24" name="グラフィックス 23" descr="死んだ魚の骨 単色塗りつぶし">
            <a:extLst>
              <a:ext uri="{FF2B5EF4-FFF2-40B4-BE49-F238E27FC236}">
                <a16:creationId xmlns:a16="http://schemas.microsoft.com/office/drawing/2014/main" id="{193163B4-D39E-29DB-422D-767E45C9A4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013124" y="5168134"/>
            <a:ext cx="469232" cy="469232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E957776-37C2-3ECF-84D8-EC991718CE8A}"/>
              </a:ext>
            </a:extLst>
          </p:cNvPr>
          <p:cNvSpPr/>
          <p:nvPr/>
        </p:nvSpPr>
        <p:spPr>
          <a:xfrm>
            <a:off x="7534120" y="1549455"/>
            <a:ext cx="4358046" cy="1684852"/>
          </a:xfrm>
          <a:prstGeom prst="rect">
            <a:avLst/>
          </a:prstGeom>
          <a:pattFill prst="pct10">
            <a:fgClr>
              <a:srgbClr val="4472C4"/>
            </a:fgClr>
            <a:bgClr>
              <a:schemeClr val="bg1"/>
            </a:bgClr>
          </a:pattFill>
          <a:ln w="28575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183D9F2-A2FE-AE13-AEF8-E0AF1B4ED923}"/>
              </a:ext>
            </a:extLst>
          </p:cNvPr>
          <p:cNvSpPr txBox="1"/>
          <p:nvPr/>
        </p:nvSpPr>
        <p:spPr>
          <a:xfrm>
            <a:off x="7534120" y="1587374"/>
            <a:ext cx="4358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With aging, sugar intake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 decreased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food increased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C7D95B6-D8AE-0D35-9C9A-A1DE9B8F688C}"/>
              </a:ext>
            </a:extLst>
          </p:cNvPr>
          <p:cNvSpPr txBox="1"/>
          <p:nvPr/>
        </p:nvSpPr>
        <p:spPr>
          <a:xfrm>
            <a:off x="7833954" y="3669880"/>
            <a:ext cx="435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Food expenditure on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decreases with age.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E40440B-616A-C21E-1F76-0736142A0EFC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15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>
            <a:extLst>
              <a:ext uri="{FF2B5EF4-FFF2-40B4-BE49-F238E27FC236}">
                <a16:creationId xmlns:a16="http://schemas.microsoft.com/office/drawing/2014/main" id="{688D3779-CBE4-0B4D-EEA7-31EF3AF5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5" y="1369614"/>
            <a:ext cx="7065818" cy="5330536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793BCD-EE40-29BB-8D27-7609B6472667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6EA532E7-2D5B-B37C-DC3B-E611B8563A6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1DA9CC5-EBA7-DF65-DC5A-785AB12CF572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854617-6B34-CD3E-9B60-016B4AEFFB7B}"/>
              </a:ext>
            </a:extLst>
          </p:cNvPr>
          <p:cNvSpPr txBox="1"/>
          <p:nvPr/>
        </p:nvSpPr>
        <p:spPr>
          <a:xfrm>
            <a:off x="0" y="838418"/>
            <a:ext cx="1196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food expenditure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C0E3256-6257-88CB-7FB6-57083A5D052C}"/>
              </a:ext>
            </a:extLst>
          </p:cNvPr>
          <p:cNvCxnSpPr>
            <a:cxnSpLocks/>
          </p:cNvCxnSpPr>
          <p:nvPr/>
        </p:nvCxnSpPr>
        <p:spPr>
          <a:xfrm flipH="1">
            <a:off x="6463422" y="5226145"/>
            <a:ext cx="405495" cy="56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A206120-7F12-179B-2744-FE41A0C660A5}"/>
              </a:ext>
            </a:extLst>
          </p:cNvPr>
          <p:cNvCxnSpPr>
            <a:cxnSpLocks/>
          </p:cNvCxnSpPr>
          <p:nvPr/>
        </p:nvCxnSpPr>
        <p:spPr>
          <a:xfrm flipH="1">
            <a:off x="6486313" y="4876424"/>
            <a:ext cx="332914" cy="172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123A600-B5A2-343F-C299-67587802CAB9}"/>
              </a:ext>
            </a:extLst>
          </p:cNvPr>
          <p:cNvCxnSpPr>
            <a:cxnSpLocks/>
          </p:cNvCxnSpPr>
          <p:nvPr/>
        </p:nvCxnSpPr>
        <p:spPr>
          <a:xfrm flipH="1">
            <a:off x="6486313" y="4502899"/>
            <a:ext cx="408315" cy="367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F5CBA78-4BC8-43B6-3C16-9D646662633C}"/>
              </a:ext>
            </a:extLst>
          </p:cNvPr>
          <p:cNvCxnSpPr>
            <a:cxnSpLocks/>
          </p:cNvCxnSpPr>
          <p:nvPr/>
        </p:nvCxnSpPr>
        <p:spPr>
          <a:xfrm flipH="1">
            <a:off x="6479533" y="3019112"/>
            <a:ext cx="336892" cy="14165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DA202E8-DA5E-258F-1C38-8DFD169E4804}"/>
              </a:ext>
            </a:extLst>
          </p:cNvPr>
          <p:cNvCxnSpPr>
            <a:cxnSpLocks/>
          </p:cNvCxnSpPr>
          <p:nvPr/>
        </p:nvCxnSpPr>
        <p:spPr>
          <a:xfrm flipH="1">
            <a:off x="6487611" y="3596962"/>
            <a:ext cx="327516" cy="1029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F491C57-6D91-D286-502B-8605035E5C8A}"/>
              </a:ext>
            </a:extLst>
          </p:cNvPr>
          <p:cNvCxnSpPr>
            <a:cxnSpLocks/>
          </p:cNvCxnSpPr>
          <p:nvPr/>
        </p:nvCxnSpPr>
        <p:spPr>
          <a:xfrm flipH="1">
            <a:off x="6510638" y="2549158"/>
            <a:ext cx="374129" cy="6851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グラフィックス 13" descr="鶏もも肉 単色塗りつぶし">
            <a:extLst>
              <a:ext uri="{FF2B5EF4-FFF2-40B4-BE49-F238E27FC236}">
                <a16:creationId xmlns:a16="http://schemas.microsoft.com/office/drawing/2014/main" id="{95DC2D91-0B99-7F00-4001-B15131427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4157" y="5040500"/>
            <a:ext cx="426575" cy="426575"/>
          </a:xfrm>
          <a:prstGeom prst="rect">
            <a:avLst/>
          </a:prstGeom>
        </p:spPr>
      </p:pic>
      <p:pic>
        <p:nvPicPr>
          <p:cNvPr id="15" name="グラフィックス 14" descr="乳製品 単色塗りつぶし">
            <a:extLst>
              <a:ext uri="{FF2B5EF4-FFF2-40B4-BE49-F238E27FC236}">
                <a16:creationId xmlns:a16="http://schemas.microsoft.com/office/drawing/2014/main" id="{F91A0A36-2CF8-32FB-A2C7-1C73656BE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7790" y="4566143"/>
            <a:ext cx="469232" cy="469232"/>
          </a:xfrm>
          <a:prstGeom prst="rect">
            <a:avLst/>
          </a:prstGeom>
        </p:spPr>
      </p:pic>
      <p:pic>
        <p:nvPicPr>
          <p:cNvPr id="16" name="グラフィックス 15" descr="チーズ 単色塗りつぶし">
            <a:extLst>
              <a:ext uri="{FF2B5EF4-FFF2-40B4-BE49-F238E27FC236}">
                <a16:creationId xmlns:a16="http://schemas.microsoft.com/office/drawing/2014/main" id="{2B49D2CA-60AC-A4C9-FCE5-D6DFBC284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6578" y="4710824"/>
            <a:ext cx="387795" cy="387795"/>
          </a:xfrm>
          <a:prstGeom prst="rect">
            <a:avLst/>
          </a:prstGeom>
        </p:spPr>
      </p:pic>
      <p:pic>
        <p:nvPicPr>
          <p:cNvPr id="17" name="グラフィックス 16" descr="農作物 単色塗りつぶし">
            <a:extLst>
              <a:ext uri="{FF2B5EF4-FFF2-40B4-BE49-F238E27FC236}">
                <a16:creationId xmlns:a16="http://schemas.microsoft.com/office/drawing/2014/main" id="{7FE3CDA5-3A10-95BE-6061-B830C3E15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69077" y="4116718"/>
            <a:ext cx="387795" cy="387795"/>
          </a:xfrm>
          <a:prstGeom prst="rect">
            <a:avLst/>
          </a:prstGeom>
        </p:spPr>
      </p:pic>
      <p:pic>
        <p:nvPicPr>
          <p:cNvPr id="18" name="グラフィックス 17" descr="収穫用のカゴ 単色塗りつぶし">
            <a:extLst>
              <a:ext uri="{FF2B5EF4-FFF2-40B4-BE49-F238E27FC236}">
                <a16:creationId xmlns:a16="http://schemas.microsoft.com/office/drawing/2014/main" id="{D94F2ADA-BCA4-D717-F0D2-C00AA835A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78508" y="3678281"/>
            <a:ext cx="469233" cy="469233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B4954A1-A4A4-8264-7DDF-8E43DFA56D23}"/>
              </a:ext>
            </a:extLst>
          </p:cNvPr>
          <p:cNvCxnSpPr>
            <a:cxnSpLocks/>
          </p:cNvCxnSpPr>
          <p:nvPr/>
        </p:nvCxnSpPr>
        <p:spPr>
          <a:xfrm flipH="1">
            <a:off x="6510638" y="4019384"/>
            <a:ext cx="332998" cy="731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グラフィックス 19" descr="レストラン 単色塗りつぶし">
            <a:extLst>
              <a:ext uri="{FF2B5EF4-FFF2-40B4-BE49-F238E27FC236}">
                <a16:creationId xmlns:a16="http://schemas.microsoft.com/office/drawing/2014/main" id="{8A5C460C-B417-B57F-7643-DB5F06E7E0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4396" y="2013120"/>
            <a:ext cx="320492" cy="320492"/>
          </a:xfrm>
          <a:prstGeom prst="rect">
            <a:avLst/>
          </a:prstGeom>
        </p:spPr>
      </p:pic>
      <p:pic>
        <p:nvPicPr>
          <p:cNvPr id="22" name="グラフィックス 21" descr="カップケーキ 単色塗りつぶし">
            <a:extLst>
              <a:ext uri="{FF2B5EF4-FFF2-40B4-BE49-F238E27FC236}">
                <a16:creationId xmlns:a16="http://schemas.microsoft.com/office/drawing/2014/main" id="{BC20EE01-2F63-43A3-0F61-F340B22212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45389" y="3326914"/>
            <a:ext cx="291356" cy="291356"/>
          </a:xfrm>
          <a:prstGeom prst="rect">
            <a:avLst/>
          </a:prstGeom>
        </p:spPr>
      </p:pic>
      <p:pic>
        <p:nvPicPr>
          <p:cNvPr id="23" name="グラフィックス 22" descr="ハンバーガーとドリンク 単色塗りつぶし">
            <a:extLst>
              <a:ext uri="{FF2B5EF4-FFF2-40B4-BE49-F238E27FC236}">
                <a16:creationId xmlns:a16="http://schemas.microsoft.com/office/drawing/2014/main" id="{B1FB0D25-AF53-2648-2104-273581F07A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2530" y="2236716"/>
            <a:ext cx="426575" cy="426575"/>
          </a:xfrm>
          <a:prstGeom prst="rect">
            <a:avLst/>
          </a:prstGeom>
        </p:spPr>
      </p:pic>
      <p:pic>
        <p:nvPicPr>
          <p:cNvPr id="24" name="グラフィックス 23" descr="死んだ魚の骨 単色塗りつぶし">
            <a:extLst>
              <a:ext uri="{FF2B5EF4-FFF2-40B4-BE49-F238E27FC236}">
                <a16:creationId xmlns:a16="http://schemas.microsoft.com/office/drawing/2014/main" id="{193163B4-D39E-29DB-422D-767E45C9A4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13124" y="5168134"/>
            <a:ext cx="469232" cy="469232"/>
          </a:xfrm>
          <a:prstGeom prst="rect">
            <a:avLst/>
          </a:prstGeom>
        </p:spPr>
      </p:pic>
      <p:pic>
        <p:nvPicPr>
          <p:cNvPr id="57" name="図 56" descr="アイコン&#10;&#10;自動的に生成された説明">
            <a:extLst>
              <a:ext uri="{FF2B5EF4-FFF2-40B4-BE49-F238E27FC236}">
                <a16:creationId xmlns:a16="http://schemas.microsoft.com/office/drawing/2014/main" id="{ADDB4E75-9151-E2C3-C4ED-F74C5BD9BF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2730" y="3316389"/>
            <a:ext cx="292377" cy="292377"/>
          </a:xfrm>
          <a:prstGeom prst="rect">
            <a:avLst/>
          </a:prstGeom>
        </p:spPr>
      </p:pic>
      <p:pic>
        <p:nvPicPr>
          <p:cNvPr id="58" name="図 57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18283D72-1D90-D5C4-8788-15FEB49CB7D5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6000" contras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854" y="2766435"/>
            <a:ext cx="389155" cy="389155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F6025F4-B4D2-C9E4-661E-A12F033EC068}"/>
              </a:ext>
            </a:extLst>
          </p:cNvPr>
          <p:cNvSpPr txBox="1"/>
          <p:nvPr/>
        </p:nvSpPr>
        <p:spPr>
          <a:xfrm>
            <a:off x="7833954" y="5270626"/>
            <a:ext cx="40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Food expenditure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non-food-away-from-home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increases with age.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D2633B4-A4AF-DB68-07D5-C10E77A21CD4}"/>
              </a:ext>
            </a:extLst>
          </p:cNvPr>
          <p:cNvSpPr/>
          <p:nvPr/>
        </p:nvSpPr>
        <p:spPr>
          <a:xfrm>
            <a:off x="7534120" y="1549455"/>
            <a:ext cx="4358046" cy="1684852"/>
          </a:xfrm>
          <a:prstGeom prst="rect">
            <a:avLst/>
          </a:prstGeom>
          <a:pattFill prst="pct10">
            <a:fgClr>
              <a:srgbClr val="4472C4"/>
            </a:fgClr>
            <a:bgClr>
              <a:schemeClr val="bg1"/>
            </a:bgClr>
          </a:pattFill>
          <a:ln w="28575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FC84747-3C53-ABF1-36E7-5831DDD7A3BD}"/>
              </a:ext>
            </a:extLst>
          </p:cNvPr>
          <p:cNvSpPr txBox="1"/>
          <p:nvPr/>
        </p:nvSpPr>
        <p:spPr>
          <a:xfrm>
            <a:off x="7534120" y="1587374"/>
            <a:ext cx="4358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With aging, sugar intake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 decreased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food increased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E1508FD-0CB2-FF72-7100-F9610F1D2EF0}"/>
              </a:ext>
            </a:extLst>
          </p:cNvPr>
          <p:cNvSpPr txBox="1"/>
          <p:nvPr/>
        </p:nvSpPr>
        <p:spPr>
          <a:xfrm>
            <a:off x="7833954" y="3669880"/>
            <a:ext cx="435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expenditure on  eating out decreases with age.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6B7C053E-9836-3854-9006-738F5CE2808B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3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83FD0626-997F-038E-645E-53B1E4D7BE60}"/>
              </a:ext>
            </a:extLst>
          </p:cNvPr>
          <p:cNvSpPr/>
          <p:nvPr/>
        </p:nvSpPr>
        <p:spPr>
          <a:xfrm>
            <a:off x="7474892" y="3633584"/>
            <a:ext cx="4527409" cy="12982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688D3779-CBE4-0B4D-EEA7-31EF3AF5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5" y="1369614"/>
            <a:ext cx="7065818" cy="5330536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793BCD-EE40-29BB-8D27-7609B6472667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6EA532E7-2D5B-B37C-DC3B-E611B8563A6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1DA9CC5-EBA7-DF65-DC5A-785AB12CF572}"/>
                </a:ext>
              </a:extLst>
            </p:cNvPr>
            <p:cNvSpPr txBox="1"/>
            <p:nvPr/>
          </p:nvSpPr>
          <p:spPr>
            <a:xfrm>
              <a:off x="62287" y="126148"/>
              <a:ext cx="10887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Sugar intake by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gender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854617-6B34-CD3E-9B60-016B4AEFFB7B}"/>
              </a:ext>
            </a:extLst>
          </p:cNvPr>
          <p:cNvSpPr txBox="1"/>
          <p:nvPr/>
        </p:nvSpPr>
        <p:spPr>
          <a:xfrm>
            <a:off x="0" y="838418"/>
            <a:ext cx="1196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food expenditure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by age group and gender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ja-JP" altLang="ja-JP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C0E3256-6257-88CB-7FB6-57083A5D052C}"/>
              </a:ext>
            </a:extLst>
          </p:cNvPr>
          <p:cNvCxnSpPr>
            <a:cxnSpLocks/>
          </p:cNvCxnSpPr>
          <p:nvPr/>
        </p:nvCxnSpPr>
        <p:spPr>
          <a:xfrm flipH="1">
            <a:off x="6463422" y="5226145"/>
            <a:ext cx="405495" cy="56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A206120-7F12-179B-2744-FE41A0C660A5}"/>
              </a:ext>
            </a:extLst>
          </p:cNvPr>
          <p:cNvCxnSpPr>
            <a:cxnSpLocks/>
          </p:cNvCxnSpPr>
          <p:nvPr/>
        </p:nvCxnSpPr>
        <p:spPr>
          <a:xfrm flipH="1">
            <a:off x="6486313" y="4876424"/>
            <a:ext cx="332914" cy="172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123A600-B5A2-343F-C299-67587802CAB9}"/>
              </a:ext>
            </a:extLst>
          </p:cNvPr>
          <p:cNvCxnSpPr>
            <a:cxnSpLocks/>
          </p:cNvCxnSpPr>
          <p:nvPr/>
        </p:nvCxnSpPr>
        <p:spPr>
          <a:xfrm flipH="1">
            <a:off x="6486313" y="4502899"/>
            <a:ext cx="408315" cy="367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F5CBA78-4BC8-43B6-3C16-9D646662633C}"/>
              </a:ext>
            </a:extLst>
          </p:cNvPr>
          <p:cNvCxnSpPr>
            <a:cxnSpLocks/>
          </p:cNvCxnSpPr>
          <p:nvPr/>
        </p:nvCxnSpPr>
        <p:spPr>
          <a:xfrm flipH="1">
            <a:off x="6479533" y="3019112"/>
            <a:ext cx="336892" cy="14165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DA202E8-DA5E-258F-1C38-8DFD169E4804}"/>
              </a:ext>
            </a:extLst>
          </p:cNvPr>
          <p:cNvCxnSpPr>
            <a:cxnSpLocks/>
          </p:cNvCxnSpPr>
          <p:nvPr/>
        </p:nvCxnSpPr>
        <p:spPr>
          <a:xfrm flipH="1">
            <a:off x="6487611" y="3596962"/>
            <a:ext cx="327516" cy="1029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F491C57-6D91-D286-502B-8605035E5C8A}"/>
              </a:ext>
            </a:extLst>
          </p:cNvPr>
          <p:cNvCxnSpPr>
            <a:cxnSpLocks/>
          </p:cNvCxnSpPr>
          <p:nvPr/>
        </p:nvCxnSpPr>
        <p:spPr>
          <a:xfrm flipH="1">
            <a:off x="6510638" y="2549158"/>
            <a:ext cx="374129" cy="6851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グラフィックス 13" descr="鶏もも肉 単色塗りつぶし">
            <a:extLst>
              <a:ext uri="{FF2B5EF4-FFF2-40B4-BE49-F238E27FC236}">
                <a16:creationId xmlns:a16="http://schemas.microsoft.com/office/drawing/2014/main" id="{95DC2D91-0B99-7F00-4001-B15131427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4157" y="5040500"/>
            <a:ext cx="426575" cy="426575"/>
          </a:xfrm>
          <a:prstGeom prst="rect">
            <a:avLst/>
          </a:prstGeom>
        </p:spPr>
      </p:pic>
      <p:pic>
        <p:nvPicPr>
          <p:cNvPr id="15" name="グラフィックス 14" descr="乳製品 単色塗りつぶし">
            <a:extLst>
              <a:ext uri="{FF2B5EF4-FFF2-40B4-BE49-F238E27FC236}">
                <a16:creationId xmlns:a16="http://schemas.microsoft.com/office/drawing/2014/main" id="{F91A0A36-2CF8-32FB-A2C7-1C73656BE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7790" y="4566143"/>
            <a:ext cx="469232" cy="469232"/>
          </a:xfrm>
          <a:prstGeom prst="rect">
            <a:avLst/>
          </a:prstGeom>
        </p:spPr>
      </p:pic>
      <p:pic>
        <p:nvPicPr>
          <p:cNvPr id="16" name="グラフィックス 15" descr="チーズ 単色塗りつぶし">
            <a:extLst>
              <a:ext uri="{FF2B5EF4-FFF2-40B4-BE49-F238E27FC236}">
                <a16:creationId xmlns:a16="http://schemas.microsoft.com/office/drawing/2014/main" id="{2B49D2CA-60AC-A4C9-FCE5-D6DFBC284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6578" y="4710824"/>
            <a:ext cx="387795" cy="387795"/>
          </a:xfrm>
          <a:prstGeom prst="rect">
            <a:avLst/>
          </a:prstGeom>
        </p:spPr>
      </p:pic>
      <p:pic>
        <p:nvPicPr>
          <p:cNvPr id="17" name="グラフィックス 16" descr="農作物 単色塗りつぶし">
            <a:extLst>
              <a:ext uri="{FF2B5EF4-FFF2-40B4-BE49-F238E27FC236}">
                <a16:creationId xmlns:a16="http://schemas.microsoft.com/office/drawing/2014/main" id="{7FE3CDA5-3A10-95BE-6061-B830C3E15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69077" y="4116718"/>
            <a:ext cx="387795" cy="387795"/>
          </a:xfrm>
          <a:prstGeom prst="rect">
            <a:avLst/>
          </a:prstGeom>
        </p:spPr>
      </p:pic>
      <p:pic>
        <p:nvPicPr>
          <p:cNvPr id="18" name="グラフィックス 17" descr="収穫用のカゴ 単色塗りつぶし">
            <a:extLst>
              <a:ext uri="{FF2B5EF4-FFF2-40B4-BE49-F238E27FC236}">
                <a16:creationId xmlns:a16="http://schemas.microsoft.com/office/drawing/2014/main" id="{D94F2ADA-BCA4-D717-F0D2-C00AA835A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78508" y="3678281"/>
            <a:ext cx="469233" cy="469233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B4954A1-A4A4-8264-7DDF-8E43DFA56D23}"/>
              </a:ext>
            </a:extLst>
          </p:cNvPr>
          <p:cNvCxnSpPr>
            <a:cxnSpLocks/>
          </p:cNvCxnSpPr>
          <p:nvPr/>
        </p:nvCxnSpPr>
        <p:spPr>
          <a:xfrm flipH="1">
            <a:off x="6510638" y="4019384"/>
            <a:ext cx="332998" cy="731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グラフィックス 19" descr="レストラン 単色塗りつぶし">
            <a:extLst>
              <a:ext uri="{FF2B5EF4-FFF2-40B4-BE49-F238E27FC236}">
                <a16:creationId xmlns:a16="http://schemas.microsoft.com/office/drawing/2014/main" id="{8A5C460C-B417-B57F-7643-DB5F06E7E0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4396" y="2013120"/>
            <a:ext cx="320492" cy="320492"/>
          </a:xfrm>
          <a:prstGeom prst="rect">
            <a:avLst/>
          </a:prstGeom>
        </p:spPr>
      </p:pic>
      <p:pic>
        <p:nvPicPr>
          <p:cNvPr id="22" name="グラフィックス 21" descr="カップケーキ 単色塗りつぶし">
            <a:extLst>
              <a:ext uri="{FF2B5EF4-FFF2-40B4-BE49-F238E27FC236}">
                <a16:creationId xmlns:a16="http://schemas.microsoft.com/office/drawing/2014/main" id="{BC20EE01-2F63-43A3-0F61-F340B22212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45389" y="3326914"/>
            <a:ext cx="291356" cy="291356"/>
          </a:xfrm>
          <a:prstGeom prst="rect">
            <a:avLst/>
          </a:prstGeom>
        </p:spPr>
      </p:pic>
      <p:pic>
        <p:nvPicPr>
          <p:cNvPr id="23" name="グラフィックス 22" descr="ハンバーガーとドリンク 単色塗りつぶし">
            <a:extLst>
              <a:ext uri="{FF2B5EF4-FFF2-40B4-BE49-F238E27FC236}">
                <a16:creationId xmlns:a16="http://schemas.microsoft.com/office/drawing/2014/main" id="{B1FB0D25-AF53-2648-2104-273581F07A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2530" y="2236716"/>
            <a:ext cx="426575" cy="426575"/>
          </a:xfrm>
          <a:prstGeom prst="rect">
            <a:avLst/>
          </a:prstGeom>
        </p:spPr>
      </p:pic>
      <p:pic>
        <p:nvPicPr>
          <p:cNvPr id="24" name="グラフィックス 23" descr="死んだ魚の骨 単色塗りつぶし">
            <a:extLst>
              <a:ext uri="{FF2B5EF4-FFF2-40B4-BE49-F238E27FC236}">
                <a16:creationId xmlns:a16="http://schemas.microsoft.com/office/drawing/2014/main" id="{193163B4-D39E-29DB-422D-767E45C9A4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13124" y="5168134"/>
            <a:ext cx="469232" cy="469232"/>
          </a:xfrm>
          <a:prstGeom prst="rect">
            <a:avLst/>
          </a:prstGeom>
        </p:spPr>
      </p:pic>
      <p:pic>
        <p:nvPicPr>
          <p:cNvPr id="57" name="図 56" descr="アイコン&#10;&#10;自動的に生成された説明">
            <a:extLst>
              <a:ext uri="{FF2B5EF4-FFF2-40B4-BE49-F238E27FC236}">
                <a16:creationId xmlns:a16="http://schemas.microsoft.com/office/drawing/2014/main" id="{ADDB4E75-9151-E2C3-C4ED-F74C5BD9BF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2730" y="3316389"/>
            <a:ext cx="292377" cy="292377"/>
          </a:xfrm>
          <a:prstGeom prst="rect">
            <a:avLst/>
          </a:prstGeom>
        </p:spPr>
      </p:pic>
      <p:pic>
        <p:nvPicPr>
          <p:cNvPr id="58" name="図 57" descr="白いバックグラウンドの前にある交通標識&#10;&#10;自動的に生成された説明">
            <a:extLst>
              <a:ext uri="{FF2B5EF4-FFF2-40B4-BE49-F238E27FC236}">
                <a16:creationId xmlns:a16="http://schemas.microsoft.com/office/drawing/2014/main" id="{18283D72-1D90-D5C4-8788-15FEB49CB7D5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6000" contras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854" y="2766435"/>
            <a:ext cx="389155" cy="389155"/>
          </a:xfrm>
          <a:prstGeom prst="rect">
            <a:avLst/>
          </a:prstGeom>
        </p:spPr>
      </p:pic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D2633B4-A4AF-DB68-07D5-C10E77A21CD4}"/>
              </a:ext>
            </a:extLst>
          </p:cNvPr>
          <p:cNvSpPr/>
          <p:nvPr/>
        </p:nvSpPr>
        <p:spPr>
          <a:xfrm>
            <a:off x="7534120" y="1549455"/>
            <a:ext cx="4358046" cy="1684852"/>
          </a:xfrm>
          <a:prstGeom prst="rect">
            <a:avLst/>
          </a:prstGeom>
          <a:pattFill prst="pct10">
            <a:fgClr>
              <a:srgbClr val="4472C4"/>
            </a:fgClr>
            <a:bgClr>
              <a:schemeClr val="bg1"/>
            </a:bgClr>
          </a:pattFill>
          <a:ln w="28575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FC84747-3C53-ABF1-36E7-5831DDD7A3BD}"/>
              </a:ext>
            </a:extLst>
          </p:cNvPr>
          <p:cNvSpPr txBox="1"/>
          <p:nvPr/>
        </p:nvSpPr>
        <p:spPr>
          <a:xfrm>
            <a:off x="7534120" y="1587374"/>
            <a:ext cx="4358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Wingdings" pitchFamily="2" charset="2"/>
              <a:buChar char="ü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With aging, sugar intake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 decreased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from </a:t>
            </a:r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food increased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E8E2C2-2168-C928-2818-BE3C77EE2DB8}"/>
              </a:ext>
            </a:extLst>
          </p:cNvPr>
          <p:cNvSpPr txBox="1"/>
          <p:nvPr/>
        </p:nvSpPr>
        <p:spPr>
          <a:xfrm>
            <a:off x="7515611" y="3682562"/>
            <a:ext cx="445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Decreased social interaction. </a:t>
            </a:r>
          </a:p>
          <a:p>
            <a:pPr marL="342900" indent="-3429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Increased time for home cooking after retirement.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D6844A-A7F2-716B-E858-5A40D6A0F01E}"/>
              </a:ext>
            </a:extLst>
          </p:cNvPr>
          <p:cNvSpPr txBox="1"/>
          <p:nvPr/>
        </p:nvSpPr>
        <p:spPr>
          <a:xfrm>
            <a:off x="7515611" y="5657671"/>
            <a:ext cx="4358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reasons leads to higher sugar intake from processed foods.</a:t>
            </a:r>
            <a:endParaRPr kumimoji="1" lang="ja-JP" altLang="en-US" sz="24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グラフィックス 24" descr="方向 単色塗りつぶし">
            <a:extLst>
              <a:ext uri="{FF2B5EF4-FFF2-40B4-BE49-F238E27FC236}">
                <a16:creationId xmlns:a16="http://schemas.microsoft.com/office/drawing/2014/main" id="{8BEE2EF5-67AD-703D-548D-DD62112680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8110811">
            <a:off x="9234693" y="4860907"/>
            <a:ext cx="748143" cy="748143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8D9E4EB-08C0-87C7-771A-0BED10FD6DF8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6FB8EBE-E3F2-6A32-98A1-D5299410CEC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DA6D9E73-571D-4CCB-0F8F-B5ED01ABF3DC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99EB8F5-2C29-E54B-1C84-B1740CBF7633}"/>
                </a:ext>
              </a:extLst>
            </p:cNvPr>
            <p:cNvSpPr txBox="1"/>
            <p:nvPr/>
          </p:nvSpPr>
          <p:spPr>
            <a:xfrm>
              <a:off x="62287" y="126148"/>
              <a:ext cx="117070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ood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expenditure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by restaurant type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0D9DC370-4D5A-EE7F-70F9-2942776F6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546"/>
            <a:ext cx="8057548" cy="418071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921D34B-0A4D-987A-5C41-D6F14E7FC946}"/>
              </a:ext>
            </a:extLst>
          </p:cNvPr>
          <p:cNvSpPr txBox="1"/>
          <p:nvPr/>
        </p:nvSpPr>
        <p:spPr>
          <a:xfrm>
            <a:off x="-33627" y="1405171"/>
            <a:ext cx="12129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16A84"/>
              </a:buClr>
              <a:buFont typeface="Wingdings" pitchFamily="2" charset="2"/>
              <a:buChar char="ü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analysis revealed that the average expenditure was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1,750 dollars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accounting for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47%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of total food expenditure.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AB13A3-98A0-4C56-7427-0344984B6B4C}"/>
              </a:ext>
            </a:extLst>
          </p:cNvPr>
          <p:cNvSpPr txBox="1"/>
          <p:nvPr/>
        </p:nvSpPr>
        <p:spPr>
          <a:xfrm>
            <a:off x="7981263" y="2153996"/>
            <a:ext cx="42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food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made up </a:t>
            </a:r>
            <a:r>
              <a:rPr kumimoji="1"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44%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of eating-out expenditure.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F06F84E-AD79-2720-8105-8E86AFEECC1D}"/>
              </a:ext>
            </a:extLst>
          </p:cNvPr>
          <p:cNvSpPr/>
          <p:nvPr/>
        </p:nvSpPr>
        <p:spPr>
          <a:xfrm>
            <a:off x="62287" y="2493871"/>
            <a:ext cx="5519907" cy="900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4954266-AB5C-2E09-722C-EFC11546DE92}"/>
              </a:ext>
            </a:extLst>
          </p:cNvPr>
          <p:cNvSpPr txBox="1"/>
          <p:nvPr/>
        </p:nvSpPr>
        <p:spPr>
          <a:xfrm>
            <a:off x="7981263" y="3097225"/>
            <a:ext cx="4273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reflects the fact that fast food is deeply rooted in American culture, as the U.S. is the birthplace of chains.</a:t>
            </a:r>
          </a:p>
        </p:txBody>
      </p:sp>
      <p:pic>
        <p:nvPicPr>
          <p:cNvPr id="30" name="図 29" descr="店の看板と道路&#10;&#10;中程度の精度で自動的に生成された説明">
            <a:extLst>
              <a:ext uri="{FF2B5EF4-FFF2-40B4-BE49-F238E27FC236}">
                <a16:creationId xmlns:a16="http://schemas.microsoft.com/office/drawing/2014/main" id="{2FE662BD-2043-06FA-49B1-2E6FF1B90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548" y="4717416"/>
            <a:ext cx="2203380" cy="1468920"/>
          </a:xfrm>
          <a:prstGeom prst="rect">
            <a:avLst/>
          </a:prstGeom>
        </p:spPr>
      </p:pic>
      <p:pic>
        <p:nvPicPr>
          <p:cNvPr id="32" name="図 31" descr="建物, 屋内, 店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4EBD319B-23BA-C27F-8D9E-095572959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279" y="5193615"/>
            <a:ext cx="2315807" cy="1538237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693E10F-5116-CD03-E48C-5B6A94FA293D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8043A76-3FA4-E492-A4C8-76A58EA6C4A0}"/>
              </a:ext>
            </a:extLst>
          </p:cNvPr>
          <p:cNvSpPr txBox="1"/>
          <p:nvPr/>
        </p:nvSpPr>
        <p:spPr>
          <a:xfrm>
            <a:off x="0" y="899741"/>
            <a:ext cx="11623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7.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eating-out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expenditure by restaurant type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49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6FB8EBE-E3F2-6A32-98A1-D5299410CEC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DA6D9E73-571D-4CCB-0F8F-B5ED01ABF3DC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99EB8F5-2C29-E54B-1C84-B1740CBF7633}"/>
                </a:ext>
              </a:extLst>
            </p:cNvPr>
            <p:cNvSpPr txBox="1"/>
            <p:nvPr/>
          </p:nvSpPr>
          <p:spPr>
            <a:xfrm>
              <a:off x="62287" y="126148"/>
              <a:ext cx="117070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Results and Discussion: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ood 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expenditure</a:t>
              </a:r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by restaurant type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44B765-765D-28EB-3A7C-DF78C395638A}"/>
              </a:ext>
            </a:extLst>
          </p:cNvPr>
          <p:cNvSpPr txBox="1"/>
          <p:nvPr/>
        </p:nvSpPr>
        <p:spPr>
          <a:xfrm>
            <a:off x="0" y="899741"/>
            <a:ext cx="11623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◎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Figure 7.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 capita annual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eating-out</a:t>
            </a:r>
            <a:r>
              <a:rPr lang="en-US" altLang="ja-JP" sz="28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expenditure by restaurant type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2432357-6229-CBC9-1EC5-52B56492CE58}"/>
              </a:ext>
            </a:extLst>
          </p:cNvPr>
          <p:cNvSpPr/>
          <p:nvPr/>
        </p:nvSpPr>
        <p:spPr>
          <a:xfrm>
            <a:off x="8161584" y="4252746"/>
            <a:ext cx="3892649" cy="2479106"/>
          </a:xfrm>
          <a:prstGeom prst="rect">
            <a:avLst/>
          </a:prstGeom>
          <a:pattFill prst="pct10">
            <a:fgClr>
              <a:srgbClr val="C84C6E"/>
            </a:fgClr>
            <a:bgClr>
              <a:schemeClr val="bg1"/>
            </a:bgClr>
          </a:pattFill>
          <a:ln w="28575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9A2305-3878-F9DD-ABDA-DEF86FEAF7AB}"/>
              </a:ext>
            </a:extLst>
          </p:cNvPr>
          <p:cNvSpPr txBox="1"/>
          <p:nvPr/>
        </p:nvSpPr>
        <p:spPr>
          <a:xfrm>
            <a:off x="8322140" y="4338137"/>
            <a:ext cx="3781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These findings suggest that </a:t>
            </a:r>
            <a:r>
              <a:rPr lang="en" altLang="ja-JP" sz="24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fast food consumption at lunch 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could be an effective way to lower overall sugar intake in the U.S.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3EC67F-D1CB-34AF-AD0C-08D6539B7061}"/>
              </a:ext>
            </a:extLst>
          </p:cNvPr>
          <p:cNvSpPr txBox="1"/>
          <p:nvPr/>
        </p:nvSpPr>
        <p:spPr>
          <a:xfrm>
            <a:off x="0" y="1577488"/>
            <a:ext cx="1134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16A84"/>
              </a:buClr>
              <a:buFont typeface="Wingdings" pitchFamily="2" charset="2"/>
              <a:buChar char="ü"/>
            </a:pPr>
            <a:r>
              <a:rPr lang="en" altLang="ja-JP" sz="2800" dirty="0">
                <a:solidFill>
                  <a:srgbClr val="ECB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accounted for the largest portion of fast food spending.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0DE6E3-D08C-9229-F6B6-2AD410E164DD}"/>
              </a:ext>
            </a:extLst>
          </p:cNvPr>
          <p:cNvSpPr txBox="1"/>
          <p:nvPr/>
        </p:nvSpPr>
        <p:spPr>
          <a:xfrm>
            <a:off x="8119835" y="2516285"/>
            <a:ext cx="3892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is because many workers rely on fast food as a quick and affordable option during workdays.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D040C9D-482E-764B-CB58-524B471BC592}"/>
              </a:ext>
            </a:extLst>
          </p:cNvPr>
          <p:cNvCxnSpPr/>
          <p:nvPr/>
        </p:nvCxnSpPr>
        <p:spPr>
          <a:xfrm>
            <a:off x="479502" y="2100708"/>
            <a:ext cx="1059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3F09C23-39AA-8AAA-3B09-10B9C460ADD5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9BBA296-C4D5-3895-DD15-6ADC6D085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546"/>
            <a:ext cx="8057548" cy="4180716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ED3BF47-1E90-8C59-B875-4DB1D73E87FE}"/>
              </a:ext>
            </a:extLst>
          </p:cNvPr>
          <p:cNvSpPr/>
          <p:nvPr/>
        </p:nvSpPr>
        <p:spPr>
          <a:xfrm>
            <a:off x="62287" y="2493871"/>
            <a:ext cx="5519907" cy="900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7ECCB84-64AA-7CAC-D9A3-1071D1DF94B9}"/>
              </a:ext>
            </a:extLst>
          </p:cNvPr>
          <p:cNvCxnSpPr>
            <a:cxnSpLocks/>
          </p:cNvCxnSpPr>
          <p:nvPr/>
        </p:nvCxnSpPr>
        <p:spPr>
          <a:xfrm>
            <a:off x="1204332" y="2100708"/>
            <a:ext cx="1751304" cy="7625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849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部屋, 賭博場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F0676D4-3154-1BC0-39B6-6C8F8F4B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746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0" name="ドーナツ 9">
            <a:extLst>
              <a:ext uri="{FF2B5EF4-FFF2-40B4-BE49-F238E27FC236}">
                <a16:creationId xmlns:a16="http://schemas.microsoft.com/office/drawing/2014/main" id="{E4C1CAB0-DF32-3D64-3E48-609C62871B04}"/>
              </a:ext>
            </a:extLst>
          </p:cNvPr>
          <p:cNvSpPr/>
          <p:nvPr/>
        </p:nvSpPr>
        <p:spPr>
          <a:xfrm>
            <a:off x="-1719972" y="-531641"/>
            <a:ext cx="8640000" cy="8640000"/>
          </a:xfrm>
          <a:prstGeom prst="donut">
            <a:avLst>
              <a:gd name="adj" fmla="val 3660"/>
            </a:avLst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46F9E3B2-6EEF-3249-A1F0-7CA3573746C5}"/>
              </a:ext>
            </a:extLst>
          </p:cNvPr>
          <p:cNvSpPr/>
          <p:nvPr/>
        </p:nvSpPr>
        <p:spPr>
          <a:xfrm>
            <a:off x="-2372380" y="-371914"/>
            <a:ext cx="7920000" cy="792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F7FF6EE6-C188-C824-31CF-705E2B1B5B56}"/>
              </a:ext>
            </a:extLst>
          </p:cNvPr>
          <p:cNvSpPr/>
          <p:nvPr/>
        </p:nvSpPr>
        <p:spPr>
          <a:xfrm>
            <a:off x="-2606422" y="-531641"/>
            <a:ext cx="7920000" cy="7920000"/>
          </a:xfrm>
          <a:prstGeom prst="ellipse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グラフィックス 28" descr="教授 女性 単色塗りつぶし">
            <a:extLst>
              <a:ext uri="{FF2B5EF4-FFF2-40B4-BE49-F238E27FC236}">
                <a16:creationId xmlns:a16="http://schemas.microsoft.com/office/drawing/2014/main" id="{DF22518E-2C85-6898-4155-F7780CDFD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26429" y="934377"/>
            <a:ext cx="4616694" cy="461669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1AFCBA-05D9-6EA6-DA89-7DE19AC641DD}"/>
              </a:ext>
            </a:extLst>
          </p:cNvPr>
          <p:cNvSpPr txBox="1"/>
          <p:nvPr/>
        </p:nvSpPr>
        <p:spPr>
          <a:xfrm>
            <a:off x="272871" y="4109683"/>
            <a:ext cx="4371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ja-JP" alt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31288F-BCF1-3A87-9349-C2FC2946DF1B}"/>
              </a:ext>
            </a:extLst>
          </p:cNvPr>
          <p:cNvSpPr txBox="1"/>
          <p:nvPr/>
        </p:nvSpPr>
        <p:spPr>
          <a:xfrm>
            <a:off x="-863802" y="778547"/>
            <a:ext cx="3749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kumimoji="1" lang="ja-JP" altLang="en-US" sz="25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5BEB028B-FC34-2FCE-9FCA-F448581529D1}"/>
              </a:ext>
            </a:extLst>
          </p:cNvPr>
          <p:cNvSpPr/>
          <p:nvPr/>
        </p:nvSpPr>
        <p:spPr>
          <a:xfrm>
            <a:off x="5194965" y="61069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C7AE4D85-6EA7-0D74-AB23-04FBF1BDDEC0}"/>
              </a:ext>
            </a:extLst>
          </p:cNvPr>
          <p:cNvSpPr/>
          <p:nvPr/>
        </p:nvSpPr>
        <p:spPr>
          <a:xfrm>
            <a:off x="5860449" y="1808741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B970787C-8415-0B64-DCE7-C758157B3F9E}"/>
              </a:ext>
            </a:extLst>
          </p:cNvPr>
          <p:cNvSpPr/>
          <p:nvPr/>
        </p:nvSpPr>
        <p:spPr>
          <a:xfrm>
            <a:off x="5914965" y="3556413"/>
            <a:ext cx="1440000" cy="1440000"/>
          </a:xfrm>
          <a:prstGeom prst="ellipse">
            <a:avLst/>
          </a:prstGeom>
          <a:solidFill>
            <a:srgbClr val="C16A8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グラフィックス 18" descr="サーバー 単色塗りつぶし">
            <a:extLst>
              <a:ext uri="{FF2B5EF4-FFF2-40B4-BE49-F238E27FC236}">
                <a16:creationId xmlns:a16="http://schemas.microsoft.com/office/drawing/2014/main" id="{A2C94314-46E6-304C-DCB8-6A4CFC709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3249" y="2071541"/>
            <a:ext cx="914400" cy="9144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990182-E9C2-C821-761F-B0170169ABA6}"/>
              </a:ext>
            </a:extLst>
          </p:cNvPr>
          <p:cNvSpPr txBox="1"/>
          <p:nvPr/>
        </p:nvSpPr>
        <p:spPr>
          <a:xfrm>
            <a:off x="7494113" y="2267131"/>
            <a:ext cx="3805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Methodology and Data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641A54-D468-AE84-AA51-ABC3280EE879}"/>
              </a:ext>
            </a:extLst>
          </p:cNvPr>
          <p:cNvSpPr txBox="1"/>
          <p:nvPr/>
        </p:nvSpPr>
        <p:spPr>
          <a:xfrm>
            <a:off x="7494113" y="4039776"/>
            <a:ext cx="3922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C38498-1106-592A-FDBF-DB053DD33D18}"/>
              </a:ext>
            </a:extLst>
          </p:cNvPr>
          <p:cNvSpPr txBox="1"/>
          <p:nvPr/>
        </p:nvSpPr>
        <p:spPr>
          <a:xfrm>
            <a:off x="6942376" y="516937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BE5C4F96-4BBF-2940-DA3B-108C3E99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871" y="403394"/>
            <a:ext cx="834189" cy="834189"/>
          </a:xfrm>
          <a:prstGeom prst="rect">
            <a:avLst/>
          </a:prstGeom>
        </p:spPr>
      </p:pic>
      <p:pic>
        <p:nvPicPr>
          <p:cNvPr id="27" name="グラフィックス 26" descr="棒グラフ 単色塗りつぶし">
            <a:extLst>
              <a:ext uri="{FF2B5EF4-FFF2-40B4-BE49-F238E27FC236}">
                <a16:creationId xmlns:a16="http://schemas.microsoft.com/office/drawing/2014/main" id="{48FDDE8C-7EBB-3889-3CD4-5F5829F40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77400" y="3843367"/>
            <a:ext cx="914400" cy="914400"/>
          </a:xfrm>
          <a:prstGeom prst="rect">
            <a:avLst/>
          </a:prstGeom>
        </p:spPr>
      </p:pic>
      <p:pic>
        <p:nvPicPr>
          <p:cNvPr id="3" name="グラフィックス 2" descr="バッジ: チェックマーク 1 単色塗りつぶし">
            <a:extLst>
              <a:ext uri="{FF2B5EF4-FFF2-40B4-BE49-F238E27FC236}">
                <a16:creationId xmlns:a16="http://schemas.microsoft.com/office/drawing/2014/main" id="{CBF302FD-DEE5-4F55-BD6E-A07BE5E2C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965" y="-139892"/>
            <a:ext cx="1836000" cy="1836000"/>
          </a:xfrm>
          <a:prstGeom prst="rect">
            <a:avLst/>
          </a:prstGeom>
        </p:spPr>
      </p:pic>
      <p:pic>
        <p:nvPicPr>
          <p:cNvPr id="8" name="グラフィックス 7" descr="バッジ: チェックマーク 1 単色塗りつぶし">
            <a:extLst>
              <a:ext uri="{FF2B5EF4-FFF2-40B4-BE49-F238E27FC236}">
                <a16:creationId xmlns:a16="http://schemas.microsoft.com/office/drawing/2014/main" id="{F259E751-AEE1-1EE7-E893-31A89DE9E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58069" y="1610741"/>
            <a:ext cx="1836000" cy="1836000"/>
          </a:xfrm>
          <a:prstGeom prst="rect">
            <a:avLst/>
          </a:prstGeom>
        </p:spPr>
      </p:pic>
      <p:pic>
        <p:nvPicPr>
          <p:cNvPr id="9" name="グラフィックス 8" descr="バッジ: チェックマーク 1 単色塗りつぶし">
            <a:extLst>
              <a:ext uri="{FF2B5EF4-FFF2-40B4-BE49-F238E27FC236}">
                <a16:creationId xmlns:a16="http://schemas.microsoft.com/office/drawing/2014/main" id="{5152FDAA-0063-53A1-5A83-17D8876549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16600" y="3357855"/>
            <a:ext cx="18360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7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BAE8D0-2F1F-1807-73E7-513904DBD51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DD57DA2-AC64-6692-CCE2-34DF6603C643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7F7F70B-10CB-14AD-369B-1321FF51F6AE}"/>
                </a:ext>
              </a:extLst>
            </p:cNvPr>
            <p:cNvSpPr txBox="1"/>
            <p:nvPr/>
          </p:nvSpPr>
          <p:spPr>
            <a:xfrm>
              <a:off x="0" y="81567"/>
              <a:ext cx="2980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C5B7119-C7C2-7F72-1D05-4B660698F299}"/>
              </a:ext>
            </a:extLst>
          </p:cNvPr>
          <p:cNvSpPr/>
          <p:nvPr/>
        </p:nvSpPr>
        <p:spPr>
          <a:xfrm>
            <a:off x="1014735" y="954548"/>
            <a:ext cx="10162527" cy="1029200"/>
          </a:xfrm>
          <a:prstGeom prst="round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51B2B8-05B4-7278-5A95-A5178EF12BF0}"/>
              </a:ext>
            </a:extLst>
          </p:cNvPr>
          <p:cNvSpPr txBox="1"/>
          <p:nvPr/>
        </p:nvSpPr>
        <p:spPr>
          <a:xfrm>
            <a:off x="1226980" y="965688"/>
            <a:ext cx="9738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We Identified industries inducing sugar overconsumption </a:t>
            </a:r>
          </a:p>
          <a:p>
            <a:pPr algn="l"/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the U.S. using mix-units IO analysis.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DFAA31-0E53-5AFF-5D59-4273FB78E4A8}"/>
              </a:ext>
            </a:extLst>
          </p:cNvPr>
          <p:cNvSpPr txBox="1"/>
          <p:nvPr/>
        </p:nvSpPr>
        <p:spPr>
          <a:xfrm>
            <a:off x="1226980" y="2181405"/>
            <a:ext cx="11133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1"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 estimated sugar intake by income, age, and gender, </a:t>
            </a:r>
          </a:p>
          <a:p>
            <a:pPr algn="l"/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utilizing the Consumer Expenditure Survey (CES).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94A588C-BFEF-51EE-622E-3562A710267E}"/>
              </a:ext>
            </a:extLst>
          </p:cNvPr>
          <p:cNvSpPr/>
          <p:nvPr/>
        </p:nvSpPr>
        <p:spPr>
          <a:xfrm>
            <a:off x="1014734" y="2089965"/>
            <a:ext cx="10162527" cy="1106245"/>
          </a:xfrm>
          <a:prstGeom prst="round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29030C6-1C80-762D-61ED-CB060617B87A}"/>
              </a:ext>
            </a:extLst>
          </p:cNvPr>
          <p:cNvCxnSpPr>
            <a:cxnSpLocks/>
          </p:cNvCxnSpPr>
          <p:nvPr/>
        </p:nvCxnSpPr>
        <p:spPr>
          <a:xfrm>
            <a:off x="0" y="4265037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213459-8BB1-0136-AFDA-8F071D3F4036}"/>
              </a:ext>
            </a:extLst>
          </p:cNvPr>
          <p:cNvSpPr txBox="1"/>
          <p:nvPr/>
        </p:nvSpPr>
        <p:spPr>
          <a:xfrm>
            <a:off x="4945846" y="3984229"/>
            <a:ext cx="23003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  <a:endParaRPr lang="ja-JP" altLang="en-US" sz="280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5A7F22-EE9F-9089-87C4-0FDD0ADA55E9}"/>
              </a:ext>
            </a:extLst>
          </p:cNvPr>
          <p:cNvSpPr txBox="1"/>
          <p:nvPr/>
        </p:nvSpPr>
        <p:spPr>
          <a:xfrm>
            <a:off x="1226980" y="3355685"/>
            <a:ext cx="947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3. We analyzed annual food expenditure using the CES.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9C5AC82-F9D6-FBAA-9B1C-E146D83D397F}"/>
              </a:ext>
            </a:extLst>
          </p:cNvPr>
          <p:cNvSpPr/>
          <p:nvPr/>
        </p:nvSpPr>
        <p:spPr>
          <a:xfrm>
            <a:off x="1014733" y="3282386"/>
            <a:ext cx="10162527" cy="720508"/>
          </a:xfrm>
          <a:prstGeom prst="round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8474752-FA16-B76B-9A0A-E0B129805955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BAE8D0-2F1F-1807-73E7-513904DBD51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DD57DA2-AC64-6692-CCE2-34DF6603C643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7F7F70B-10CB-14AD-369B-1321FF51F6AE}"/>
                </a:ext>
              </a:extLst>
            </p:cNvPr>
            <p:cNvSpPr txBox="1"/>
            <p:nvPr/>
          </p:nvSpPr>
          <p:spPr>
            <a:xfrm>
              <a:off x="0" y="81567"/>
              <a:ext cx="2980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C5B7119-C7C2-7F72-1D05-4B660698F299}"/>
              </a:ext>
            </a:extLst>
          </p:cNvPr>
          <p:cNvSpPr/>
          <p:nvPr/>
        </p:nvSpPr>
        <p:spPr>
          <a:xfrm>
            <a:off x="1014735" y="954548"/>
            <a:ext cx="10162527" cy="1029200"/>
          </a:xfrm>
          <a:prstGeom prst="round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51B2B8-05B4-7278-5A95-A5178EF12BF0}"/>
              </a:ext>
            </a:extLst>
          </p:cNvPr>
          <p:cNvSpPr txBox="1"/>
          <p:nvPr/>
        </p:nvSpPr>
        <p:spPr>
          <a:xfrm>
            <a:off x="1226980" y="965688"/>
            <a:ext cx="9738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We Identified industries inducing sugar overconsumption </a:t>
            </a:r>
          </a:p>
          <a:p>
            <a:pPr algn="l"/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the U.S. using mix-units IO analysis.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DFAA31-0E53-5AFF-5D59-4273FB78E4A8}"/>
              </a:ext>
            </a:extLst>
          </p:cNvPr>
          <p:cNvSpPr txBox="1"/>
          <p:nvPr/>
        </p:nvSpPr>
        <p:spPr>
          <a:xfrm>
            <a:off x="1226980" y="2181405"/>
            <a:ext cx="11133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1"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estimated sugar intake by income, age, and gender, </a:t>
            </a:r>
          </a:p>
          <a:p>
            <a:pPr algn="l"/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utilizing the Consumer Expenditure Survey (CES).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94A588C-BFEF-51EE-622E-3562A710267E}"/>
              </a:ext>
            </a:extLst>
          </p:cNvPr>
          <p:cNvSpPr/>
          <p:nvPr/>
        </p:nvSpPr>
        <p:spPr>
          <a:xfrm>
            <a:off x="1014734" y="2089965"/>
            <a:ext cx="10162527" cy="110624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29030C6-1C80-762D-61ED-CB060617B87A}"/>
              </a:ext>
            </a:extLst>
          </p:cNvPr>
          <p:cNvCxnSpPr>
            <a:cxnSpLocks/>
          </p:cNvCxnSpPr>
          <p:nvPr/>
        </p:nvCxnSpPr>
        <p:spPr>
          <a:xfrm>
            <a:off x="0" y="4265037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213459-8BB1-0136-AFDA-8F071D3F4036}"/>
              </a:ext>
            </a:extLst>
          </p:cNvPr>
          <p:cNvSpPr txBox="1"/>
          <p:nvPr/>
        </p:nvSpPr>
        <p:spPr>
          <a:xfrm>
            <a:off x="4945846" y="3984229"/>
            <a:ext cx="23003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  <a:endParaRPr lang="ja-JP" altLang="en-US" sz="280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5A7F22-EE9F-9089-87C4-0FDD0ADA55E9}"/>
              </a:ext>
            </a:extLst>
          </p:cNvPr>
          <p:cNvSpPr txBox="1"/>
          <p:nvPr/>
        </p:nvSpPr>
        <p:spPr>
          <a:xfrm>
            <a:off x="1226980" y="3355685"/>
            <a:ext cx="947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We analyzed annual food expenditure using the CES.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9C5AC82-F9D6-FBAA-9B1C-E146D83D397F}"/>
              </a:ext>
            </a:extLst>
          </p:cNvPr>
          <p:cNvSpPr/>
          <p:nvPr/>
        </p:nvSpPr>
        <p:spPr>
          <a:xfrm>
            <a:off x="1014733" y="3282386"/>
            <a:ext cx="10162527" cy="720508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64DBE5-DF64-CC37-6672-49C9221FFFE5}"/>
              </a:ext>
            </a:extLst>
          </p:cNvPr>
          <p:cNvSpPr txBox="1"/>
          <p:nvPr/>
        </p:nvSpPr>
        <p:spPr>
          <a:xfrm>
            <a:off x="56769" y="4928824"/>
            <a:ext cx="12049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Bread and bakery, limited-service restaurants, and cookie, cracker, pasta, and tortilla manufacturing are causes of overconsumption.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421B2B-0A4B-DAB3-F071-35A112BE2594}"/>
              </a:ext>
            </a:extLst>
          </p:cNvPr>
          <p:cNvSpPr txBox="1"/>
          <p:nvPr/>
        </p:nvSpPr>
        <p:spPr>
          <a:xfrm>
            <a:off x="56769" y="5874211"/>
            <a:ext cx="12120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Industries can be divided by</a:t>
            </a:r>
            <a:r>
              <a:rPr lang="en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producer-side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consumer-side 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responsibility.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71AA35-C1E9-613D-6AD3-958F78A5AEA5}"/>
              </a:ext>
            </a:extLst>
          </p:cNvPr>
          <p:cNvSpPr txBox="1"/>
          <p:nvPr/>
        </p:nvSpPr>
        <p:spPr>
          <a:xfrm>
            <a:off x="56769" y="4414324"/>
            <a:ext cx="1110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average daily sugar intake per person in the U.S. is </a:t>
            </a:r>
            <a:r>
              <a:rPr lang="en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grams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CECDD17F-51F3-9182-887E-18822B76F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7" y="1203550"/>
            <a:ext cx="818439" cy="54508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3A7B63-0E4F-4C44-108A-10203A819A85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グラフィックス 15" descr="右向き指示マーク 単色塗りつぶし">
            <a:extLst>
              <a:ext uri="{FF2B5EF4-FFF2-40B4-BE49-F238E27FC236}">
                <a16:creationId xmlns:a16="http://schemas.microsoft.com/office/drawing/2014/main" id="{939E8599-EF6C-25F3-AA9F-03AE63F78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3669">
            <a:off x="478618" y="1467123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9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D3B256-40D9-1BA8-2A7A-79EDDE0151B6}"/>
              </a:ext>
            </a:extLst>
          </p:cNvPr>
          <p:cNvSpPr txBox="1"/>
          <p:nvPr/>
        </p:nvSpPr>
        <p:spPr>
          <a:xfrm>
            <a:off x="771329" y="913311"/>
            <a:ext cx="11420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One key challenge is that sugar is used not only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but also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indirectly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in food production.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キー 単色塗りつぶし">
            <a:extLst>
              <a:ext uri="{FF2B5EF4-FFF2-40B4-BE49-F238E27FC236}">
                <a16:creationId xmlns:a16="http://schemas.microsoft.com/office/drawing/2014/main" id="{20DC1A46-C6AC-869C-1DDB-ABC65465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965" y="927455"/>
            <a:ext cx="914400" cy="914400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1B52AC65-A517-8B6F-3A1E-23689E29D256}"/>
              </a:ext>
            </a:extLst>
          </p:cNvPr>
          <p:cNvSpPr/>
          <p:nvPr/>
        </p:nvSpPr>
        <p:spPr>
          <a:xfrm>
            <a:off x="174294" y="1962296"/>
            <a:ext cx="4063933" cy="597594"/>
          </a:xfrm>
          <a:prstGeom prst="roundRect">
            <a:avLst/>
          </a:prstGeom>
          <a:solidFill>
            <a:srgbClr val="23445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0F7C4D-3778-C58F-B4DE-9B8A3FB8E8CC}"/>
              </a:ext>
            </a:extLst>
          </p:cNvPr>
          <p:cNvSpPr txBox="1"/>
          <p:nvPr/>
        </p:nvSpPr>
        <p:spPr>
          <a:xfrm>
            <a:off x="206252" y="2002374"/>
            <a:ext cx="406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Making cheesecake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白いバックグラウンドの前にある交通標識&#10;&#10;中程度の精度で自動的に生成された説明">
            <a:extLst>
              <a:ext uri="{FF2B5EF4-FFF2-40B4-BE49-F238E27FC236}">
                <a16:creationId xmlns:a16="http://schemas.microsoft.com/office/drawing/2014/main" id="{6BD66F1A-D4CC-761B-3E98-F0F9C193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4078385" y="4502632"/>
            <a:ext cx="758354" cy="758354"/>
          </a:xfrm>
          <a:prstGeom prst="rect">
            <a:avLst/>
          </a:prstGeom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0967C13F-1604-9767-4041-42C190B2230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4078385" y="3659876"/>
            <a:ext cx="689413" cy="689413"/>
          </a:xfrm>
          <a:prstGeom prst="rect">
            <a:avLst/>
          </a:prstGeom>
        </p:spPr>
      </p:pic>
      <p:pic>
        <p:nvPicPr>
          <p:cNvPr id="12" name="グラフィックス 11" descr="一切れのケーキ 単色塗りつぶし">
            <a:extLst>
              <a:ext uri="{FF2B5EF4-FFF2-40B4-BE49-F238E27FC236}">
                <a16:creationId xmlns:a16="http://schemas.microsoft.com/office/drawing/2014/main" id="{CEF6EA19-DE07-F392-7C07-4E57B0961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581" y="3622601"/>
            <a:ext cx="1960098" cy="1960098"/>
          </a:xfrm>
          <a:prstGeom prst="rect">
            <a:avLst/>
          </a:prstGeom>
        </p:spPr>
      </p:pic>
      <p:pic>
        <p:nvPicPr>
          <p:cNvPr id="14" name="図 13" descr="図形&#10;&#10;低い精度で自動的に生成された説明">
            <a:extLst>
              <a:ext uri="{FF2B5EF4-FFF2-40B4-BE49-F238E27FC236}">
                <a16:creationId xmlns:a16="http://schemas.microsoft.com/office/drawing/2014/main" id="{E82769B3-1E69-51C0-C469-523260011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385" y="5414330"/>
            <a:ext cx="758354" cy="758354"/>
          </a:xfrm>
          <a:prstGeom prst="rect">
            <a:avLst/>
          </a:prstGeom>
        </p:spPr>
      </p:pic>
      <p:pic>
        <p:nvPicPr>
          <p:cNvPr id="16" name="図 15" descr="図形&#10;&#10;低い精度で自動的に生成された説明">
            <a:extLst>
              <a:ext uri="{FF2B5EF4-FFF2-40B4-BE49-F238E27FC236}">
                <a16:creationId xmlns:a16="http://schemas.microsoft.com/office/drawing/2014/main" id="{2339EF35-5F30-BF5A-787C-64B3F8D4C3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4510" y="2658318"/>
            <a:ext cx="834189" cy="834189"/>
          </a:xfrm>
          <a:prstGeom prst="rect">
            <a:avLst/>
          </a:prstGeom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FA3852F6-41E1-B576-DC61-F36E11B9BE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0796" y="2989547"/>
            <a:ext cx="321615" cy="321615"/>
          </a:xfrm>
          <a:prstGeom prst="rect">
            <a:avLst/>
          </a:prstGeom>
        </p:spPr>
      </p:pic>
      <p:sp>
        <p:nvSpPr>
          <p:cNvPr id="19" name="左矢印 18">
            <a:extLst>
              <a:ext uri="{FF2B5EF4-FFF2-40B4-BE49-F238E27FC236}">
                <a16:creationId xmlns:a16="http://schemas.microsoft.com/office/drawing/2014/main" id="{9A7DFEB7-0B75-C0B2-3A51-D78AF26B8C5F}"/>
              </a:ext>
            </a:extLst>
          </p:cNvPr>
          <p:cNvSpPr/>
          <p:nvPr/>
        </p:nvSpPr>
        <p:spPr>
          <a:xfrm>
            <a:off x="2527102" y="2963664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左矢印 19">
            <a:extLst>
              <a:ext uri="{FF2B5EF4-FFF2-40B4-BE49-F238E27FC236}">
                <a16:creationId xmlns:a16="http://schemas.microsoft.com/office/drawing/2014/main" id="{2A3C6356-F6AA-0555-FD8F-96DB8E55CC32}"/>
              </a:ext>
            </a:extLst>
          </p:cNvPr>
          <p:cNvSpPr/>
          <p:nvPr/>
        </p:nvSpPr>
        <p:spPr>
          <a:xfrm>
            <a:off x="2527101" y="3794335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左矢印 20">
            <a:extLst>
              <a:ext uri="{FF2B5EF4-FFF2-40B4-BE49-F238E27FC236}">
                <a16:creationId xmlns:a16="http://schemas.microsoft.com/office/drawing/2014/main" id="{2AE5A135-CF4E-F700-AF71-0F99E2D9C781}"/>
              </a:ext>
            </a:extLst>
          </p:cNvPr>
          <p:cNvSpPr/>
          <p:nvPr/>
        </p:nvSpPr>
        <p:spPr>
          <a:xfrm>
            <a:off x="2527101" y="4602650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矢印 21">
            <a:extLst>
              <a:ext uri="{FF2B5EF4-FFF2-40B4-BE49-F238E27FC236}">
                <a16:creationId xmlns:a16="http://schemas.microsoft.com/office/drawing/2014/main" id="{07C7322B-3362-2803-C9F9-3F2532FFFB31}"/>
              </a:ext>
            </a:extLst>
          </p:cNvPr>
          <p:cNvSpPr/>
          <p:nvPr/>
        </p:nvSpPr>
        <p:spPr>
          <a:xfrm>
            <a:off x="2546712" y="5534299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BA729A9-8347-1D61-7110-26D1E3EEE5EC}"/>
              </a:ext>
            </a:extLst>
          </p:cNvPr>
          <p:cNvSpPr txBox="1"/>
          <p:nvPr/>
        </p:nvSpPr>
        <p:spPr>
          <a:xfrm>
            <a:off x="4868697" y="5519933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C11AE8C-6A46-6601-E0BA-3C6530A73B13}"/>
              </a:ext>
            </a:extLst>
          </p:cNvPr>
          <p:cNvSpPr txBox="1"/>
          <p:nvPr/>
        </p:nvSpPr>
        <p:spPr>
          <a:xfrm>
            <a:off x="4868697" y="374910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6A9D84-1FEE-7042-8F7B-DE5AAB2DC2B6}"/>
              </a:ext>
            </a:extLst>
          </p:cNvPr>
          <p:cNvSpPr txBox="1"/>
          <p:nvPr/>
        </p:nvSpPr>
        <p:spPr>
          <a:xfrm>
            <a:off x="4868697" y="4634517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Fresh milk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CC85B9-DFA7-4006-9EB6-C6C4C4A95C35}"/>
              </a:ext>
            </a:extLst>
          </p:cNvPr>
          <p:cNvSpPr txBox="1"/>
          <p:nvPr/>
        </p:nvSpPr>
        <p:spPr>
          <a:xfrm>
            <a:off x="4868697" y="2863685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Syrup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左矢印 26">
            <a:extLst>
              <a:ext uri="{FF2B5EF4-FFF2-40B4-BE49-F238E27FC236}">
                <a16:creationId xmlns:a16="http://schemas.microsoft.com/office/drawing/2014/main" id="{9886BC35-9BE5-A7AA-81D5-5454CA1B342E}"/>
              </a:ext>
            </a:extLst>
          </p:cNvPr>
          <p:cNvSpPr/>
          <p:nvPr/>
        </p:nvSpPr>
        <p:spPr>
          <a:xfrm>
            <a:off x="6781252" y="2966696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左矢印 27">
            <a:extLst>
              <a:ext uri="{FF2B5EF4-FFF2-40B4-BE49-F238E27FC236}">
                <a16:creationId xmlns:a16="http://schemas.microsoft.com/office/drawing/2014/main" id="{705D8F92-8AAC-019D-5FBC-EB3E6FC82BD5}"/>
              </a:ext>
            </a:extLst>
          </p:cNvPr>
          <p:cNvSpPr/>
          <p:nvPr/>
        </p:nvSpPr>
        <p:spPr>
          <a:xfrm>
            <a:off x="6781251" y="3797367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左矢印 28">
            <a:extLst>
              <a:ext uri="{FF2B5EF4-FFF2-40B4-BE49-F238E27FC236}">
                <a16:creationId xmlns:a16="http://schemas.microsoft.com/office/drawing/2014/main" id="{441A42EB-50BB-2620-8581-5FF5549282FA}"/>
              </a:ext>
            </a:extLst>
          </p:cNvPr>
          <p:cNvSpPr/>
          <p:nvPr/>
        </p:nvSpPr>
        <p:spPr>
          <a:xfrm>
            <a:off x="6781251" y="4605682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 descr="図形&#10;&#10;低い精度で自動的に生成された説明">
            <a:extLst>
              <a:ext uri="{FF2B5EF4-FFF2-40B4-BE49-F238E27FC236}">
                <a16:creationId xmlns:a16="http://schemas.microsoft.com/office/drawing/2014/main" id="{701B65DA-3DE7-1C2F-8A8F-9873A12B04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572" y="2682339"/>
            <a:ext cx="758354" cy="75835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8E140B2-AE41-10B7-CDBC-5128AEF0C809}"/>
              </a:ext>
            </a:extLst>
          </p:cNvPr>
          <p:cNvSpPr txBox="1"/>
          <p:nvPr/>
        </p:nvSpPr>
        <p:spPr>
          <a:xfrm>
            <a:off x="9189884" y="2787942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図 31" descr="図形&#10;&#10;低い精度で自動的に生成された説明">
            <a:extLst>
              <a:ext uri="{FF2B5EF4-FFF2-40B4-BE49-F238E27FC236}">
                <a16:creationId xmlns:a16="http://schemas.microsoft.com/office/drawing/2014/main" id="{94F3A888-A401-C9C8-1A37-1BB33F9B3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572" y="3632621"/>
            <a:ext cx="758354" cy="758354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663477-20EC-4AE1-929B-11E13E731B12}"/>
              </a:ext>
            </a:extLst>
          </p:cNvPr>
          <p:cNvSpPr txBox="1"/>
          <p:nvPr/>
        </p:nvSpPr>
        <p:spPr>
          <a:xfrm>
            <a:off x="9189884" y="3738224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図 33" descr="図形&#10;&#10;低い精度で自動的に生成された説明">
            <a:extLst>
              <a:ext uri="{FF2B5EF4-FFF2-40B4-BE49-F238E27FC236}">
                <a16:creationId xmlns:a16="http://schemas.microsoft.com/office/drawing/2014/main" id="{FB843AC7-EB55-1085-D451-5F23531C8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572" y="4571729"/>
            <a:ext cx="758354" cy="75835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0A63D45-15F8-F61E-BA68-0FB66CED238B}"/>
              </a:ext>
            </a:extLst>
          </p:cNvPr>
          <p:cNvSpPr txBox="1"/>
          <p:nvPr/>
        </p:nvSpPr>
        <p:spPr>
          <a:xfrm>
            <a:off x="9189884" y="4677332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左大かっこ 36">
            <a:extLst>
              <a:ext uri="{FF2B5EF4-FFF2-40B4-BE49-F238E27FC236}">
                <a16:creationId xmlns:a16="http://schemas.microsoft.com/office/drawing/2014/main" id="{0C8485FB-860D-30C1-137A-85C5B1BF2B5E}"/>
              </a:ext>
            </a:extLst>
          </p:cNvPr>
          <p:cNvSpPr/>
          <p:nvPr/>
        </p:nvSpPr>
        <p:spPr>
          <a:xfrm rot="16200000">
            <a:off x="5070501" y="4775431"/>
            <a:ext cx="280143" cy="3438611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93EFA24-9368-DB9F-BDBC-85CCDFDF494F}"/>
              </a:ext>
            </a:extLst>
          </p:cNvPr>
          <p:cNvSpPr txBox="1"/>
          <p:nvPr/>
        </p:nvSpPr>
        <p:spPr>
          <a:xfrm>
            <a:off x="4178879" y="6311153"/>
            <a:ext cx="206338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Directly use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左大かっこ 38">
            <a:extLst>
              <a:ext uri="{FF2B5EF4-FFF2-40B4-BE49-F238E27FC236}">
                <a16:creationId xmlns:a16="http://schemas.microsoft.com/office/drawing/2014/main" id="{303A05B4-0C2E-A8F2-54E9-6FE7C6AAE74B}"/>
              </a:ext>
            </a:extLst>
          </p:cNvPr>
          <p:cNvSpPr/>
          <p:nvPr/>
        </p:nvSpPr>
        <p:spPr>
          <a:xfrm rot="16200000">
            <a:off x="9416048" y="4784110"/>
            <a:ext cx="280143" cy="3438611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DBF1A58-A357-89FE-6061-F0D7C3D9DF3B}"/>
              </a:ext>
            </a:extLst>
          </p:cNvPr>
          <p:cNvSpPr txBox="1"/>
          <p:nvPr/>
        </p:nvSpPr>
        <p:spPr>
          <a:xfrm>
            <a:off x="8404201" y="6326715"/>
            <a:ext cx="23038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irectly use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45ECD40-AD8A-B4D5-444A-DFBE28488FDF}"/>
              </a:ext>
            </a:extLst>
          </p:cNvPr>
          <p:cNvSpPr txBox="1"/>
          <p:nvPr/>
        </p:nvSpPr>
        <p:spPr>
          <a:xfrm>
            <a:off x="7090250" y="6031190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6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25F8BE7-598B-1FC4-E1B5-8A93C00F4AF3}"/>
              </a:ext>
            </a:extLst>
          </p:cNvPr>
          <p:cNvSpPr txBox="1"/>
          <p:nvPr/>
        </p:nvSpPr>
        <p:spPr>
          <a:xfrm>
            <a:off x="1043700" y="5373023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EF27DBD-F1BD-0DFF-BD9F-19AE5D45B008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C79ED93-E57D-A71D-D66C-CD40CF53341B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ECDBBB2-F401-5A25-FD77-C27982D63781}"/>
                </a:ext>
              </a:extLst>
            </p:cNvPr>
            <p:cNvSpPr txBox="1"/>
            <p:nvPr/>
          </p:nvSpPr>
          <p:spPr>
            <a:xfrm>
              <a:off x="0" y="104682"/>
              <a:ext cx="5399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Backgrounds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757B6D-BC8F-FCFB-BF0A-5D3D320333E1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/>
      <p:bldP spid="33" grpId="0"/>
      <p:bldP spid="35" grpId="0"/>
      <p:bldP spid="39" grpId="0" animBg="1"/>
      <p:bldP spid="40" grpId="0" animBg="1"/>
      <p:bldP spid="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BAE8D0-2F1F-1807-73E7-513904DBD51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DD57DA2-AC64-6692-CCE2-34DF6603C643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7F7F70B-10CB-14AD-369B-1321FF51F6AE}"/>
                </a:ext>
              </a:extLst>
            </p:cNvPr>
            <p:cNvSpPr txBox="1"/>
            <p:nvPr/>
          </p:nvSpPr>
          <p:spPr>
            <a:xfrm>
              <a:off x="0" y="81567"/>
              <a:ext cx="2980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C5B7119-C7C2-7F72-1D05-4B660698F299}"/>
              </a:ext>
            </a:extLst>
          </p:cNvPr>
          <p:cNvSpPr/>
          <p:nvPr/>
        </p:nvSpPr>
        <p:spPr>
          <a:xfrm>
            <a:off x="1014735" y="954548"/>
            <a:ext cx="10162527" cy="1029200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51B2B8-05B4-7278-5A95-A5178EF12BF0}"/>
              </a:ext>
            </a:extLst>
          </p:cNvPr>
          <p:cNvSpPr txBox="1"/>
          <p:nvPr/>
        </p:nvSpPr>
        <p:spPr>
          <a:xfrm>
            <a:off x="1226980" y="965688"/>
            <a:ext cx="9738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Identified industries inducing sugar overconsumption </a:t>
            </a:r>
          </a:p>
          <a:p>
            <a:pPr algn="l"/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U.S. using mix-units IO analysis.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DFAA31-0E53-5AFF-5D59-4273FB78E4A8}"/>
              </a:ext>
            </a:extLst>
          </p:cNvPr>
          <p:cNvSpPr txBox="1"/>
          <p:nvPr/>
        </p:nvSpPr>
        <p:spPr>
          <a:xfrm>
            <a:off x="1226980" y="2181405"/>
            <a:ext cx="11133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1"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 estimated sugar intake by income, age, and gender, </a:t>
            </a:r>
          </a:p>
          <a:p>
            <a:pPr algn="l"/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utilizing the Consumer Expenditure Survey (CES).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94A588C-BFEF-51EE-622E-3562A710267E}"/>
              </a:ext>
            </a:extLst>
          </p:cNvPr>
          <p:cNvSpPr/>
          <p:nvPr/>
        </p:nvSpPr>
        <p:spPr>
          <a:xfrm>
            <a:off x="1014734" y="2089965"/>
            <a:ext cx="10162527" cy="1106245"/>
          </a:xfrm>
          <a:prstGeom prst="round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29030C6-1C80-762D-61ED-CB060617B87A}"/>
              </a:ext>
            </a:extLst>
          </p:cNvPr>
          <p:cNvCxnSpPr>
            <a:cxnSpLocks/>
          </p:cNvCxnSpPr>
          <p:nvPr/>
        </p:nvCxnSpPr>
        <p:spPr>
          <a:xfrm>
            <a:off x="0" y="4265037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213459-8BB1-0136-AFDA-8F071D3F4036}"/>
              </a:ext>
            </a:extLst>
          </p:cNvPr>
          <p:cNvSpPr txBox="1"/>
          <p:nvPr/>
        </p:nvSpPr>
        <p:spPr>
          <a:xfrm>
            <a:off x="4945846" y="3984229"/>
            <a:ext cx="23003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  <a:endParaRPr lang="ja-JP" altLang="en-US" sz="280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5A7F22-EE9F-9089-87C4-0FDD0ADA55E9}"/>
              </a:ext>
            </a:extLst>
          </p:cNvPr>
          <p:cNvSpPr txBox="1"/>
          <p:nvPr/>
        </p:nvSpPr>
        <p:spPr>
          <a:xfrm>
            <a:off x="1226980" y="3355685"/>
            <a:ext cx="947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We analyzed annual food expenditure using the CES.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9C5AC82-F9D6-FBAA-9B1C-E146D83D397F}"/>
              </a:ext>
            </a:extLst>
          </p:cNvPr>
          <p:cNvSpPr/>
          <p:nvPr/>
        </p:nvSpPr>
        <p:spPr>
          <a:xfrm>
            <a:off x="1014733" y="3282386"/>
            <a:ext cx="10162527" cy="720508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4F4CD71C-A403-3B9F-6653-3F87A2D56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2" y="2385918"/>
            <a:ext cx="818439" cy="5450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2BF17-5F44-93CA-65D7-71F314A03E53}"/>
              </a:ext>
            </a:extLst>
          </p:cNvPr>
          <p:cNvSpPr txBox="1"/>
          <p:nvPr/>
        </p:nvSpPr>
        <p:spPr>
          <a:xfrm>
            <a:off x="224837" y="5558340"/>
            <a:ext cx="986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 intake from eating out increases with rising income.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F71F63-3C8B-1604-84C9-EEA4D7EF9FBC}"/>
              </a:ext>
            </a:extLst>
          </p:cNvPr>
          <p:cNvSpPr txBox="1"/>
          <p:nvPr/>
        </p:nvSpPr>
        <p:spPr>
          <a:xfrm>
            <a:off x="224841" y="6160194"/>
            <a:ext cx="940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Sugar intake from processed foods increases with age.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BF3E1B-1F5A-5A02-36EF-31C7608A52A9}"/>
              </a:ext>
            </a:extLst>
          </p:cNvPr>
          <p:cNvSpPr txBox="1"/>
          <p:nvPr/>
        </p:nvSpPr>
        <p:spPr>
          <a:xfrm>
            <a:off x="224837" y="4525599"/>
            <a:ext cx="10952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There's a correlation between </a:t>
            </a:r>
            <a:r>
              <a:rPr lang="en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intake and income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with sugar intake increasing as income rises.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3440A0-D266-F2F5-387B-F45B7FCA7756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グラフィックス 12" descr="右向き指示マーク 単色塗りつぶし">
            <a:extLst>
              <a:ext uri="{FF2B5EF4-FFF2-40B4-BE49-F238E27FC236}">
                <a16:creationId xmlns:a16="http://schemas.microsoft.com/office/drawing/2014/main" id="{D91302FF-2FCA-9FEE-8E07-79A0FEF99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3669">
            <a:off x="565108" y="2708703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7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BAE8D0-2F1F-1807-73E7-513904DBD512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DD57DA2-AC64-6692-CCE2-34DF6603C643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7F7F70B-10CB-14AD-369B-1321FF51F6AE}"/>
                </a:ext>
              </a:extLst>
            </p:cNvPr>
            <p:cNvSpPr txBox="1"/>
            <p:nvPr/>
          </p:nvSpPr>
          <p:spPr>
            <a:xfrm>
              <a:off x="0" y="81567"/>
              <a:ext cx="2980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C5B7119-C7C2-7F72-1D05-4B660698F299}"/>
              </a:ext>
            </a:extLst>
          </p:cNvPr>
          <p:cNvSpPr/>
          <p:nvPr/>
        </p:nvSpPr>
        <p:spPr>
          <a:xfrm>
            <a:off x="1014735" y="954548"/>
            <a:ext cx="10162527" cy="1029200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51B2B8-05B4-7278-5A95-A5178EF12BF0}"/>
              </a:ext>
            </a:extLst>
          </p:cNvPr>
          <p:cNvSpPr txBox="1"/>
          <p:nvPr/>
        </p:nvSpPr>
        <p:spPr>
          <a:xfrm>
            <a:off x="1226980" y="965688"/>
            <a:ext cx="9738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Identified industries inducing sugar overconsumption </a:t>
            </a:r>
          </a:p>
          <a:p>
            <a:pPr algn="l"/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U.S. using mix-units IO analysis.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DFAA31-0E53-5AFF-5D59-4273FB78E4A8}"/>
              </a:ext>
            </a:extLst>
          </p:cNvPr>
          <p:cNvSpPr txBox="1"/>
          <p:nvPr/>
        </p:nvSpPr>
        <p:spPr>
          <a:xfrm>
            <a:off x="1226980" y="2181405"/>
            <a:ext cx="11133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1"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estimated sugar intake by income, age, and gender, </a:t>
            </a:r>
          </a:p>
          <a:p>
            <a:pPr algn="l"/>
            <a:r>
              <a:rPr lang="en" altLang="ja-JP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utilizing the Consumer Expenditure Survey (CES).</a:t>
            </a:r>
            <a:endParaRPr kumimoji="1" lang="ja-JP" alt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94A588C-BFEF-51EE-622E-3562A710267E}"/>
              </a:ext>
            </a:extLst>
          </p:cNvPr>
          <p:cNvSpPr/>
          <p:nvPr/>
        </p:nvSpPr>
        <p:spPr>
          <a:xfrm>
            <a:off x="1014734" y="2089965"/>
            <a:ext cx="10162527" cy="110624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29030C6-1C80-762D-61ED-CB060617B87A}"/>
              </a:ext>
            </a:extLst>
          </p:cNvPr>
          <p:cNvCxnSpPr>
            <a:cxnSpLocks/>
          </p:cNvCxnSpPr>
          <p:nvPr/>
        </p:nvCxnSpPr>
        <p:spPr>
          <a:xfrm>
            <a:off x="0" y="4265037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213459-8BB1-0136-AFDA-8F071D3F4036}"/>
              </a:ext>
            </a:extLst>
          </p:cNvPr>
          <p:cNvSpPr txBox="1"/>
          <p:nvPr/>
        </p:nvSpPr>
        <p:spPr>
          <a:xfrm>
            <a:off x="4945846" y="3984229"/>
            <a:ext cx="23003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C8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  <a:endParaRPr lang="ja-JP" altLang="en-US" sz="2800">
              <a:solidFill>
                <a:srgbClr val="C84C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5A7F22-EE9F-9089-87C4-0FDD0ADA55E9}"/>
              </a:ext>
            </a:extLst>
          </p:cNvPr>
          <p:cNvSpPr txBox="1"/>
          <p:nvPr/>
        </p:nvSpPr>
        <p:spPr>
          <a:xfrm>
            <a:off x="1226980" y="3355685"/>
            <a:ext cx="947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3. We analyzed annual food expenditure using the CES.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9C5AC82-F9D6-FBAA-9B1C-E146D83D397F}"/>
              </a:ext>
            </a:extLst>
          </p:cNvPr>
          <p:cNvSpPr/>
          <p:nvPr/>
        </p:nvSpPr>
        <p:spPr>
          <a:xfrm>
            <a:off x="1014733" y="3282386"/>
            <a:ext cx="10162527" cy="720508"/>
          </a:xfrm>
          <a:prstGeom prst="round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A9F50D9F-438C-03FD-01C4-24AE7249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" y="3370100"/>
            <a:ext cx="818439" cy="5450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2033BF-F6BD-A2F2-2D0B-3C6A0EEF5E37}"/>
              </a:ext>
            </a:extLst>
          </p:cNvPr>
          <p:cNvSpPr txBox="1"/>
          <p:nvPr/>
        </p:nvSpPr>
        <p:spPr>
          <a:xfrm>
            <a:off x="90170" y="4598498"/>
            <a:ext cx="10385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rgbClr val="C84C6E"/>
              </a:buClr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Americans, on average, spend half of their food expenditure on eating out.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954674-2D1C-011B-628C-92BBF8E5AAB9}"/>
              </a:ext>
            </a:extLst>
          </p:cNvPr>
          <p:cNvSpPr txBox="1"/>
          <p:nvPr/>
        </p:nvSpPr>
        <p:spPr>
          <a:xfrm>
            <a:off x="35858" y="5672799"/>
            <a:ext cx="11761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84C6E"/>
              </a:buClr>
              <a:buFont typeface="Wingdings" pitchFamily="2" charset="2"/>
              <a:buChar char="Ø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This suggests that their unhealthy eating habits may largely be due to their frequent use of fast food.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C1EAFF-438E-CB9E-6BD2-E11633E20153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グラフィックス 12" descr="右向き指示マーク 単色塗りつぶし">
            <a:extLst>
              <a:ext uri="{FF2B5EF4-FFF2-40B4-BE49-F238E27FC236}">
                <a16:creationId xmlns:a16="http://schemas.microsoft.com/office/drawing/2014/main" id="{EFB817FB-7ABB-DACD-E1E9-00CC7B7DD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3669">
            <a:off x="565107" y="3600886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22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793BD7AC-7289-3D97-6783-629719B49C65}"/>
              </a:ext>
            </a:extLst>
          </p:cNvPr>
          <p:cNvSpPr/>
          <p:nvPr/>
        </p:nvSpPr>
        <p:spPr>
          <a:xfrm>
            <a:off x="1101833" y="1830585"/>
            <a:ext cx="10829365" cy="1173872"/>
          </a:xfrm>
          <a:prstGeom prst="roundRect">
            <a:avLst/>
          </a:prstGeom>
          <a:solidFill>
            <a:srgbClr val="C16A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E89E44D-C7F2-8D69-F456-7A1FA491D173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8280086F-C703-2F2E-AEC2-C1E2653FA026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282D845-8D93-48A4-C658-6EF804EE3DA3}"/>
                </a:ext>
              </a:extLst>
            </p:cNvPr>
            <p:cNvSpPr txBox="1"/>
            <p:nvPr/>
          </p:nvSpPr>
          <p:spPr>
            <a:xfrm>
              <a:off x="0" y="81567"/>
              <a:ext cx="92897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Conclusion: Implementation of a sugar tax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2CBFB88-001C-E63F-C4FF-55C1B52E9176}"/>
              </a:ext>
            </a:extLst>
          </p:cNvPr>
          <p:cNvSpPr txBox="1"/>
          <p:nvPr/>
        </p:nvSpPr>
        <p:spPr>
          <a:xfrm>
            <a:off x="70091" y="5481577"/>
            <a:ext cx="7918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increased production cost would be passed on to consumers, encouraging them to buy less sugar-heavy processed foods.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67117C-CFD3-2342-60D0-B31A2D2248E0}"/>
              </a:ext>
            </a:extLst>
          </p:cNvPr>
          <p:cNvSpPr txBox="1"/>
          <p:nvPr/>
        </p:nvSpPr>
        <p:spPr>
          <a:xfrm>
            <a:off x="91814" y="863015"/>
            <a:ext cx="11978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To reduce sugar intake from processed foods, industries need to lower the amount of sugar used during production.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A5BCAA-6933-6EF4-1555-E370DC2873AE}"/>
              </a:ext>
            </a:extLst>
          </p:cNvPr>
          <p:cNvSpPr txBox="1"/>
          <p:nvPr/>
        </p:nvSpPr>
        <p:spPr>
          <a:xfrm>
            <a:off x="1240797" y="1918965"/>
            <a:ext cx="10829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potential policy measure is the introduction of a </a:t>
            </a:r>
            <a:r>
              <a:rPr lang="en" altLang="ja-JP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tax on</a:t>
            </a:r>
            <a:r>
              <a:rPr lang="en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ja-JP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inter-industry sugar transactions</a:t>
            </a:r>
            <a:r>
              <a:rPr lang="en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1F32B4E-4B63-625D-FBD0-A0B26057CA3F}"/>
              </a:ext>
            </a:extLst>
          </p:cNvPr>
          <p:cNvCxnSpPr>
            <a:cxnSpLocks/>
          </p:cNvCxnSpPr>
          <p:nvPr/>
        </p:nvCxnSpPr>
        <p:spPr>
          <a:xfrm>
            <a:off x="0" y="3192981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433995-83AB-973D-CE2D-CEAED7FEA297}"/>
              </a:ext>
            </a:extLst>
          </p:cNvPr>
          <p:cNvSpPr txBox="1"/>
          <p:nvPr/>
        </p:nvSpPr>
        <p:spPr>
          <a:xfrm>
            <a:off x="70091" y="3276791"/>
            <a:ext cx="12070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 the U.S., about half of the states have already implemented a sugar tax and this tax targets only </a:t>
            </a:r>
            <a:r>
              <a:rPr lang="en" altLang="ja-JP" sz="2800" u="sng" dirty="0">
                <a:latin typeface="Arial" panose="020B0604020202020204" pitchFamily="34" charset="0"/>
                <a:cs typeface="Arial" panose="020B0604020202020204" pitchFamily="34" charset="0"/>
              </a:rPr>
              <a:t>sugar-sweetened beverages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2C239F-79EC-60D0-2A58-944B016C04DD}"/>
              </a:ext>
            </a:extLst>
          </p:cNvPr>
          <p:cNvSpPr txBox="1"/>
          <p:nvPr/>
        </p:nvSpPr>
        <p:spPr>
          <a:xfrm>
            <a:off x="60919" y="4189137"/>
            <a:ext cx="1140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By taxing sugar at the inter-industry level, the transaction cost of sugar would rise, which would create an incentive for producers to reduce sugar usage. </a:t>
            </a:r>
          </a:p>
        </p:txBody>
      </p:sp>
      <p:pic>
        <p:nvPicPr>
          <p:cNvPr id="14" name="グラフィックス 13" descr="工場 単色塗りつぶし">
            <a:extLst>
              <a:ext uri="{FF2B5EF4-FFF2-40B4-BE49-F238E27FC236}">
                <a16:creationId xmlns:a16="http://schemas.microsoft.com/office/drawing/2014/main" id="{FBBD3A81-2E55-E58F-D369-D287BB181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0498" y="5639991"/>
            <a:ext cx="1217066" cy="1217066"/>
          </a:xfrm>
          <a:prstGeom prst="rect">
            <a:avLst/>
          </a:prstGeom>
        </p:spPr>
      </p:pic>
      <p:sp>
        <p:nvSpPr>
          <p:cNvPr id="15" name="円形吹き出し 14">
            <a:extLst>
              <a:ext uri="{FF2B5EF4-FFF2-40B4-BE49-F238E27FC236}">
                <a16:creationId xmlns:a16="http://schemas.microsoft.com/office/drawing/2014/main" id="{FE6C0D1D-689B-D50A-3C98-8D89A9CD838A}"/>
              </a:ext>
            </a:extLst>
          </p:cNvPr>
          <p:cNvSpPr/>
          <p:nvPr/>
        </p:nvSpPr>
        <p:spPr>
          <a:xfrm>
            <a:off x="8905883" y="5345435"/>
            <a:ext cx="642938" cy="612648"/>
          </a:xfrm>
          <a:prstGeom prst="wedgeEllipseCallout">
            <a:avLst>
              <a:gd name="adj1" fmla="val -47500"/>
              <a:gd name="adj2" fmla="val 76493"/>
            </a:avLst>
          </a:prstGeom>
          <a:solidFill>
            <a:schemeClr val="bg1"/>
          </a:solidFill>
          <a:ln w="19050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E59FA4D3-C9FF-1505-0693-910CA421ED1A}"/>
              </a:ext>
            </a:extLst>
          </p:cNvPr>
          <p:cNvSpPr/>
          <p:nvPr/>
        </p:nvSpPr>
        <p:spPr>
          <a:xfrm>
            <a:off x="9629805" y="6201838"/>
            <a:ext cx="978408" cy="37236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4DCA93B-73A8-1C2C-C155-C5A91916C137}"/>
              </a:ext>
            </a:extLst>
          </p:cNvPr>
          <p:cNvSpPr txBox="1"/>
          <p:nvPr/>
        </p:nvSpPr>
        <p:spPr>
          <a:xfrm>
            <a:off x="9912599" y="5426924"/>
            <a:ext cx="38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MS Gothic" panose="020B0609070205080204" pitchFamily="49" charset="-128"/>
                <a:ea typeface="MS Gothic" panose="020B0609070205080204" pitchFamily="49" charset="-128"/>
              </a:rPr>
              <a:t>＋</a:t>
            </a:r>
          </a:p>
        </p:txBody>
      </p:sp>
      <p:pic>
        <p:nvPicPr>
          <p:cNvPr id="18" name="グラフィックス 17" descr="税額 単色塗りつぶし">
            <a:extLst>
              <a:ext uri="{FF2B5EF4-FFF2-40B4-BE49-F238E27FC236}">
                <a16:creationId xmlns:a16="http://schemas.microsoft.com/office/drawing/2014/main" id="{1A49E14D-9E52-1BA7-DAA1-B4819A736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5123" y="5756978"/>
            <a:ext cx="567771" cy="567771"/>
          </a:xfrm>
          <a:prstGeom prst="rect">
            <a:avLst/>
          </a:prstGeom>
        </p:spPr>
      </p:pic>
      <p:pic>
        <p:nvPicPr>
          <p:cNvPr id="19" name="グラフィックス 18" descr="工場 単色塗りつぶし">
            <a:extLst>
              <a:ext uri="{FF2B5EF4-FFF2-40B4-BE49-F238E27FC236}">
                <a16:creationId xmlns:a16="http://schemas.microsoft.com/office/drawing/2014/main" id="{1303226F-5668-306E-D6F0-9684A7E0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3702" y="5611590"/>
            <a:ext cx="1217066" cy="1217066"/>
          </a:xfrm>
          <a:prstGeom prst="rect">
            <a:avLst/>
          </a:prstGeom>
        </p:spPr>
      </p:pic>
      <p:sp>
        <p:nvSpPr>
          <p:cNvPr id="20" name="円形吹き出し 19">
            <a:extLst>
              <a:ext uri="{FF2B5EF4-FFF2-40B4-BE49-F238E27FC236}">
                <a16:creationId xmlns:a16="http://schemas.microsoft.com/office/drawing/2014/main" id="{7AD076A2-54E2-7520-772E-A850DF68193B}"/>
              </a:ext>
            </a:extLst>
          </p:cNvPr>
          <p:cNvSpPr/>
          <p:nvPr/>
        </p:nvSpPr>
        <p:spPr>
          <a:xfrm>
            <a:off x="11163040" y="5316088"/>
            <a:ext cx="642938" cy="612648"/>
          </a:xfrm>
          <a:prstGeom prst="wedgeEllipseCallout">
            <a:avLst>
              <a:gd name="adj1" fmla="val -47500"/>
              <a:gd name="adj2" fmla="val 76493"/>
            </a:avLst>
          </a:prstGeom>
          <a:solidFill>
            <a:schemeClr val="bg1"/>
          </a:solidFill>
          <a:ln w="19050">
            <a:solidFill>
              <a:srgbClr val="C84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EAC8E3D-81BE-5FF4-C237-46C0877645AA}"/>
              </a:ext>
            </a:extLst>
          </p:cNvPr>
          <p:cNvSpPr txBox="1"/>
          <p:nvPr/>
        </p:nvSpPr>
        <p:spPr>
          <a:xfrm>
            <a:off x="9787250" y="6486478"/>
            <a:ext cx="66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図 21" descr="図形&#10;&#10;低い精度で自動的に生成された説明">
            <a:extLst>
              <a:ext uri="{FF2B5EF4-FFF2-40B4-BE49-F238E27FC236}">
                <a16:creationId xmlns:a16="http://schemas.microsoft.com/office/drawing/2014/main" id="{D5C4B484-9035-D31C-2FD5-F1F2192F2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558" y="5466574"/>
            <a:ext cx="353777" cy="353777"/>
          </a:xfrm>
          <a:prstGeom prst="rect">
            <a:avLst/>
          </a:prstGeom>
        </p:spPr>
      </p:pic>
      <p:pic>
        <p:nvPicPr>
          <p:cNvPr id="23" name="図 22" descr="図形&#10;&#10;低い精度で自動的に生成された説明">
            <a:extLst>
              <a:ext uri="{FF2B5EF4-FFF2-40B4-BE49-F238E27FC236}">
                <a16:creationId xmlns:a16="http://schemas.microsoft.com/office/drawing/2014/main" id="{83D9AF53-356A-4F55-AF2B-ECA7D4CED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7620" y="5434701"/>
            <a:ext cx="353777" cy="353777"/>
          </a:xfrm>
          <a:prstGeom prst="rect">
            <a:avLst/>
          </a:prstGeom>
        </p:spPr>
      </p:pic>
      <p:pic>
        <p:nvPicPr>
          <p:cNvPr id="24" name="図 23" descr="図形&#10;&#10;低い精度で自動的に生成された説明">
            <a:extLst>
              <a:ext uri="{FF2B5EF4-FFF2-40B4-BE49-F238E27FC236}">
                <a16:creationId xmlns:a16="http://schemas.microsoft.com/office/drawing/2014/main" id="{AA03070C-CE0D-6DFA-129F-30FF61D11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2118" y="5145448"/>
            <a:ext cx="353777" cy="353777"/>
          </a:xfrm>
          <a:prstGeom prst="rect">
            <a:avLst/>
          </a:prstGeom>
        </p:spPr>
      </p:pic>
      <p:pic>
        <p:nvPicPr>
          <p:cNvPr id="25" name="グラフィックス 24" descr="教授 女性 単色塗りつぶし">
            <a:extLst>
              <a:ext uri="{FF2B5EF4-FFF2-40B4-BE49-F238E27FC236}">
                <a16:creationId xmlns:a16="http://schemas.microsoft.com/office/drawing/2014/main" id="{EC6CD666-D368-8106-47E7-30E44315A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83" y="1908672"/>
            <a:ext cx="1005840" cy="100584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12EC311-45FE-74E0-0E4F-958CE671061C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27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B104963-325E-F10C-A4F5-92D86FFF89ED}"/>
              </a:ext>
            </a:extLst>
          </p:cNvPr>
          <p:cNvSpPr/>
          <p:nvPr/>
        </p:nvSpPr>
        <p:spPr>
          <a:xfrm>
            <a:off x="1101833" y="1830585"/>
            <a:ext cx="10829365" cy="1173872"/>
          </a:xfrm>
          <a:prstGeom prst="roundRect">
            <a:avLst/>
          </a:prstGeom>
          <a:solidFill>
            <a:srgbClr val="C16A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グラフィックス 9" descr="教授 女性 単色塗りつぶし">
            <a:extLst>
              <a:ext uri="{FF2B5EF4-FFF2-40B4-BE49-F238E27FC236}">
                <a16:creationId xmlns:a16="http://schemas.microsoft.com/office/drawing/2014/main" id="{93F77B71-8488-BD9C-A2E0-6321A741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83" y="1908672"/>
            <a:ext cx="1005840" cy="100584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A3320F-48D4-1737-DCDC-545B0231327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CFB6DA2-4D95-0325-A3D2-811DD85B5CE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79162DB-186E-0A10-9456-19D618025AD7}"/>
                </a:ext>
              </a:extLst>
            </p:cNvPr>
            <p:cNvSpPr txBox="1"/>
            <p:nvPr/>
          </p:nvSpPr>
          <p:spPr>
            <a:xfrm>
              <a:off x="0" y="81567"/>
              <a:ext cx="89306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Conclusion: Limiting access to fast food 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444BDC-27BB-D9DF-9127-EC728A31B8B0}"/>
              </a:ext>
            </a:extLst>
          </p:cNvPr>
          <p:cNvSpPr txBox="1"/>
          <p:nvPr/>
        </p:nvSpPr>
        <p:spPr>
          <a:xfrm>
            <a:off x="0" y="588865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This would promote healthier meals at lower prices than fast food, making them more accessible to a wider range of consumers.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581457-AB76-8E56-A9E8-1BCEBAEC4432}"/>
              </a:ext>
            </a:extLst>
          </p:cNvPr>
          <p:cNvSpPr txBox="1"/>
          <p:nvPr/>
        </p:nvSpPr>
        <p:spPr>
          <a:xfrm>
            <a:off x="0" y="857786"/>
            <a:ext cx="11868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To reduce sugar intake from the restaurant industry, consumers should limit their consumption of fast food, especially for lunch and dinner.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A9A79B-E4B4-8146-94BE-7C34D42BE9ED}"/>
              </a:ext>
            </a:extLst>
          </p:cNvPr>
          <p:cNvSpPr txBox="1"/>
          <p:nvPr/>
        </p:nvSpPr>
        <p:spPr>
          <a:xfrm>
            <a:off x="1197609" y="1947746"/>
            <a:ext cx="10782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change this behavior, the U.S. government should support the availability of affordable and healthier meal options.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1A6E470-8BC9-4626-E017-943D116FB242}"/>
              </a:ext>
            </a:extLst>
          </p:cNvPr>
          <p:cNvCxnSpPr>
            <a:cxnSpLocks/>
          </p:cNvCxnSpPr>
          <p:nvPr/>
        </p:nvCxnSpPr>
        <p:spPr>
          <a:xfrm>
            <a:off x="0" y="3192981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2A1B23-628B-B36C-8BB8-864E29FD502F}"/>
              </a:ext>
            </a:extLst>
          </p:cNvPr>
          <p:cNvSpPr txBox="1"/>
          <p:nvPr/>
        </p:nvSpPr>
        <p:spPr>
          <a:xfrm>
            <a:off x="-23642" y="3217930"/>
            <a:ext cx="11820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Encouraging companies to provide in-house cafeterias or supporting the sale of healthy lunch boxes in supermarkets could offer better alternatives.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7D166E-7699-2629-4AB2-F44BACAAAB82}"/>
              </a:ext>
            </a:extLst>
          </p:cNvPr>
          <p:cNvSpPr txBox="1"/>
          <p:nvPr/>
        </p:nvSpPr>
        <p:spPr>
          <a:xfrm>
            <a:off x="-23642" y="4540820"/>
            <a:ext cx="11868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To implement these changes, the government could use revenue from a sugar tax to establish a subsidy program for small businesses and lunch box vendors.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1FAE87-BC1E-6B48-EA76-FA1B6BB03A4C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19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グラフィックス 28" descr="杖を持った男性 単色塗りつぶし">
            <a:extLst>
              <a:ext uri="{FF2B5EF4-FFF2-40B4-BE49-F238E27FC236}">
                <a16:creationId xmlns:a16="http://schemas.microsoft.com/office/drawing/2014/main" id="{78FF07C6-1B43-FE74-013E-D83447155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6414" y="3842556"/>
            <a:ext cx="1311745" cy="1311745"/>
          </a:xfrm>
          <a:prstGeom prst="rect">
            <a:avLst/>
          </a:prstGeom>
        </p:spPr>
      </p:pic>
      <p:pic>
        <p:nvPicPr>
          <p:cNvPr id="23" name="グラフィックス 22" descr="お金 単色塗りつぶし">
            <a:extLst>
              <a:ext uri="{FF2B5EF4-FFF2-40B4-BE49-F238E27FC236}">
                <a16:creationId xmlns:a16="http://schemas.microsoft.com/office/drawing/2014/main" id="{959D3F8F-1107-D164-3976-6B4AF6BA3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6960" y="4205443"/>
            <a:ext cx="914400" cy="914400"/>
          </a:xfrm>
          <a:prstGeom prst="rect">
            <a:avLst/>
          </a:prstGeom>
        </p:spPr>
      </p:pic>
      <p:pic>
        <p:nvPicPr>
          <p:cNvPr id="25" name="グラフィックス 24" descr="ブリーフケース 単色塗りつぶし">
            <a:extLst>
              <a:ext uri="{FF2B5EF4-FFF2-40B4-BE49-F238E27FC236}">
                <a16:creationId xmlns:a16="http://schemas.microsoft.com/office/drawing/2014/main" id="{C7FE0191-4812-9FBD-0B96-F77C1BA9C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5373" y="4976274"/>
            <a:ext cx="914400" cy="914400"/>
          </a:xfrm>
          <a:prstGeom prst="rect">
            <a:avLst/>
          </a:prstGeom>
        </p:spPr>
      </p:pic>
      <p:pic>
        <p:nvPicPr>
          <p:cNvPr id="27" name="グラフィックス 26" descr="オフィス ワーカー (男性) 単色塗りつぶし">
            <a:extLst>
              <a:ext uri="{FF2B5EF4-FFF2-40B4-BE49-F238E27FC236}">
                <a16:creationId xmlns:a16="http://schemas.microsoft.com/office/drawing/2014/main" id="{258A8D36-C33E-FD6E-A1F6-44BF94DB13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03304" y="3800709"/>
            <a:ext cx="1960098" cy="1960098"/>
          </a:xfrm>
          <a:prstGeom prst="rect">
            <a:avLst/>
          </a:prstGeom>
        </p:spPr>
      </p:pic>
      <p:pic>
        <p:nvPicPr>
          <p:cNvPr id="21" name="グラフィックス 20" descr="実行 単色塗りつぶし">
            <a:extLst>
              <a:ext uri="{FF2B5EF4-FFF2-40B4-BE49-F238E27FC236}">
                <a16:creationId xmlns:a16="http://schemas.microsoft.com/office/drawing/2014/main" id="{2F3E8F86-0280-DC6C-9A3C-D0AD79172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0695" y="3874701"/>
            <a:ext cx="1781907" cy="1781907"/>
          </a:xfrm>
          <a:prstGeom prst="rect">
            <a:avLst/>
          </a:prstGeom>
        </p:spPr>
      </p:pic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4F6FD924-71D8-BBD5-D9C5-9F0EC15E8A49}"/>
              </a:ext>
            </a:extLst>
          </p:cNvPr>
          <p:cNvSpPr/>
          <p:nvPr/>
        </p:nvSpPr>
        <p:spPr>
          <a:xfrm>
            <a:off x="76307" y="3844437"/>
            <a:ext cx="3453894" cy="1842436"/>
          </a:xfrm>
          <a:prstGeom prst="roundRect">
            <a:avLst>
              <a:gd name="adj" fmla="val 9498"/>
            </a:avLst>
          </a:prstGeom>
          <a:noFill/>
          <a:ln w="28575">
            <a:solidFill>
              <a:srgbClr val="4472C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A3320F-48D4-1737-DCDC-545B0231327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CFB6DA2-4D95-0325-A3D2-811DD85B5CE2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79162DB-186E-0A10-9456-19D618025AD7}"/>
                </a:ext>
              </a:extLst>
            </p:cNvPr>
            <p:cNvSpPr txBox="1"/>
            <p:nvPr/>
          </p:nvSpPr>
          <p:spPr>
            <a:xfrm>
              <a:off x="0" y="81567"/>
              <a:ext cx="10033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Conclusion: Improvement of dietary guideline </a:t>
              </a:r>
              <a:endParaRPr kumimoji="1" lang="ja-JP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8C9BB-4227-D8CF-C70E-31B0866465E6}"/>
              </a:ext>
            </a:extLst>
          </p:cNvPr>
          <p:cNvSpPr txBox="1"/>
          <p:nvPr/>
        </p:nvSpPr>
        <p:spPr>
          <a:xfrm>
            <a:off x="76307" y="5867853"/>
            <a:ext cx="1201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By sharing guidance that fits the lifestyles of various household types, the government can support more informed consumer decisions.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B10ECD0-B06E-0D1F-B89E-76B285F7464E}"/>
              </a:ext>
            </a:extLst>
          </p:cNvPr>
          <p:cNvSpPr/>
          <p:nvPr/>
        </p:nvSpPr>
        <p:spPr>
          <a:xfrm>
            <a:off x="1054550" y="1002332"/>
            <a:ext cx="10829365" cy="1617744"/>
          </a:xfrm>
          <a:prstGeom prst="roundRect">
            <a:avLst/>
          </a:prstGeom>
          <a:solidFill>
            <a:srgbClr val="C16A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グラフィックス 6" descr="教授 女性 単色塗りつぶし">
            <a:extLst>
              <a:ext uri="{FF2B5EF4-FFF2-40B4-BE49-F238E27FC236}">
                <a16:creationId xmlns:a16="http://schemas.microsoft.com/office/drawing/2014/main" id="{8799A38C-73D7-7F5C-630D-31BEBDC205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1308283"/>
            <a:ext cx="1005840" cy="10058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DA6B0A-F6B3-B5F4-B86D-6772B5F8C0EC}"/>
              </a:ext>
            </a:extLst>
          </p:cNvPr>
          <p:cNvSpPr txBox="1"/>
          <p:nvPr/>
        </p:nvSpPr>
        <p:spPr>
          <a:xfrm>
            <a:off x="1240485" y="1118706"/>
            <a:ext cx="10176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consumers make healthier dietary choices, the U.S. government should utilize dietary guidelines to deliver targeted messages tailored to the characteristics of different households.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1976E0C-FF45-BE91-3EFC-00C3E9C82118}"/>
              </a:ext>
            </a:extLst>
          </p:cNvPr>
          <p:cNvCxnSpPr>
            <a:cxnSpLocks/>
          </p:cNvCxnSpPr>
          <p:nvPr/>
        </p:nvCxnSpPr>
        <p:spPr>
          <a:xfrm>
            <a:off x="0" y="2842785"/>
            <a:ext cx="12192000" cy="0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C9AFDB-C746-565C-A67F-92C765DD9283}"/>
              </a:ext>
            </a:extLst>
          </p:cNvPr>
          <p:cNvSpPr txBox="1"/>
          <p:nvPr/>
        </p:nvSpPr>
        <p:spPr>
          <a:xfrm>
            <a:off x="76307" y="3067576"/>
            <a:ext cx="34538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" altLang="ja-JP" sz="28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households</a:t>
            </a:r>
            <a:endParaRPr kumimoji="1" lang="ja-JP" altLang="en-US" sz="28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3E3899E-ECDB-B86B-2F7B-E52C2B81B5C9}"/>
              </a:ext>
            </a:extLst>
          </p:cNvPr>
          <p:cNvSpPr txBox="1"/>
          <p:nvPr/>
        </p:nvSpPr>
        <p:spPr>
          <a:xfrm>
            <a:off x="78867" y="3949894"/>
            <a:ext cx="330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They should reduce the frequency of eating out and develop home-cooking habits early on.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15A85A-B76E-9D9D-D49B-F3D61B3F2D0C}"/>
              </a:ext>
            </a:extLst>
          </p:cNvPr>
          <p:cNvSpPr txBox="1"/>
          <p:nvPr/>
        </p:nvSpPr>
        <p:spPr>
          <a:xfrm>
            <a:off x="3912471" y="2890039"/>
            <a:ext cx="4087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" altLang="ja-JP" sz="28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High-income and </a:t>
            </a:r>
          </a:p>
          <a:p>
            <a:pPr algn="l"/>
            <a:r>
              <a:rPr lang="en" altLang="ja-JP" sz="2800" dirty="0"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working-age households</a:t>
            </a:r>
            <a:endParaRPr kumimoji="1" lang="ja-JP" altLang="en-US" sz="2800" dirty="0"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4D9B6B-103C-C36E-B9F4-916B8992C871}"/>
              </a:ext>
            </a:extLst>
          </p:cNvPr>
          <p:cNvSpPr txBox="1"/>
          <p:nvPr/>
        </p:nvSpPr>
        <p:spPr>
          <a:xfrm>
            <a:off x="3832681" y="3883186"/>
            <a:ext cx="4526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They should rethink how they spend on food, while also being offered quick and healthy recipes or lunchbox ideas that suit their busy lifestyles.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898F31-4822-5A5B-27CF-75AF8A7B1000}"/>
              </a:ext>
            </a:extLst>
          </p:cNvPr>
          <p:cNvSpPr txBox="1"/>
          <p:nvPr/>
        </p:nvSpPr>
        <p:spPr>
          <a:xfrm>
            <a:off x="8655168" y="3067576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" altLang="ja-JP" sz="2800" dirty="0">
                <a:solidFill>
                  <a:srgbClr val="5A86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 households</a:t>
            </a:r>
            <a:endParaRPr kumimoji="1" lang="ja-JP" altLang="en-US" sz="2800" dirty="0">
              <a:solidFill>
                <a:srgbClr val="5A86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23391A-EE67-F062-9CE8-1B6A93C355AC}"/>
              </a:ext>
            </a:extLst>
          </p:cNvPr>
          <p:cNvSpPr txBox="1"/>
          <p:nvPr/>
        </p:nvSpPr>
        <p:spPr>
          <a:xfrm>
            <a:off x="8801099" y="3898263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They should use healthier ingredients in home cooking.</a:t>
            </a: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D31829AA-188C-0B05-13A1-F0F49B91F144}"/>
              </a:ext>
            </a:extLst>
          </p:cNvPr>
          <p:cNvSpPr/>
          <p:nvPr/>
        </p:nvSpPr>
        <p:spPr>
          <a:xfrm>
            <a:off x="3733800" y="3842555"/>
            <a:ext cx="4724400" cy="2025287"/>
          </a:xfrm>
          <a:prstGeom prst="roundRect">
            <a:avLst>
              <a:gd name="adj" fmla="val 8947"/>
            </a:avLst>
          </a:prstGeom>
          <a:noFill/>
          <a:ln w="28575">
            <a:solidFill>
              <a:srgbClr val="C16A8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91171BD0-ABBE-BC97-CBA2-802F0CE2F202}"/>
              </a:ext>
            </a:extLst>
          </p:cNvPr>
          <p:cNvSpPr/>
          <p:nvPr/>
        </p:nvSpPr>
        <p:spPr>
          <a:xfrm>
            <a:off x="8661798" y="3842556"/>
            <a:ext cx="3225563" cy="1311745"/>
          </a:xfrm>
          <a:prstGeom prst="roundRect">
            <a:avLst>
              <a:gd name="adj" fmla="val 8947"/>
            </a:avLst>
          </a:prstGeom>
          <a:noFill/>
          <a:ln w="28575">
            <a:solidFill>
              <a:srgbClr val="5A863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6C6B427-E0D0-F7A2-3084-B9099E20BF1C}"/>
              </a:ext>
            </a:extLst>
          </p:cNvPr>
          <p:cNvSpPr txBox="1"/>
          <p:nvPr/>
        </p:nvSpPr>
        <p:spPr>
          <a:xfrm>
            <a:off x="11616683" y="14312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20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F19586-B158-6549-BACF-B5D2D9B48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ED8906E-102E-3B20-9ADD-237127D9980F}"/>
              </a:ext>
            </a:extLst>
          </p:cNvPr>
          <p:cNvSpPr/>
          <p:nvPr/>
        </p:nvSpPr>
        <p:spPr>
          <a:xfrm>
            <a:off x="-12526" y="1164921"/>
            <a:ext cx="12204526" cy="44592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08E9894-9059-D2FC-4DE4-A331B347AB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302321" y="1364676"/>
            <a:ext cx="11587358" cy="410359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AFB046-8516-91E5-FEE4-E05A5567A624}"/>
              </a:ext>
            </a:extLst>
          </p:cNvPr>
          <p:cNvSpPr txBox="1"/>
          <p:nvPr/>
        </p:nvSpPr>
        <p:spPr>
          <a:xfrm>
            <a:off x="529746" y="2982724"/>
            <a:ext cx="111199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2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Thank you for your kind attention!</a:t>
            </a:r>
            <a:endParaRPr lang="ja-JP" altLang="ja-JP" sz="5200" b="1" kern="100">
              <a:solidFill>
                <a:schemeClr val="bg1"/>
              </a:solidFill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7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40">
            <a:extLst>
              <a:ext uri="{FF2B5EF4-FFF2-40B4-BE49-F238E27FC236}">
                <a16:creationId xmlns:a16="http://schemas.microsoft.com/office/drawing/2014/main" id="{C2893C1D-EEAC-466A-8DB1-BF22DB9D4F16}"/>
              </a:ext>
            </a:extLst>
          </p:cNvPr>
          <p:cNvSpPr/>
          <p:nvPr/>
        </p:nvSpPr>
        <p:spPr>
          <a:xfrm>
            <a:off x="8206634" y="2559890"/>
            <a:ext cx="2585121" cy="2976571"/>
          </a:xfrm>
          <a:prstGeom prst="roundRect">
            <a:avLst/>
          </a:prstGeom>
          <a:solidFill>
            <a:srgbClr val="C16A84"/>
          </a:solidFill>
          <a:ln w="38100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CE83B309-97B5-A375-4E05-223A4865744C}"/>
              </a:ext>
            </a:extLst>
          </p:cNvPr>
          <p:cNvSpPr/>
          <p:nvPr/>
        </p:nvSpPr>
        <p:spPr>
          <a:xfrm>
            <a:off x="3918007" y="5359414"/>
            <a:ext cx="2585121" cy="896823"/>
          </a:xfrm>
          <a:prstGeom prst="roundRect">
            <a:avLst/>
          </a:prstGeom>
          <a:solidFill>
            <a:srgbClr val="C16A84"/>
          </a:solidFill>
          <a:ln w="38100">
            <a:solidFill>
              <a:srgbClr val="C16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4C2422C-5FEB-809A-02CD-96BECEB93D0E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B3DCEC92-4504-6760-71F7-64DAE1A6BC45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55116AF-790B-18CE-04EC-35C0F101A235}"/>
                </a:ext>
              </a:extLst>
            </p:cNvPr>
            <p:cNvSpPr txBox="1"/>
            <p:nvPr/>
          </p:nvSpPr>
          <p:spPr>
            <a:xfrm>
              <a:off x="0" y="105027"/>
              <a:ext cx="5399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Backgrounds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D3B256-40D9-1BA8-2A7A-79EDDE0151B6}"/>
              </a:ext>
            </a:extLst>
          </p:cNvPr>
          <p:cNvSpPr txBox="1"/>
          <p:nvPr/>
        </p:nvSpPr>
        <p:spPr>
          <a:xfrm>
            <a:off x="771329" y="913311"/>
            <a:ext cx="11420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One key challenge is that sugar is used not only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but also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indirectly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in food production.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グラフィックス 6" descr="キー 単色塗りつぶし">
            <a:extLst>
              <a:ext uri="{FF2B5EF4-FFF2-40B4-BE49-F238E27FC236}">
                <a16:creationId xmlns:a16="http://schemas.microsoft.com/office/drawing/2014/main" id="{20DC1A46-C6AC-869C-1DDB-ABC65465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965" y="927455"/>
            <a:ext cx="914400" cy="914400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1B52AC65-A517-8B6F-3A1E-23689E29D256}"/>
              </a:ext>
            </a:extLst>
          </p:cNvPr>
          <p:cNvSpPr/>
          <p:nvPr/>
        </p:nvSpPr>
        <p:spPr>
          <a:xfrm>
            <a:off x="174294" y="1962296"/>
            <a:ext cx="4063933" cy="597594"/>
          </a:xfrm>
          <a:prstGeom prst="roundRect">
            <a:avLst/>
          </a:prstGeom>
          <a:solidFill>
            <a:srgbClr val="23445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0F7C4D-3778-C58F-B4DE-9B8A3FB8E8CC}"/>
              </a:ext>
            </a:extLst>
          </p:cNvPr>
          <p:cNvSpPr txBox="1"/>
          <p:nvPr/>
        </p:nvSpPr>
        <p:spPr>
          <a:xfrm>
            <a:off x="206252" y="2002374"/>
            <a:ext cx="406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Making cheesecake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白いバックグラウンドの前にある交通標識&#10;&#10;中程度の精度で自動的に生成された説明">
            <a:extLst>
              <a:ext uri="{FF2B5EF4-FFF2-40B4-BE49-F238E27FC236}">
                <a16:creationId xmlns:a16="http://schemas.microsoft.com/office/drawing/2014/main" id="{6BD66F1A-D4CC-761B-3E98-F0F9C193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4078379" y="4502632"/>
            <a:ext cx="758354" cy="758354"/>
          </a:xfrm>
          <a:prstGeom prst="rect">
            <a:avLst/>
          </a:prstGeom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0967C13F-1604-9767-4041-42C190B2230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4078379" y="3659876"/>
            <a:ext cx="689413" cy="689413"/>
          </a:xfrm>
          <a:prstGeom prst="rect">
            <a:avLst/>
          </a:prstGeom>
        </p:spPr>
      </p:pic>
      <p:pic>
        <p:nvPicPr>
          <p:cNvPr id="12" name="グラフィックス 11" descr="一切れのケーキ 単色塗りつぶし">
            <a:extLst>
              <a:ext uri="{FF2B5EF4-FFF2-40B4-BE49-F238E27FC236}">
                <a16:creationId xmlns:a16="http://schemas.microsoft.com/office/drawing/2014/main" id="{CEF6EA19-DE07-F392-7C07-4E57B0961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575" y="3622601"/>
            <a:ext cx="1960098" cy="1960098"/>
          </a:xfrm>
          <a:prstGeom prst="rect">
            <a:avLst/>
          </a:prstGeom>
        </p:spPr>
      </p:pic>
      <p:pic>
        <p:nvPicPr>
          <p:cNvPr id="16" name="図 15" descr="図形&#10;&#10;低い精度で自動的に生成された説明">
            <a:extLst>
              <a:ext uri="{FF2B5EF4-FFF2-40B4-BE49-F238E27FC236}">
                <a16:creationId xmlns:a16="http://schemas.microsoft.com/office/drawing/2014/main" id="{2339EF35-5F30-BF5A-787C-64B3F8D4C3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504" y="2658318"/>
            <a:ext cx="834189" cy="834189"/>
          </a:xfrm>
          <a:prstGeom prst="rect">
            <a:avLst/>
          </a:prstGeom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FA3852F6-41E1-B576-DC61-F36E11B9B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790" y="2989547"/>
            <a:ext cx="321615" cy="321615"/>
          </a:xfrm>
          <a:prstGeom prst="rect">
            <a:avLst/>
          </a:prstGeom>
        </p:spPr>
      </p:pic>
      <p:sp>
        <p:nvSpPr>
          <p:cNvPr id="19" name="左矢印 18">
            <a:extLst>
              <a:ext uri="{FF2B5EF4-FFF2-40B4-BE49-F238E27FC236}">
                <a16:creationId xmlns:a16="http://schemas.microsoft.com/office/drawing/2014/main" id="{9A7DFEB7-0B75-C0B2-3A51-D78AF26B8C5F}"/>
              </a:ext>
            </a:extLst>
          </p:cNvPr>
          <p:cNvSpPr/>
          <p:nvPr/>
        </p:nvSpPr>
        <p:spPr>
          <a:xfrm>
            <a:off x="2527096" y="2963664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左矢印 19">
            <a:extLst>
              <a:ext uri="{FF2B5EF4-FFF2-40B4-BE49-F238E27FC236}">
                <a16:creationId xmlns:a16="http://schemas.microsoft.com/office/drawing/2014/main" id="{2A3C6356-F6AA-0555-FD8F-96DB8E55CC32}"/>
              </a:ext>
            </a:extLst>
          </p:cNvPr>
          <p:cNvSpPr/>
          <p:nvPr/>
        </p:nvSpPr>
        <p:spPr>
          <a:xfrm>
            <a:off x="2527095" y="3794335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左矢印 20">
            <a:extLst>
              <a:ext uri="{FF2B5EF4-FFF2-40B4-BE49-F238E27FC236}">
                <a16:creationId xmlns:a16="http://schemas.microsoft.com/office/drawing/2014/main" id="{2AE5A135-CF4E-F700-AF71-0F99E2D9C781}"/>
              </a:ext>
            </a:extLst>
          </p:cNvPr>
          <p:cNvSpPr/>
          <p:nvPr/>
        </p:nvSpPr>
        <p:spPr>
          <a:xfrm>
            <a:off x="2527095" y="4602650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矢印 21">
            <a:extLst>
              <a:ext uri="{FF2B5EF4-FFF2-40B4-BE49-F238E27FC236}">
                <a16:creationId xmlns:a16="http://schemas.microsoft.com/office/drawing/2014/main" id="{07C7322B-3362-2803-C9F9-3F2532FFFB31}"/>
              </a:ext>
            </a:extLst>
          </p:cNvPr>
          <p:cNvSpPr/>
          <p:nvPr/>
        </p:nvSpPr>
        <p:spPr>
          <a:xfrm>
            <a:off x="2546706" y="5534299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BA729A9-8347-1D61-7110-26D1E3EEE5EC}"/>
              </a:ext>
            </a:extLst>
          </p:cNvPr>
          <p:cNvSpPr txBox="1"/>
          <p:nvPr/>
        </p:nvSpPr>
        <p:spPr>
          <a:xfrm>
            <a:off x="4868691" y="5519933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C11AE8C-6A46-6601-E0BA-3C6530A73B13}"/>
              </a:ext>
            </a:extLst>
          </p:cNvPr>
          <p:cNvSpPr txBox="1"/>
          <p:nvPr/>
        </p:nvSpPr>
        <p:spPr>
          <a:xfrm>
            <a:off x="4868691" y="374910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6A9D84-1FEE-7042-8F7B-DE5AAB2DC2B6}"/>
              </a:ext>
            </a:extLst>
          </p:cNvPr>
          <p:cNvSpPr txBox="1"/>
          <p:nvPr/>
        </p:nvSpPr>
        <p:spPr>
          <a:xfrm>
            <a:off x="4868691" y="4634517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Fresh milk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CC85B9-DFA7-4006-9EB6-C6C4C4A95C35}"/>
              </a:ext>
            </a:extLst>
          </p:cNvPr>
          <p:cNvSpPr txBox="1"/>
          <p:nvPr/>
        </p:nvSpPr>
        <p:spPr>
          <a:xfrm>
            <a:off x="4868691" y="2863685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Syrup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左矢印 26">
            <a:extLst>
              <a:ext uri="{FF2B5EF4-FFF2-40B4-BE49-F238E27FC236}">
                <a16:creationId xmlns:a16="http://schemas.microsoft.com/office/drawing/2014/main" id="{9886BC35-9BE5-A7AA-81D5-5454CA1B342E}"/>
              </a:ext>
            </a:extLst>
          </p:cNvPr>
          <p:cNvSpPr/>
          <p:nvPr/>
        </p:nvSpPr>
        <p:spPr>
          <a:xfrm>
            <a:off x="6781246" y="2966696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左矢印 27">
            <a:extLst>
              <a:ext uri="{FF2B5EF4-FFF2-40B4-BE49-F238E27FC236}">
                <a16:creationId xmlns:a16="http://schemas.microsoft.com/office/drawing/2014/main" id="{705D8F92-8AAC-019D-5FBC-EB3E6FC82BD5}"/>
              </a:ext>
            </a:extLst>
          </p:cNvPr>
          <p:cNvSpPr/>
          <p:nvPr/>
        </p:nvSpPr>
        <p:spPr>
          <a:xfrm>
            <a:off x="6781245" y="3797367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左矢印 28">
            <a:extLst>
              <a:ext uri="{FF2B5EF4-FFF2-40B4-BE49-F238E27FC236}">
                <a16:creationId xmlns:a16="http://schemas.microsoft.com/office/drawing/2014/main" id="{441A42EB-50BB-2620-8581-5FF5549282FA}"/>
              </a:ext>
            </a:extLst>
          </p:cNvPr>
          <p:cNvSpPr/>
          <p:nvPr/>
        </p:nvSpPr>
        <p:spPr>
          <a:xfrm>
            <a:off x="6781245" y="4605682"/>
            <a:ext cx="1260161" cy="484632"/>
          </a:xfrm>
          <a:prstGeom prst="leftArrow">
            <a:avLst/>
          </a:prstGeom>
          <a:solidFill>
            <a:srgbClr val="2344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8E140B2-AE41-10B7-CDBC-5128AEF0C809}"/>
              </a:ext>
            </a:extLst>
          </p:cNvPr>
          <p:cNvSpPr txBox="1"/>
          <p:nvPr/>
        </p:nvSpPr>
        <p:spPr>
          <a:xfrm>
            <a:off x="9189878" y="2787942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663477-20EC-4AE1-929B-11E13E731B12}"/>
              </a:ext>
            </a:extLst>
          </p:cNvPr>
          <p:cNvSpPr txBox="1"/>
          <p:nvPr/>
        </p:nvSpPr>
        <p:spPr>
          <a:xfrm>
            <a:off x="9189878" y="3738224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0A63D45-15F8-F61E-BA68-0FB66CED238B}"/>
              </a:ext>
            </a:extLst>
          </p:cNvPr>
          <p:cNvSpPr txBox="1"/>
          <p:nvPr/>
        </p:nvSpPr>
        <p:spPr>
          <a:xfrm>
            <a:off x="9189878" y="4677332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左大かっこ 36">
            <a:extLst>
              <a:ext uri="{FF2B5EF4-FFF2-40B4-BE49-F238E27FC236}">
                <a16:creationId xmlns:a16="http://schemas.microsoft.com/office/drawing/2014/main" id="{0C8485FB-860D-30C1-137A-85C5B1BF2B5E}"/>
              </a:ext>
            </a:extLst>
          </p:cNvPr>
          <p:cNvSpPr/>
          <p:nvPr/>
        </p:nvSpPr>
        <p:spPr>
          <a:xfrm rot="16200000">
            <a:off x="5070495" y="4775431"/>
            <a:ext cx="280143" cy="3438611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93EFA24-9368-DB9F-BDBC-85CCDFDF494F}"/>
              </a:ext>
            </a:extLst>
          </p:cNvPr>
          <p:cNvSpPr txBox="1"/>
          <p:nvPr/>
        </p:nvSpPr>
        <p:spPr>
          <a:xfrm>
            <a:off x="4178873" y="6311153"/>
            <a:ext cx="206338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use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左大かっこ 38">
            <a:extLst>
              <a:ext uri="{FF2B5EF4-FFF2-40B4-BE49-F238E27FC236}">
                <a16:creationId xmlns:a16="http://schemas.microsoft.com/office/drawing/2014/main" id="{303A05B4-0C2E-A8F2-54E9-6FE7C6AAE74B}"/>
              </a:ext>
            </a:extLst>
          </p:cNvPr>
          <p:cNvSpPr/>
          <p:nvPr/>
        </p:nvSpPr>
        <p:spPr>
          <a:xfrm rot="16200000">
            <a:off x="9416042" y="4784110"/>
            <a:ext cx="280143" cy="3438611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DBF1A58-A357-89FE-6061-F0D7C3D9DF3B}"/>
              </a:ext>
            </a:extLst>
          </p:cNvPr>
          <p:cNvSpPr txBox="1"/>
          <p:nvPr/>
        </p:nvSpPr>
        <p:spPr>
          <a:xfrm>
            <a:off x="8404195" y="6326715"/>
            <a:ext cx="23038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irectly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use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45ECD40-AD8A-B4D5-444A-DFBE28488FDF}"/>
              </a:ext>
            </a:extLst>
          </p:cNvPr>
          <p:cNvSpPr txBox="1"/>
          <p:nvPr/>
        </p:nvSpPr>
        <p:spPr>
          <a:xfrm>
            <a:off x="7090244" y="6031190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6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25F8BE7-598B-1FC4-E1B5-8A93C00F4AF3}"/>
              </a:ext>
            </a:extLst>
          </p:cNvPr>
          <p:cNvSpPr txBox="1"/>
          <p:nvPr/>
        </p:nvSpPr>
        <p:spPr>
          <a:xfrm>
            <a:off x="1043694" y="5373023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A8A0DF7E-7840-CEDC-6409-F3EB72DDC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4078379" y="5403262"/>
            <a:ext cx="758354" cy="758354"/>
          </a:xfrm>
          <a:prstGeom prst="rect">
            <a:avLst/>
          </a:prstGeom>
        </p:spPr>
      </p:pic>
      <p:pic>
        <p:nvPicPr>
          <p:cNvPr id="13" name="図 12" descr="アイコン&#10;&#10;自動的に生成された説明">
            <a:extLst>
              <a:ext uri="{FF2B5EF4-FFF2-40B4-BE49-F238E27FC236}">
                <a16:creationId xmlns:a16="http://schemas.microsoft.com/office/drawing/2014/main" id="{B193AAAB-0FCD-3777-22AC-D5EACD6B6F5F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8399566" y="2667820"/>
            <a:ext cx="758354" cy="758354"/>
          </a:xfrm>
          <a:prstGeom prst="rect">
            <a:avLst/>
          </a:prstGeom>
        </p:spPr>
      </p:pic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180E7043-D747-7267-F849-DD5A686B953A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8396354" y="3631534"/>
            <a:ext cx="758354" cy="758354"/>
          </a:xfrm>
          <a:prstGeom prst="rect">
            <a:avLst/>
          </a:prstGeom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E3DC0D56-9328-3A23-3625-F3B1D0C160E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8404195" y="4602650"/>
            <a:ext cx="758354" cy="758354"/>
          </a:xfrm>
          <a:prstGeom prst="rect">
            <a:avLst/>
          </a:prstGeom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B971ABF7-43E2-AEE7-D862-68A59B47D56D}"/>
              </a:ext>
            </a:extLst>
          </p:cNvPr>
          <p:cNvGrpSpPr/>
          <p:nvPr/>
        </p:nvGrpSpPr>
        <p:grpSpPr>
          <a:xfrm>
            <a:off x="8206634" y="2561900"/>
            <a:ext cx="2585121" cy="2976571"/>
            <a:chOff x="7619926" y="2559890"/>
            <a:chExt cx="2585121" cy="2976571"/>
          </a:xfrm>
        </p:grpSpPr>
        <p:sp>
          <p:nvSpPr>
            <p:cNvPr id="51" name="角丸四角形 50">
              <a:extLst>
                <a:ext uri="{FF2B5EF4-FFF2-40B4-BE49-F238E27FC236}">
                  <a16:creationId xmlns:a16="http://schemas.microsoft.com/office/drawing/2014/main" id="{FF303181-B057-5527-340C-132A1B81F747}"/>
                </a:ext>
              </a:extLst>
            </p:cNvPr>
            <p:cNvSpPr/>
            <p:nvPr/>
          </p:nvSpPr>
          <p:spPr>
            <a:xfrm>
              <a:off x="7619926" y="2559890"/>
              <a:ext cx="2585121" cy="2976571"/>
            </a:xfrm>
            <a:prstGeom prst="roundRect">
              <a:avLst/>
            </a:prstGeom>
            <a:solidFill>
              <a:srgbClr val="000000">
                <a:alpha val="69804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2" name="図 51" descr="アイコン&#10;&#10;自動的に生成された説明">
              <a:extLst>
                <a:ext uri="{FF2B5EF4-FFF2-40B4-BE49-F238E27FC236}">
                  <a16:creationId xmlns:a16="http://schemas.microsoft.com/office/drawing/2014/main" id="{B9D7AD8A-4647-5FB6-BB7E-5A75F6E2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99686" y="3187034"/>
              <a:ext cx="1625600" cy="1625600"/>
            </a:xfrm>
            <a:prstGeom prst="rect">
              <a:avLst/>
            </a:prstGeom>
          </p:spPr>
        </p:pic>
      </p:grpSp>
      <p:sp>
        <p:nvSpPr>
          <p:cNvPr id="53" name="角丸四角形吹き出し 52">
            <a:extLst>
              <a:ext uri="{FF2B5EF4-FFF2-40B4-BE49-F238E27FC236}">
                <a16:creationId xmlns:a16="http://schemas.microsoft.com/office/drawing/2014/main" id="{0E4CF264-F2EC-4B0E-AA35-29B643602ED8}"/>
              </a:ext>
            </a:extLst>
          </p:cNvPr>
          <p:cNvSpPr/>
          <p:nvPr/>
        </p:nvSpPr>
        <p:spPr>
          <a:xfrm>
            <a:off x="1235101" y="3005307"/>
            <a:ext cx="5256229" cy="2575625"/>
          </a:xfrm>
          <a:prstGeom prst="wedgeRoundRectCallout">
            <a:avLst>
              <a:gd name="adj1" fmla="val 85444"/>
              <a:gd name="adj2" fmla="val 4642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8335B22-7EA7-B13B-D07B-605B53D08C91}"/>
              </a:ext>
            </a:extLst>
          </p:cNvPr>
          <p:cNvSpPr txBox="1"/>
          <p:nvPr/>
        </p:nvSpPr>
        <p:spPr>
          <a:xfrm>
            <a:off x="1723494" y="3589799"/>
            <a:ext cx="436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It is difficult to estimate the amount of sugar used indirectly.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CCF03E-BFA5-6685-643E-FCA60C80E6AB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78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グラフィックス 12" descr="硬貨 単色塗りつぶし">
            <a:extLst>
              <a:ext uri="{FF2B5EF4-FFF2-40B4-BE49-F238E27FC236}">
                <a16:creationId xmlns:a16="http://schemas.microsoft.com/office/drawing/2014/main" id="{42A9BCB8-996D-055D-7597-C3A12C92F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037" y="5457293"/>
            <a:ext cx="914400" cy="914400"/>
          </a:xfrm>
          <a:prstGeom prst="rect">
            <a:avLst/>
          </a:prstGeom>
        </p:spPr>
      </p:pic>
      <p:pic>
        <p:nvPicPr>
          <p:cNvPr id="15" name="グラフィックス 14" descr="硬貨 単色塗りつぶし">
            <a:extLst>
              <a:ext uri="{FF2B5EF4-FFF2-40B4-BE49-F238E27FC236}">
                <a16:creationId xmlns:a16="http://schemas.microsoft.com/office/drawing/2014/main" id="{DADCCC27-AC67-4A0F-7F08-FF9C47215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037" y="4655210"/>
            <a:ext cx="914400" cy="914400"/>
          </a:xfrm>
          <a:prstGeom prst="rect">
            <a:avLst/>
          </a:prstGeom>
        </p:spPr>
      </p:pic>
      <p:pic>
        <p:nvPicPr>
          <p:cNvPr id="16" name="グラフィックス 15" descr="硬貨 単色塗りつぶし">
            <a:extLst>
              <a:ext uri="{FF2B5EF4-FFF2-40B4-BE49-F238E27FC236}">
                <a16:creationId xmlns:a16="http://schemas.microsoft.com/office/drawing/2014/main" id="{F379D806-78F3-44D3-45A2-02CA10BCD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037" y="3853127"/>
            <a:ext cx="914400" cy="914400"/>
          </a:xfrm>
          <a:prstGeom prst="rect">
            <a:avLst/>
          </a:prstGeom>
        </p:spPr>
      </p:pic>
      <p:pic>
        <p:nvPicPr>
          <p:cNvPr id="25" name="グラフィックス 24" descr="硬貨 単色塗りつぶし">
            <a:extLst>
              <a:ext uri="{FF2B5EF4-FFF2-40B4-BE49-F238E27FC236}">
                <a16:creationId xmlns:a16="http://schemas.microsoft.com/office/drawing/2014/main" id="{43D6FDF8-ACD7-0AB1-FC68-A4EEAA566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8630" y="5445520"/>
            <a:ext cx="914400" cy="914400"/>
          </a:xfrm>
          <a:prstGeom prst="rect">
            <a:avLst/>
          </a:prstGeom>
        </p:spPr>
      </p:pic>
      <p:pic>
        <p:nvPicPr>
          <p:cNvPr id="26" name="グラフィックス 25" descr="硬貨 単色塗りつぶし">
            <a:extLst>
              <a:ext uri="{FF2B5EF4-FFF2-40B4-BE49-F238E27FC236}">
                <a16:creationId xmlns:a16="http://schemas.microsoft.com/office/drawing/2014/main" id="{28162A87-A461-D64F-9136-575B6CB23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8630" y="4643437"/>
            <a:ext cx="914400" cy="914400"/>
          </a:xfrm>
          <a:prstGeom prst="rect">
            <a:avLst/>
          </a:prstGeom>
        </p:spPr>
      </p:pic>
      <p:pic>
        <p:nvPicPr>
          <p:cNvPr id="27" name="グラフィックス 26" descr="硬貨 単色塗りつぶし">
            <a:extLst>
              <a:ext uri="{FF2B5EF4-FFF2-40B4-BE49-F238E27FC236}">
                <a16:creationId xmlns:a16="http://schemas.microsoft.com/office/drawing/2014/main" id="{3D38DD9E-BBA2-0009-F5B9-D4B7724C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8630" y="3841354"/>
            <a:ext cx="914400" cy="914400"/>
          </a:xfrm>
          <a:prstGeom prst="rect">
            <a:avLst/>
          </a:prstGeom>
        </p:spPr>
      </p:pic>
      <p:pic>
        <p:nvPicPr>
          <p:cNvPr id="29" name="グラフィックス 28" descr="硬貨 単色塗りつぶし">
            <a:extLst>
              <a:ext uri="{FF2B5EF4-FFF2-40B4-BE49-F238E27FC236}">
                <a16:creationId xmlns:a16="http://schemas.microsoft.com/office/drawing/2014/main" id="{7850E8DC-8C74-3837-356C-CE32F6481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4520" y="5457293"/>
            <a:ext cx="914400" cy="914400"/>
          </a:xfrm>
          <a:prstGeom prst="rect">
            <a:avLst/>
          </a:prstGeom>
        </p:spPr>
      </p:pic>
      <p:pic>
        <p:nvPicPr>
          <p:cNvPr id="30" name="グラフィックス 29" descr="硬貨 単色塗りつぶし">
            <a:extLst>
              <a:ext uri="{FF2B5EF4-FFF2-40B4-BE49-F238E27FC236}">
                <a16:creationId xmlns:a16="http://schemas.microsoft.com/office/drawing/2014/main" id="{233F7C50-65ED-0193-FE52-46AC9E54D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4520" y="4655210"/>
            <a:ext cx="914400" cy="914400"/>
          </a:xfrm>
          <a:prstGeom prst="rect">
            <a:avLst/>
          </a:prstGeom>
        </p:spPr>
      </p:pic>
      <p:pic>
        <p:nvPicPr>
          <p:cNvPr id="31" name="グラフィックス 30" descr="硬貨 単色塗りつぶし">
            <a:extLst>
              <a:ext uri="{FF2B5EF4-FFF2-40B4-BE49-F238E27FC236}">
                <a16:creationId xmlns:a16="http://schemas.microsoft.com/office/drawing/2014/main" id="{CFA954B6-F531-8E14-B18F-C994EC7E8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4520" y="3853127"/>
            <a:ext cx="914400" cy="9144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37E5870-EBB0-23A6-14F2-2AC7BBF7A6A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ACF3BF5E-9B1B-C666-9905-3A186450E1DC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952F2FD-45C2-9E17-187A-24B8CC8B6D13}"/>
                </a:ext>
              </a:extLst>
            </p:cNvPr>
            <p:cNvSpPr txBox="1"/>
            <p:nvPr/>
          </p:nvSpPr>
          <p:spPr>
            <a:xfrm>
              <a:off x="0" y="103749"/>
              <a:ext cx="5399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Backgrounds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4B2F50-F6BE-BF79-4D8A-3934615BE778}"/>
              </a:ext>
            </a:extLst>
          </p:cNvPr>
          <p:cNvSpPr txBox="1"/>
          <p:nvPr/>
        </p:nvSpPr>
        <p:spPr>
          <a:xfrm>
            <a:off x="0" y="891036"/>
            <a:ext cx="11905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ix-units input-output (MIO) model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(Bullard and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Heren</a:t>
            </a:r>
            <a:r>
              <a:rPr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1975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) is an effective approach for capturing the physical structure of food supply chains.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FCF71D-F863-8170-206B-6B6FEF31BE1C}"/>
              </a:ext>
            </a:extLst>
          </p:cNvPr>
          <p:cNvSpPr txBox="1"/>
          <p:nvPr/>
        </p:nvSpPr>
        <p:spPr>
          <a:xfrm>
            <a:off x="0" y="2357599"/>
            <a:ext cx="1135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y converting industrial inputs into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units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MIO analysis addresses a key limitation of conventional price-based IO analysis, which often fails to accurately reflect the physical flows of products.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03176435-74A0-4CE5-F785-2985A7DDD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522302"/>
              </p:ext>
            </p:extLst>
          </p:nvPr>
        </p:nvGraphicFramePr>
        <p:xfrm>
          <a:off x="654059" y="3880197"/>
          <a:ext cx="3003543" cy="245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181">
                  <a:extLst>
                    <a:ext uri="{9D8B030D-6E8A-4147-A177-3AD203B41FA5}">
                      <a16:colId xmlns:a16="http://schemas.microsoft.com/office/drawing/2014/main" val="2332139408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1455353100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3444738455"/>
                    </a:ext>
                  </a:extLst>
                </a:gridCol>
              </a:tblGrid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07787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134151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0421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BE802D-6C31-91B9-1FBB-8891831F1B46}"/>
              </a:ext>
            </a:extLst>
          </p:cNvPr>
          <p:cNvSpPr txBox="1"/>
          <p:nvPr/>
        </p:nvSpPr>
        <p:spPr>
          <a:xfrm>
            <a:off x="95639" y="635992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Intermediate input matrix of IO table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4F06C9-091B-40C0-DD1C-61DFA4250390}"/>
              </a:ext>
            </a:extLst>
          </p:cNvPr>
          <p:cNvSpPr txBox="1"/>
          <p:nvPr/>
        </p:nvSpPr>
        <p:spPr>
          <a:xfrm>
            <a:off x="3618920" y="4036944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◀️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rice-based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23CD671-1739-DB54-ABD1-DB8B7532DEB8}"/>
              </a:ext>
            </a:extLst>
          </p:cNvPr>
          <p:cNvSpPr txBox="1"/>
          <p:nvPr/>
        </p:nvSpPr>
        <p:spPr>
          <a:xfrm>
            <a:off x="3618920" y="4850800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◀️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rice-based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69DE92C-3249-8FA0-B7D7-0453158B6C12}"/>
              </a:ext>
            </a:extLst>
          </p:cNvPr>
          <p:cNvSpPr txBox="1"/>
          <p:nvPr/>
        </p:nvSpPr>
        <p:spPr>
          <a:xfrm>
            <a:off x="3618920" y="5693338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◀️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rice-based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44FD88-5EFF-43F7-E60A-2FCAC417C2EC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4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17448A9-A4EC-2154-6CCF-A85CD6888EAD}"/>
              </a:ext>
            </a:extLst>
          </p:cNvPr>
          <p:cNvGrpSpPr/>
          <p:nvPr/>
        </p:nvGrpSpPr>
        <p:grpSpPr>
          <a:xfrm>
            <a:off x="806382" y="4756186"/>
            <a:ext cx="2700481" cy="700754"/>
            <a:chOff x="806382" y="4756186"/>
            <a:chExt cx="2700481" cy="700754"/>
          </a:xfrm>
        </p:grpSpPr>
        <p:pic>
          <p:nvPicPr>
            <p:cNvPr id="9" name="図 8" descr="アイコン&#10;&#10;自動的に生成された説明">
              <a:extLst>
                <a:ext uri="{FF2B5EF4-FFF2-40B4-BE49-F238E27FC236}">
                  <a16:creationId xmlns:a16="http://schemas.microsoft.com/office/drawing/2014/main" id="{A941FC7E-8BA1-2E4F-64AC-A9D353462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2" y="4761816"/>
              <a:ext cx="689413" cy="689413"/>
            </a:xfrm>
            <a:prstGeom prst="rect">
              <a:avLst/>
            </a:prstGeom>
          </p:spPr>
        </p:pic>
        <p:pic>
          <p:nvPicPr>
            <p:cNvPr id="10" name="図 9" descr="アイコン&#10;&#10;自動的に生成された説明">
              <a:extLst>
                <a:ext uri="{FF2B5EF4-FFF2-40B4-BE49-F238E27FC236}">
                  <a16:creationId xmlns:a16="http://schemas.microsoft.com/office/drawing/2014/main" id="{5B3C2D17-E19F-CBC8-013E-0BF497D5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8204" y="4756186"/>
              <a:ext cx="689413" cy="689413"/>
            </a:xfrm>
            <a:prstGeom prst="rect">
              <a:avLst/>
            </a:prstGeom>
          </p:spPr>
        </p:pic>
        <p:pic>
          <p:nvPicPr>
            <p:cNvPr id="12" name="図 11" descr="アイコン&#10;&#10;自動的に生成された説明">
              <a:extLst>
                <a:ext uri="{FF2B5EF4-FFF2-40B4-BE49-F238E27FC236}">
                  <a16:creationId xmlns:a16="http://schemas.microsoft.com/office/drawing/2014/main" id="{7F4F86C5-B172-3923-E273-A10643DE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7450" y="4767527"/>
              <a:ext cx="689413" cy="689413"/>
            </a:xfrm>
            <a:prstGeom prst="rect">
              <a:avLst/>
            </a:prstGeom>
          </p:spPr>
        </p:pic>
      </p:grpSp>
      <p:pic>
        <p:nvPicPr>
          <p:cNvPr id="13" name="グラフィックス 12" descr="硬貨 単色塗りつぶし">
            <a:extLst>
              <a:ext uri="{FF2B5EF4-FFF2-40B4-BE49-F238E27FC236}">
                <a16:creationId xmlns:a16="http://schemas.microsoft.com/office/drawing/2014/main" id="{42A9BCB8-996D-055D-7597-C3A12C92F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037" y="5457293"/>
            <a:ext cx="914400" cy="914400"/>
          </a:xfrm>
          <a:prstGeom prst="rect">
            <a:avLst/>
          </a:prstGeom>
        </p:spPr>
      </p:pic>
      <p:pic>
        <p:nvPicPr>
          <p:cNvPr id="16" name="グラフィックス 15" descr="硬貨 単色塗りつぶし">
            <a:extLst>
              <a:ext uri="{FF2B5EF4-FFF2-40B4-BE49-F238E27FC236}">
                <a16:creationId xmlns:a16="http://schemas.microsoft.com/office/drawing/2014/main" id="{F379D806-78F3-44D3-45A2-02CA10BCD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037" y="3853127"/>
            <a:ext cx="914400" cy="914400"/>
          </a:xfrm>
          <a:prstGeom prst="rect">
            <a:avLst/>
          </a:prstGeom>
        </p:spPr>
      </p:pic>
      <p:pic>
        <p:nvPicPr>
          <p:cNvPr id="25" name="グラフィックス 24" descr="硬貨 単色塗りつぶし">
            <a:extLst>
              <a:ext uri="{FF2B5EF4-FFF2-40B4-BE49-F238E27FC236}">
                <a16:creationId xmlns:a16="http://schemas.microsoft.com/office/drawing/2014/main" id="{43D6FDF8-ACD7-0AB1-FC68-A4EEAA566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8630" y="5445520"/>
            <a:ext cx="914400" cy="914400"/>
          </a:xfrm>
          <a:prstGeom prst="rect">
            <a:avLst/>
          </a:prstGeom>
        </p:spPr>
      </p:pic>
      <p:pic>
        <p:nvPicPr>
          <p:cNvPr id="27" name="グラフィックス 26" descr="硬貨 単色塗りつぶし">
            <a:extLst>
              <a:ext uri="{FF2B5EF4-FFF2-40B4-BE49-F238E27FC236}">
                <a16:creationId xmlns:a16="http://schemas.microsoft.com/office/drawing/2014/main" id="{3D38DD9E-BBA2-0009-F5B9-D4B7724CF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8630" y="3841354"/>
            <a:ext cx="914400" cy="914400"/>
          </a:xfrm>
          <a:prstGeom prst="rect">
            <a:avLst/>
          </a:prstGeom>
        </p:spPr>
      </p:pic>
      <p:pic>
        <p:nvPicPr>
          <p:cNvPr id="29" name="グラフィックス 28" descr="硬貨 単色塗りつぶし">
            <a:extLst>
              <a:ext uri="{FF2B5EF4-FFF2-40B4-BE49-F238E27FC236}">
                <a16:creationId xmlns:a16="http://schemas.microsoft.com/office/drawing/2014/main" id="{7850E8DC-8C74-3837-356C-CE32F6481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4520" y="5457293"/>
            <a:ext cx="914400" cy="914400"/>
          </a:xfrm>
          <a:prstGeom prst="rect">
            <a:avLst/>
          </a:prstGeom>
        </p:spPr>
      </p:pic>
      <p:pic>
        <p:nvPicPr>
          <p:cNvPr id="31" name="グラフィックス 30" descr="硬貨 単色塗りつぶし">
            <a:extLst>
              <a:ext uri="{FF2B5EF4-FFF2-40B4-BE49-F238E27FC236}">
                <a16:creationId xmlns:a16="http://schemas.microsoft.com/office/drawing/2014/main" id="{CFA954B6-F531-8E14-B18F-C994EC7E8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4520" y="3853127"/>
            <a:ext cx="914400" cy="9144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37E5870-EBB0-23A6-14F2-2AC7BBF7A6AD}"/>
              </a:ext>
            </a:extLst>
          </p:cNvPr>
          <p:cNvGrpSpPr/>
          <p:nvPr/>
        </p:nvGrpSpPr>
        <p:grpSpPr>
          <a:xfrm>
            <a:off x="0" y="-1"/>
            <a:ext cx="12192000" cy="809469"/>
            <a:chOff x="0" y="-1"/>
            <a:chExt cx="12192000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ACF3BF5E-9B1B-C666-9905-3A186450E1DC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952F2FD-45C2-9E17-187A-24B8CC8B6D13}"/>
                </a:ext>
              </a:extLst>
            </p:cNvPr>
            <p:cNvSpPr txBox="1"/>
            <p:nvPr/>
          </p:nvSpPr>
          <p:spPr>
            <a:xfrm>
              <a:off x="0" y="104288"/>
              <a:ext cx="5399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Backgrounds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4B2F50-F6BE-BF79-4D8A-3934615BE778}"/>
              </a:ext>
            </a:extLst>
          </p:cNvPr>
          <p:cNvSpPr txBox="1"/>
          <p:nvPr/>
        </p:nvSpPr>
        <p:spPr>
          <a:xfrm>
            <a:off x="0" y="891036"/>
            <a:ext cx="11905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ix-units input-output (MIO) model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(Bullard and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Heren</a:t>
            </a:r>
            <a:r>
              <a:rPr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1975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) is an effective approach for capturing the physical structure of food supply chains.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FCF71D-F863-8170-206B-6B6FEF31BE1C}"/>
              </a:ext>
            </a:extLst>
          </p:cNvPr>
          <p:cNvSpPr txBox="1"/>
          <p:nvPr/>
        </p:nvSpPr>
        <p:spPr>
          <a:xfrm>
            <a:off x="0" y="2357599"/>
            <a:ext cx="1135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y converting industrial inputs into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units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MIO analysis addresses a key limitation of conventional price-based IO analysis, which often fails to accurately reflect the physical flows of products.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03176435-74A0-4CE5-F785-2985A7DDD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133601"/>
              </p:ext>
            </p:extLst>
          </p:nvPr>
        </p:nvGraphicFramePr>
        <p:xfrm>
          <a:off x="654059" y="3880197"/>
          <a:ext cx="3003543" cy="2452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181">
                  <a:extLst>
                    <a:ext uri="{9D8B030D-6E8A-4147-A177-3AD203B41FA5}">
                      <a16:colId xmlns:a16="http://schemas.microsoft.com/office/drawing/2014/main" val="2332139408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1455353100"/>
                    </a:ext>
                  </a:extLst>
                </a:gridCol>
                <a:gridCol w="1001181">
                  <a:extLst>
                    <a:ext uri="{9D8B030D-6E8A-4147-A177-3AD203B41FA5}">
                      <a16:colId xmlns:a16="http://schemas.microsoft.com/office/drawing/2014/main" val="3444738455"/>
                    </a:ext>
                  </a:extLst>
                </a:gridCol>
              </a:tblGrid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07787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kumimoji="1" lang="ja-JP" altLang="en-US" sz="40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134151"/>
                  </a:ext>
                </a:extLst>
              </a:tr>
              <a:tr h="8175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0421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BE802D-6C31-91B9-1FBB-8891831F1B46}"/>
              </a:ext>
            </a:extLst>
          </p:cNvPr>
          <p:cNvSpPr txBox="1"/>
          <p:nvPr/>
        </p:nvSpPr>
        <p:spPr>
          <a:xfrm>
            <a:off x="95639" y="635992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Intermediate input matrix of IO table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4F06C9-091B-40C0-DD1C-61DFA4250390}"/>
              </a:ext>
            </a:extLst>
          </p:cNvPr>
          <p:cNvSpPr txBox="1"/>
          <p:nvPr/>
        </p:nvSpPr>
        <p:spPr>
          <a:xfrm>
            <a:off x="3618920" y="4036944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◀️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rice-based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23CD671-1739-DB54-ABD1-DB8B7532DEB8}"/>
              </a:ext>
            </a:extLst>
          </p:cNvPr>
          <p:cNvSpPr txBox="1"/>
          <p:nvPr/>
        </p:nvSpPr>
        <p:spPr>
          <a:xfrm>
            <a:off x="3618920" y="4850800"/>
            <a:ext cx="294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◀️</a:t>
            </a:r>
            <a:r>
              <a:rPr lang="en-US" altLang="ja-JP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kumimoji="1" lang="en-US" altLang="ja-JP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endParaRPr kumimoji="1" lang="ja-JP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69DE92C-3249-8FA0-B7D7-0453158B6C12}"/>
              </a:ext>
            </a:extLst>
          </p:cNvPr>
          <p:cNvSpPr txBox="1"/>
          <p:nvPr/>
        </p:nvSpPr>
        <p:spPr>
          <a:xfrm>
            <a:off x="3618920" y="5693338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◀️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rice-based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932672E-637C-62E2-9563-29F0013D023A}"/>
              </a:ext>
            </a:extLst>
          </p:cNvPr>
          <p:cNvGrpSpPr/>
          <p:nvPr/>
        </p:nvGrpSpPr>
        <p:grpSpPr>
          <a:xfrm>
            <a:off x="6637332" y="3755332"/>
            <a:ext cx="5380213" cy="2780176"/>
            <a:chOff x="6637332" y="3755332"/>
            <a:chExt cx="5380213" cy="2780176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7492AA22-5675-6730-6144-EDE14FE96395}"/>
                </a:ext>
              </a:extLst>
            </p:cNvPr>
            <p:cNvGrpSpPr/>
            <p:nvPr/>
          </p:nvGrpSpPr>
          <p:grpSpPr>
            <a:xfrm>
              <a:off x="6676014" y="4212532"/>
              <a:ext cx="5341531" cy="2322976"/>
              <a:chOff x="6577069" y="4284032"/>
              <a:chExt cx="5341531" cy="2322976"/>
            </a:xfrm>
          </p:grpSpPr>
          <p:sp>
            <p:nvSpPr>
              <p:cNvPr id="17" name="角丸四角形 16">
                <a:extLst>
                  <a:ext uri="{FF2B5EF4-FFF2-40B4-BE49-F238E27FC236}">
                    <a16:creationId xmlns:a16="http://schemas.microsoft.com/office/drawing/2014/main" id="{BACA072E-3EC5-C03A-ABCF-A472C0D5CAC4}"/>
                  </a:ext>
                </a:extLst>
              </p:cNvPr>
              <p:cNvSpPr/>
              <p:nvPr/>
            </p:nvSpPr>
            <p:spPr>
              <a:xfrm>
                <a:off x="6577069" y="4284032"/>
                <a:ext cx="5341531" cy="2322976"/>
              </a:xfrm>
              <a:prstGeom prst="roundRect">
                <a:avLst/>
              </a:prstGeom>
              <a:pattFill prst="pct5">
                <a:fgClr>
                  <a:srgbClr val="C16A84"/>
                </a:fgClr>
                <a:bgClr>
                  <a:schemeClr val="bg1"/>
                </a:bgClr>
              </a:pattFill>
              <a:ln w="28575">
                <a:solidFill>
                  <a:srgbClr val="C16A8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45ABE6B-629A-9B35-088E-D568800A0788}"/>
                  </a:ext>
                </a:extLst>
              </p:cNvPr>
              <p:cNvSpPr txBox="1"/>
              <p:nvPr/>
            </p:nvSpPr>
            <p:spPr>
              <a:xfrm>
                <a:off x="6914305" y="4620499"/>
                <a:ext cx="483122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method is particularly useful for visualizing the flow of sugar throughout the entire food supply chain.</a:t>
                </a:r>
                <a:endParaRPr kumimoji="1" lang="ja-JP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グラフィックス 19" descr="ライト: オン 単色塗りつぶし">
              <a:extLst>
                <a:ext uri="{FF2B5EF4-FFF2-40B4-BE49-F238E27FC236}">
                  <a16:creationId xmlns:a16="http://schemas.microsoft.com/office/drawing/2014/main" id="{3D5AA4A8-06EF-2DE7-2D25-0133C179F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37332" y="3755332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C33AB63-45A6-9394-EE7D-427AA760ED0B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0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グラフィックス 15" descr="フラグ 単色塗りつぶし">
            <a:extLst>
              <a:ext uri="{FF2B5EF4-FFF2-40B4-BE49-F238E27FC236}">
                <a16:creationId xmlns:a16="http://schemas.microsoft.com/office/drawing/2014/main" id="{B7E0A3DC-F5FE-5833-F6E9-F806754CE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0958" y="3323897"/>
            <a:ext cx="1106424" cy="1106424"/>
          </a:xfrm>
          <a:prstGeom prst="rect">
            <a:avLst/>
          </a:prstGeom>
        </p:spPr>
      </p:pic>
      <p:pic>
        <p:nvPicPr>
          <p:cNvPr id="18" name="グラフィックス 17" descr="山 単色塗りつぶし">
            <a:extLst>
              <a:ext uri="{FF2B5EF4-FFF2-40B4-BE49-F238E27FC236}">
                <a16:creationId xmlns:a16="http://schemas.microsoft.com/office/drawing/2014/main" id="{CDFDEFBC-7919-1DD2-BFCF-BB44B3CAE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1339" y="3439192"/>
            <a:ext cx="4201645" cy="4201645"/>
          </a:xfrm>
          <a:prstGeom prst="rect">
            <a:avLst/>
          </a:prstGeom>
        </p:spPr>
      </p:pic>
      <p:cxnSp>
        <p:nvCxnSpPr>
          <p:cNvPr id="47" name="曲線コネクタ 46">
            <a:extLst>
              <a:ext uri="{FF2B5EF4-FFF2-40B4-BE49-F238E27FC236}">
                <a16:creationId xmlns:a16="http://schemas.microsoft.com/office/drawing/2014/main" id="{27301774-3753-F6F5-F581-6AE045FAEF7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443496" y="4779479"/>
            <a:ext cx="2236118" cy="1463758"/>
          </a:xfrm>
          <a:prstGeom prst="curvedConnector3">
            <a:avLst/>
          </a:prstGeom>
          <a:ln w="38100">
            <a:solidFill>
              <a:srgbClr val="767171">
                <a:alpha val="60392"/>
              </a:srgb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11CCD6A-34C5-3284-957C-AB5CD8082422}"/>
              </a:ext>
            </a:extLst>
          </p:cNvPr>
          <p:cNvCxnSpPr/>
          <p:nvPr/>
        </p:nvCxnSpPr>
        <p:spPr>
          <a:xfrm>
            <a:off x="-1" y="2327399"/>
            <a:ext cx="12192000" cy="55344"/>
          </a:xfrm>
          <a:prstGeom prst="line">
            <a:avLst/>
          </a:prstGeom>
          <a:ln w="28575">
            <a:solidFill>
              <a:srgbClr val="2344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80C8F6-D9EE-29CB-C3B0-A11EAEA4CA15}"/>
              </a:ext>
            </a:extLst>
          </p:cNvPr>
          <p:cNvSpPr/>
          <p:nvPr/>
        </p:nvSpPr>
        <p:spPr>
          <a:xfrm>
            <a:off x="1" y="3829391"/>
            <a:ext cx="12191999" cy="1384995"/>
          </a:xfrm>
          <a:prstGeom prst="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B23F5EC-82FB-ADEE-A9C6-BC37126C2981}"/>
              </a:ext>
            </a:extLst>
          </p:cNvPr>
          <p:cNvSpPr/>
          <p:nvPr/>
        </p:nvSpPr>
        <p:spPr>
          <a:xfrm>
            <a:off x="0" y="2672353"/>
            <a:ext cx="12191999" cy="1138563"/>
          </a:xfrm>
          <a:prstGeom prst="rect">
            <a:avLst/>
          </a:prstGeom>
          <a:noFill/>
          <a:ln w="28575">
            <a:solidFill>
              <a:srgbClr val="2344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C4298C0B-A91B-4262-1518-70C3C04241A3}"/>
              </a:ext>
            </a:extLst>
          </p:cNvPr>
          <p:cNvSpPr/>
          <p:nvPr/>
        </p:nvSpPr>
        <p:spPr>
          <a:xfrm>
            <a:off x="62663" y="869219"/>
            <a:ext cx="11867167" cy="1061987"/>
          </a:xfrm>
          <a:prstGeom prst="roundRect">
            <a:avLst/>
          </a:prstGeom>
          <a:solidFill>
            <a:srgbClr val="C16A8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3445C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33BCCCC-8E41-859E-9BA7-4D9BAF692066}"/>
              </a:ext>
            </a:extLst>
          </p:cNvPr>
          <p:cNvGrpSpPr/>
          <p:nvPr/>
        </p:nvGrpSpPr>
        <p:grpSpPr>
          <a:xfrm>
            <a:off x="-1" y="-1"/>
            <a:ext cx="12192001" cy="809469"/>
            <a:chOff x="-1" y="-1"/>
            <a:chExt cx="12192001" cy="8094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1DF13AA2-C84D-918C-3E65-176E7CB21313}"/>
                </a:ext>
              </a:extLst>
            </p:cNvPr>
            <p:cNvSpPr/>
            <p:nvPr/>
          </p:nvSpPr>
          <p:spPr>
            <a:xfrm>
              <a:off x="0" y="-1"/>
              <a:ext cx="12192000" cy="809469"/>
            </a:xfrm>
            <a:prstGeom prst="rect">
              <a:avLst/>
            </a:prstGeom>
            <a:solidFill>
              <a:srgbClr val="23445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FE71288-155F-5453-D982-456E325A5D12}"/>
                </a:ext>
              </a:extLst>
            </p:cNvPr>
            <p:cNvSpPr txBox="1"/>
            <p:nvPr/>
          </p:nvSpPr>
          <p:spPr>
            <a:xfrm>
              <a:off x="-1" y="125984"/>
              <a:ext cx="6787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Introduction: Purpose of</a:t>
              </a:r>
              <a:r>
                <a:rPr lang="en-US" altLang="ja-JP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this study</a:t>
              </a:r>
              <a:endParaRPr kumimoji="1" lang="ja-JP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46E702-3523-6AE8-5894-10A561CAC348}"/>
              </a:ext>
            </a:extLst>
          </p:cNvPr>
          <p:cNvSpPr txBox="1"/>
          <p:nvPr/>
        </p:nvSpPr>
        <p:spPr>
          <a:xfrm>
            <a:off x="108065" y="904542"/>
            <a:ext cx="11975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represents the first comprehensive attempt to estimate sugar consumption in the U.S. from the perspective of sustainable diets.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8DEAA1-C8E3-8502-EBA8-4CA1D50AF544}"/>
              </a:ext>
            </a:extLst>
          </p:cNvPr>
          <p:cNvSpPr txBox="1"/>
          <p:nvPr/>
        </p:nvSpPr>
        <p:spPr>
          <a:xfrm>
            <a:off x="794608" y="2044950"/>
            <a:ext cx="684033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80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This research has two main objectives.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06F908-3801-CBCF-53D3-E908CEB5CC6D}"/>
              </a:ext>
            </a:extLst>
          </p:cNvPr>
          <p:cNvSpPr txBox="1"/>
          <p:nvPr/>
        </p:nvSpPr>
        <p:spPr>
          <a:xfrm>
            <a:off x="753690" y="2757784"/>
            <a:ext cx="11571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We construct a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table for the U.S.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and identify the industrial sectors that contribute most to excessive sugar consumption.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D7AEE4-52DF-1974-C77B-635E444D0E0D}"/>
              </a:ext>
            </a:extLst>
          </p:cNvPr>
          <p:cNvSpPr txBox="1"/>
          <p:nvPr/>
        </p:nvSpPr>
        <p:spPr>
          <a:xfrm>
            <a:off x="794608" y="3829390"/>
            <a:ext cx="11133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We disaggregate the household sector by </a:t>
            </a:r>
            <a:r>
              <a:rPr kumimoji="1"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level, age group, and gender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and analyze how sociodemographic factors influence sugar intake at the household level.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9CD93E-96B2-17B6-89CC-33E9EF909C00}"/>
              </a:ext>
            </a:extLst>
          </p:cNvPr>
          <p:cNvSpPr txBox="1"/>
          <p:nvPr/>
        </p:nvSpPr>
        <p:spPr>
          <a:xfrm>
            <a:off x="859920" y="5368305"/>
            <a:ext cx="11571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23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these findings, we propose targeted policy interventions aimed at reducing sugar consumption and promoting more sustainable and health-conscious food choices.</a:t>
            </a:r>
            <a:endParaRPr kumimoji="1" lang="ja-JP" altLang="en-US" sz="2800" dirty="0">
              <a:solidFill>
                <a:srgbClr val="234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グラフィックス 11" descr="足跡 単色塗りつぶし">
            <a:extLst>
              <a:ext uri="{FF2B5EF4-FFF2-40B4-BE49-F238E27FC236}">
                <a16:creationId xmlns:a16="http://schemas.microsoft.com/office/drawing/2014/main" id="{FD27E60C-9410-994A-431E-A050A034EB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63756">
            <a:off x="11197860" y="1236054"/>
            <a:ext cx="1103714" cy="1103714"/>
          </a:xfrm>
          <a:prstGeom prst="rect">
            <a:avLst/>
          </a:prstGeom>
        </p:spPr>
      </p:pic>
      <p:pic>
        <p:nvPicPr>
          <p:cNvPr id="23" name="グラフィックス 22" descr="的中 単色塗りつぶし">
            <a:extLst>
              <a:ext uri="{FF2B5EF4-FFF2-40B4-BE49-F238E27FC236}">
                <a16:creationId xmlns:a16="http://schemas.microsoft.com/office/drawing/2014/main" id="{72DEB648-B816-BDF3-11E4-623D51B895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5867" y="1990957"/>
            <a:ext cx="624548" cy="624548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A9DBDDC-3149-882D-37CF-164FE7A98A2C}"/>
              </a:ext>
            </a:extLst>
          </p:cNvPr>
          <p:cNvSpPr/>
          <p:nvPr/>
        </p:nvSpPr>
        <p:spPr>
          <a:xfrm>
            <a:off x="21370" y="2681590"/>
            <a:ext cx="716937" cy="1138563"/>
          </a:xfrm>
          <a:prstGeom prst="rect">
            <a:avLst/>
          </a:prstGeom>
          <a:solidFill>
            <a:srgbClr val="23445C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7126261-2F03-1EB1-AF63-6313705885D7}"/>
              </a:ext>
            </a:extLst>
          </p:cNvPr>
          <p:cNvSpPr/>
          <p:nvPr/>
        </p:nvSpPr>
        <p:spPr>
          <a:xfrm>
            <a:off x="21870" y="3838628"/>
            <a:ext cx="716937" cy="1375757"/>
          </a:xfrm>
          <a:prstGeom prst="rect">
            <a:avLst/>
          </a:prstGeom>
          <a:solidFill>
            <a:srgbClr val="23445C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980C030-ABB4-E469-2295-1FEADF4B9F7F}"/>
              </a:ext>
            </a:extLst>
          </p:cNvPr>
          <p:cNvSpPr txBox="1"/>
          <p:nvPr/>
        </p:nvSpPr>
        <p:spPr>
          <a:xfrm>
            <a:off x="-302363" y="2699662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b="1" dirty="0">
                <a:ln w="22225">
                  <a:solidFill>
                    <a:schemeClr val="bg1"/>
                  </a:solidFill>
                </a:ln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kumimoji="1" lang="ja-JP" altLang="en-US" sz="6000" b="1">
              <a:ln w="22225">
                <a:solidFill>
                  <a:schemeClr val="bg1"/>
                </a:solidFill>
              </a:ln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F74E18A-5DDE-6F72-4AD6-2FD7F7129310}"/>
              </a:ext>
            </a:extLst>
          </p:cNvPr>
          <p:cNvSpPr txBox="1"/>
          <p:nvPr/>
        </p:nvSpPr>
        <p:spPr>
          <a:xfrm>
            <a:off x="-312220" y="401405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b="1" dirty="0">
                <a:ln w="22225">
                  <a:solidFill>
                    <a:schemeClr val="bg1"/>
                  </a:solidFill>
                </a:ln>
                <a:solidFill>
                  <a:srgbClr val="C16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kumimoji="1" lang="ja-JP" altLang="en-US" sz="6000" b="1">
              <a:ln w="22225">
                <a:solidFill>
                  <a:schemeClr val="bg1"/>
                </a:solidFill>
              </a:ln>
              <a:solidFill>
                <a:srgbClr val="C16A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図 48" descr="アイコン&#10;&#10;自動的に生成された説明">
            <a:extLst>
              <a:ext uri="{FF2B5EF4-FFF2-40B4-BE49-F238E27FC236}">
                <a16:creationId xmlns:a16="http://schemas.microsoft.com/office/drawing/2014/main" id="{90FC100F-7FD6-760E-3B5A-555C4FCED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30" y="5923762"/>
            <a:ext cx="798795" cy="798795"/>
          </a:xfrm>
          <a:prstGeom prst="rect">
            <a:avLst/>
          </a:prstGeom>
        </p:spPr>
      </p:pic>
      <p:pic>
        <p:nvPicPr>
          <p:cNvPr id="50" name="図 49" descr="背景パターン&#10;&#10;自動的に生成された説明">
            <a:extLst>
              <a:ext uri="{FF2B5EF4-FFF2-40B4-BE49-F238E27FC236}">
                <a16:creationId xmlns:a16="http://schemas.microsoft.com/office/drawing/2014/main" id="{832ED973-70F1-1AF6-11C0-6799A80BB8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01" y="5328448"/>
            <a:ext cx="744035" cy="49552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F43643-C004-63CE-AAD8-0D4552C17852}"/>
              </a:ext>
            </a:extLst>
          </p:cNvPr>
          <p:cNvSpPr txBox="1"/>
          <p:nvPr/>
        </p:nvSpPr>
        <p:spPr>
          <a:xfrm>
            <a:off x="11690253" y="1431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7906</TotalTime>
  <Words>6737</Words>
  <Application>Microsoft Macintosh PowerPoint</Application>
  <PresentationFormat>ワイド画面</PresentationFormat>
  <Paragraphs>888</Paragraphs>
  <Slides>55</Slides>
  <Notes>55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65" baseType="lpstr">
      <vt:lpstr>-apple-system</vt:lpstr>
      <vt:lpstr>ＭＳ Ｐゴシック</vt:lpstr>
      <vt:lpstr>MS Gothic</vt:lpstr>
      <vt:lpstr>游ゴシック</vt:lpstr>
      <vt:lpstr>游ゴシック Light</vt:lpstr>
      <vt:lpstr>Arial</vt:lpstr>
      <vt:lpstr>Cambria</vt:lpstr>
      <vt:lpstr>Cambria Math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TSUDA Kaoru</dc:creator>
  <cp:lastModifiedBy>TSUDA Kaoru</cp:lastModifiedBy>
  <cp:revision>2</cp:revision>
  <dcterms:created xsi:type="dcterms:W3CDTF">2025-06-06T06:33:19Z</dcterms:created>
  <dcterms:modified xsi:type="dcterms:W3CDTF">2025-07-01T17:44:04Z</dcterms:modified>
</cp:coreProperties>
</file>