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1"/>
  </p:notesMasterIdLst>
  <p:handoutMasterIdLst>
    <p:handoutMasterId r:id="rId42"/>
  </p:handoutMasterIdLst>
  <p:sldIdLst>
    <p:sldId id="257" r:id="rId2"/>
    <p:sldId id="311" r:id="rId3"/>
    <p:sldId id="366" r:id="rId4"/>
    <p:sldId id="313" r:id="rId5"/>
    <p:sldId id="372" r:id="rId6"/>
    <p:sldId id="373" r:id="rId7"/>
    <p:sldId id="316" r:id="rId8"/>
    <p:sldId id="367" r:id="rId9"/>
    <p:sldId id="374" r:id="rId10"/>
    <p:sldId id="346" r:id="rId11"/>
    <p:sldId id="376" r:id="rId12"/>
    <p:sldId id="375" r:id="rId13"/>
    <p:sldId id="377" r:id="rId14"/>
    <p:sldId id="368" r:id="rId15"/>
    <p:sldId id="345" r:id="rId16"/>
    <p:sldId id="349" r:id="rId17"/>
    <p:sldId id="378" r:id="rId18"/>
    <p:sldId id="379" r:id="rId19"/>
    <p:sldId id="380" r:id="rId20"/>
    <p:sldId id="381" r:id="rId21"/>
    <p:sldId id="369" r:id="rId22"/>
    <p:sldId id="362" r:id="rId23"/>
    <p:sldId id="361" r:id="rId24"/>
    <p:sldId id="354" r:id="rId25"/>
    <p:sldId id="363" r:id="rId26"/>
    <p:sldId id="356" r:id="rId27"/>
    <p:sldId id="382" r:id="rId28"/>
    <p:sldId id="383" r:id="rId29"/>
    <p:sldId id="357" r:id="rId30"/>
    <p:sldId id="364" r:id="rId31"/>
    <p:sldId id="384" r:id="rId32"/>
    <p:sldId id="385" r:id="rId33"/>
    <p:sldId id="386" r:id="rId34"/>
    <p:sldId id="387" r:id="rId35"/>
    <p:sldId id="388" r:id="rId36"/>
    <p:sldId id="389" r:id="rId37"/>
    <p:sldId id="370" r:id="rId38"/>
    <p:sldId id="304" r:id="rId39"/>
    <p:sldId id="306" r:id="rId40"/>
  </p:sldIdLst>
  <p:sldSz cx="12192000" cy="6858000"/>
  <p:notesSz cx="9866313" cy="67357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5597"/>
    <a:srgbClr val="F8CBAD"/>
    <a:srgbClr val="C5E0B4"/>
    <a:srgbClr val="FABE00"/>
    <a:srgbClr val="FFF2CC"/>
    <a:srgbClr val="E2F0D9"/>
    <a:srgbClr val="ECF3FA"/>
    <a:srgbClr val="DDEBF7"/>
    <a:srgbClr val="BCD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62" autoAdjust="0"/>
    <p:restoredTop sz="94589" autoAdjust="0"/>
  </p:normalViewPr>
  <p:slideViewPr>
    <p:cSldViewPr snapToGrid="0" showGuides="1">
      <p:cViewPr>
        <p:scale>
          <a:sx n="70" d="100"/>
          <a:sy n="70" d="100"/>
        </p:scale>
        <p:origin x="603" y="312"/>
      </p:cViewPr>
      <p:guideLst>
        <p:guide orient="horz" pos="2160"/>
        <p:guide pos="3840"/>
      </p:guideLst>
    </p:cSldViewPr>
  </p:slideViewPr>
  <p:notesTextViewPr>
    <p:cViewPr>
      <p:scale>
        <a:sx n="1" d="1"/>
        <a:sy n="1" d="1"/>
      </p:scale>
      <p:origin x="0" y="0"/>
    </p:cViewPr>
  </p:notesTextViewPr>
  <p:sorterViewPr>
    <p:cViewPr>
      <p:scale>
        <a:sx n="100" d="100"/>
        <a:sy n="100" d="100"/>
      </p:scale>
      <p:origin x="0" y="71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65281;&#25991;&#20214;\Essays\&#30123;&#24773;&#38450;&#25511;&#24433;&#21709;\&#65281;&#36807;&#31243;&#32467;&#265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65281;&#25991;&#20214;\Essays\&#30123;&#24773;&#38450;&#25511;&#24433;&#21709;\&#65281;&#36807;&#31243;&#32467;&#265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65281;&#25991;&#20214;\Essays\&#30123;&#24773;&#38450;&#25511;&#24433;&#21709;\&#65281;&#36807;&#31243;&#32467;&#265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65281;&#25991;&#20214;\Essays\&#30123;&#24773;&#38450;&#25511;&#24433;&#21709;\&#65281;&#36807;&#31243;&#32467;&#265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65281;&#25991;&#20214;\Essays\&#30123;&#24773;&#38450;&#25511;&#24433;&#21709;\&#65281;&#36807;&#31243;&#32467;&#265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65281;&#25991;&#20214;\Essays\&#30123;&#24773;&#38450;&#25511;&#24433;&#21709;\&#65281;&#36807;&#31243;&#32467;&#265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65281;&#25991;&#20214;\Essays\&#30123;&#24773;&#38450;&#25511;&#24433;&#21709;\&#65281;&#36807;&#31243;&#32467;&#265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65281;&#25991;&#20214;\Essays\&#30123;&#24773;&#38450;&#25511;&#24433;&#21709;\&#65281;&#36807;&#31243;&#32467;&#265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65281;&#25991;&#20214;\Essays\&#30123;&#24773;&#38450;&#25511;&#24433;&#21709;\&#65281;&#36807;&#31243;&#32467;&#2652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00542813182935"/>
          <c:y val="5.0925925925925923E-2"/>
          <c:w val="0.83990198851327802"/>
          <c:h val="0.61554487331657859"/>
        </c:manualLayout>
      </c:layout>
      <c:barChart>
        <c:barDir val="col"/>
        <c:grouping val="stacked"/>
        <c:varyColors val="0"/>
        <c:ser>
          <c:idx val="0"/>
          <c:order val="0"/>
          <c:tx>
            <c:strRef>
              <c:f>省份结果!$D$1</c:f>
              <c:strCache>
                <c:ptCount val="1"/>
                <c:pt idx="0">
                  <c:v>Consumption loss</c:v>
                </c:pt>
              </c:strCache>
            </c:strRef>
          </c:tx>
          <c:spPr>
            <a:solidFill>
              <a:schemeClr val="accent1"/>
            </a:solidFill>
            <a:ln>
              <a:noFill/>
            </a:ln>
            <a:effectLst/>
          </c:spPr>
          <c:invertIfNegative val="0"/>
          <c:cat>
            <c:strRef>
              <c:f>省份结果!$C$2:$C$32</c:f>
              <c:strCache>
                <c:ptCount val="31"/>
                <c:pt idx="0">
                  <c:v>Guangdong</c:v>
                </c:pt>
                <c:pt idx="1">
                  <c:v>Jiangsu</c:v>
                </c:pt>
                <c:pt idx="2">
                  <c:v>Zhejiang</c:v>
                </c:pt>
                <c:pt idx="3">
                  <c:v>Henan</c:v>
                </c:pt>
                <c:pt idx="4">
                  <c:v>Shandong</c:v>
                </c:pt>
                <c:pt idx="5">
                  <c:v>Chongqing</c:v>
                </c:pt>
                <c:pt idx="6">
                  <c:v>Anhui</c:v>
                </c:pt>
                <c:pt idx="7">
                  <c:v>Shanghai</c:v>
                </c:pt>
                <c:pt idx="8">
                  <c:v>Hebei</c:v>
                </c:pt>
                <c:pt idx="9">
                  <c:v>Jilin</c:v>
                </c:pt>
                <c:pt idx="10">
                  <c:v>Jiangxi</c:v>
                </c:pt>
                <c:pt idx="11">
                  <c:v>Hunan</c:v>
                </c:pt>
                <c:pt idx="12">
                  <c:v>Fujian</c:v>
                </c:pt>
                <c:pt idx="13">
                  <c:v>Hubei</c:v>
                </c:pt>
                <c:pt idx="14">
                  <c:v>Sichuan</c:v>
                </c:pt>
                <c:pt idx="15">
                  <c:v>Beijing</c:v>
                </c:pt>
                <c:pt idx="16">
                  <c:v>Shannxi</c:v>
                </c:pt>
                <c:pt idx="17">
                  <c:v>Liaoning</c:v>
                </c:pt>
                <c:pt idx="18">
                  <c:v>Guangxi</c:v>
                </c:pt>
                <c:pt idx="19">
                  <c:v>Tianjin</c:v>
                </c:pt>
                <c:pt idx="20">
                  <c:v>Yunnan</c:v>
                </c:pt>
                <c:pt idx="21">
                  <c:v>Guizhou</c:v>
                </c:pt>
                <c:pt idx="22">
                  <c:v>Inner Mongolia</c:v>
                </c:pt>
                <c:pt idx="23">
                  <c:v>Shanxi</c:v>
                </c:pt>
                <c:pt idx="24">
                  <c:v>Heilongjiang</c:v>
                </c:pt>
                <c:pt idx="25">
                  <c:v>Xinjiang</c:v>
                </c:pt>
                <c:pt idx="26">
                  <c:v>Gansu</c:v>
                </c:pt>
                <c:pt idx="27">
                  <c:v>Ningxia</c:v>
                </c:pt>
                <c:pt idx="28">
                  <c:v>Hainan</c:v>
                </c:pt>
                <c:pt idx="29">
                  <c:v>Qinghai</c:v>
                </c:pt>
                <c:pt idx="30">
                  <c:v>Tibet</c:v>
                </c:pt>
              </c:strCache>
            </c:strRef>
          </c:cat>
          <c:val>
            <c:numRef>
              <c:f>省份结果!$D$2:$D$32</c:f>
              <c:numCache>
                <c:formatCode>0.0_ </c:formatCode>
                <c:ptCount val="31"/>
                <c:pt idx="0">
                  <c:v>248.52716849898604</c:v>
                </c:pt>
                <c:pt idx="1">
                  <c:v>190.980560930629</c:v>
                </c:pt>
                <c:pt idx="2">
                  <c:v>119.94730147856799</c:v>
                </c:pt>
                <c:pt idx="3">
                  <c:v>113.26293342058301</c:v>
                </c:pt>
                <c:pt idx="4">
                  <c:v>184.888617805949</c:v>
                </c:pt>
                <c:pt idx="5">
                  <c:v>67.908175742313063</c:v>
                </c:pt>
                <c:pt idx="6">
                  <c:v>68.428914318619221</c:v>
                </c:pt>
                <c:pt idx="7">
                  <c:v>88.353539345095982</c:v>
                </c:pt>
                <c:pt idx="8">
                  <c:v>79.301270801869435</c:v>
                </c:pt>
                <c:pt idx="9">
                  <c:v>30.420340014706937</c:v>
                </c:pt>
                <c:pt idx="10">
                  <c:v>56.759805789122012</c:v>
                </c:pt>
                <c:pt idx="11">
                  <c:v>97.618955153837121</c:v>
                </c:pt>
                <c:pt idx="12">
                  <c:v>66.562978414727084</c:v>
                </c:pt>
                <c:pt idx="13">
                  <c:v>92.02417930285975</c:v>
                </c:pt>
                <c:pt idx="14">
                  <c:v>108.68981194415232</c:v>
                </c:pt>
                <c:pt idx="15">
                  <c:v>94.753307614703203</c:v>
                </c:pt>
                <c:pt idx="16">
                  <c:v>71.600794735212062</c:v>
                </c:pt>
                <c:pt idx="17">
                  <c:v>79.312001978854525</c:v>
                </c:pt>
                <c:pt idx="18">
                  <c:v>62.952376988306483</c:v>
                </c:pt>
                <c:pt idx="19">
                  <c:v>40.369301837034939</c:v>
                </c:pt>
                <c:pt idx="20">
                  <c:v>65.121141443477001</c:v>
                </c:pt>
                <c:pt idx="21">
                  <c:v>54.089748512296424</c:v>
                </c:pt>
                <c:pt idx="22">
                  <c:v>45.743884204844605</c:v>
                </c:pt>
                <c:pt idx="23">
                  <c:v>64.946704543705607</c:v>
                </c:pt>
                <c:pt idx="24">
                  <c:v>54.437490868128506</c:v>
                </c:pt>
                <c:pt idx="25">
                  <c:v>32.373140402442189</c:v>
                </c:pt>
                <c:pt idx="26">
                  <c:v>31.395846308435722</c:v>
                </c:pt>
                <c:pt idx="27">
                  <c:v>15.098151041931363</c:v>
                </c:pt>
                <c:pt idx="28">
                  <c:v>18.645228841852905</c:v>
                </c:pt>
                <c:pt idx="29">
                  <c:v>8.2590515931058448</c:v>
                </c:pt>
                <c:pt idx="30">
                  <c:v>4.1960120311025992</c:v>
                </c:pt>
              </c:numCache>
            </c:numRef>
          </c:val>
          <c:extLst>
            <c:ext xmlns:c16="http://schemas.microsoft.com/office/drawing/2014/chart" uri="{C3380CC4-5D6E-409C-BE32-E72D297353CC}">
              <c16:uniqueId val="{00000000-9C3E-4FF6-BFAE-33C29B32215B}"/>
            </c:ext>
          </c:extLst>
        </c:ser>
        <c:ser>
          <c:idx val="1"/>
          <c:order val="1"/>
          <c:tx>
            <c:strRef>
              <c:f>省份结果!$F$1</c:f>
              <c:strCache>
                <c:ptCount val="1"/>
                <c:pt idx="0">
                  <c:v>Production loss - upstream</c:v>
                </c:pt>
              </c:strCache>
            </c:strRef>
          </c:tx>
          <c:spPr>
            <a:solidFill>
              <a:schemeClr val="accent2"/>
            </a:solidFill>
            <a:ln>
              <a:noFill/>
            </a:ln>
            <a:effectLst/>
          </c:spPr>
          <c:invertIfNegative val="0"/>
          <c:cat>
            <c:strRef>
              <c:f>省份结果!$C$2:$C$32</c:f>
              <c:strCache>
                <c:ptCount val="31"/>
                <c:pt idx="0">
                  <c:v>Guangdong</c:v>
                </c:pt>
                <c:pt idx="1">
                  <c:v>Jiangsu</c:v>
                </c:pt>
                <c:pt idx="2">
                  <c:v>Zhejiang</c:v>
                </c:pt>
                <c:pt idx="3">
                  <c:v>Henan</c:v>
                </c:pt>
                <c:pt idx="4">
                  <c:v>Shandong</c:v>
                </c:pt>
                <c:pt idx="5">
                  <c:v>Chongqing</c:v>
                </c:pt>
                <c:pt idx="6">
                  <c:v>Anhui</c:v>
                </c:pt>
                <c:pt idx="7">
                  <c:v>Shanghai</c:v>
                </c:pt>
                <c:pt idx="8">
                  <c:v>Hebei</c:v>
                </c:pt>
                <c:pt idx="9">
                  <c:v>Jilin</c:v>
                </c:pt>
                <c:pt idx="10">
                  <c:v>Jiangxi</c:v>
                </c:pt>
                <c:pt idx="11">
                  <c:v>Hunan</c:v>
                </c:pt>
                <c:pt idx="12">
                  <c:v>Fujian</c:v>
                </c:pt>
                <c:pt idx="13">
                  <c:v>Hubei</c:v>
                </c:pt>
                <c:pt idx="14">
                  <c:v>Sichuan</c:v>
                </c:pt>
                <c:pt idx="15">
                  <c:v>Beijing</c:v>
                </c:pt>
                <c:pt idx="16">
                  <c:v>Shannxi</c:v>
                </c:pt>
                <c:pt idx="17">
                  <c:v>Liaoning</c:v>
                </c:pt>
                <c:pt idx="18">
                  <c:v>Guangxi</c:v>
                </c:pt>
                <c:pt idx="19">
                  <c:v>Tianjin</c:v>
                </c:pt>
                <c:pt idx="20">
                  <c:v>Yunnan</c:v>
                </c:pt>
                <c:pt idx="21">
                  <c:v>Guizhou</c:v>
                </c:pt>
                <c:pt idx="22">
                  <c:v>Inner Mongolia</c:v>
                </c:pt>
                <c:pt idx="23">
                  <c:v>Shanxi</c:v>
                </c:pt>
                <c:pt idx="24">
                  <c:v>Heilongjiang</c:v>
                </c:pt>
                <c:pt idx="25">
                  <c:v>Xinjiang</c:v>
                </c:pt>
                <c:pt idx="26">
                  <c:v>Gansu</c:v>
                </c:pt>
                <c:pt idx="27">
                  <c:v>Ningxia</c:v>
                </c:pt>
                <c:pt idx="28">
                  <c:v>Hainan</c:v>
                </c:pt>
                <c:pt idx="29">
                  <c:v>Qinghai</c:v>
                </c:pt>
                <c:pt idx="30">
                  <c:v>Tibet</c:v>
                </c:pt>
              </c:strCache>
            </c:strRef>
          </c:cat>
          <c:val>
            <c:numRef>
              <c:f>省份结果!$F$2:$F$32</c:f>
              <c:numCache>
                <c:formatCode>0.0_ </c:formatCode>
                <c:ptCount val="31"/>
                <c:pt idx="0">
                  <c:v>1071.4200980205001</c:v>
                </c:pt>
                <c:pt idx="1">
                  <c:v>925.66654505345798</c:v>
                </c:pt>
                <c:pt idx="2">
                  <c:v>732.20367728953795</c:v>
                </c:pt>
                <c:pt idx="3">
                  <c:v>628.86104883979601</c:v>
                </c:pt>
                <c:pt idx="4">
                  <c:v>577.84266290095297</c:v>
                </c:pt>
                <c:pt idx="5">
                  <c:v>347.04110407696999</c:v>
                </c:pt>
                <c:pt idx="6">
                  <c:v>398.45172035616503</c:v>
                </c:pt>
                <c:pt idx="7">
                  <c:v>303.09851678488502</c:v>
                </c:pt>
                <c:pt idx="8">
                  <c:v>355.52569999357797</c:v>
                </c:pt>
                <c:pt idx="9">
                  <c:v>275.53897935335903</c:v>
                </c:pt>
                <c:pt idx="10">
                  <c:v>262.62324386275901</c:v>
                </c:pt>
                <c:pt idx="11">
                  <c:v>286.17244721778098</c:v>
                </c:pt>
                <c:pt idx="12">
                  <c:v>314.09696428836003</c:v>
                </c:pt>
                <c:pt idx="13">
                  <c:v>304.86114292942199</c:v>
                </c:pt>
                <c:pt idx="14">
                  <c:v>287.75527901945298</c:v>
                </c:pt>
                <c:pt idx="15">
                  <c:v>182.97191364989999</c:v>
                </c:pt>
                <c:pt idx="16">
                  <c:v>258.89879180588201</c:v>
                </c:pt>
                <c:pt idx="17">
                  <c:v>234.719487408801</c:v>
                </c:pt>
                <c:pt idx="18">
                  <c:v>217.010975507859</c:v>
                </c:pt>
                <c:pt idx="19">
                  <c:v>177.96493552947999</c:v>
                </c:pt>
                <c:pt idx="20">
                  <c:v>152.45973429466301</c:v>
                </c:pt>
                <c:pt idx="21">
                  <c:v>139.72125051394599</c:v>
                </c:pt>
                <c:pt idx="22">
                  <c:v>114.81189722278</c:v>
                </c:pt>
                <c:pt idx="23">
                  <c:v>102.45937246729601</c:v>
                </c:pt>
                <c:pt idx="24">
                  <c:v>91.546742227172103</c:v>
                </c:pt>
                <c:pt idx="25">
                  <c:v>103.16347432913101</c:v>
                </c:pt>
                <c:pt idx="26">
                  <c:v>62.5565051320945</c:v>
                </c:pt>
                <c:pt idx="27">
                  <c:v>49.041939180272699</c:v>
                </c:pt>
                <c:pt idx="28">
                  <c:v>39.827564598953998</c:v>
                </c:pt>
                <c:pt idx="29">
                  <c:v>21.5334004890484</c:v>
                </c:pt>
                <c:pt idx="30">
                  <c:v>15.715998357940199</c:v>
                </c:pt>
              </c:numCache>
            </c:numRef>
          </c:val>
          <c:extLst>
            <c:ext xmlns:c16="http://schemas.microsoft.com/office/drawing/2014/chart" uri="{C3380CC4-5D6E-409C-BE32-E72D297353CC}">
              <c16:uniqueId val="{00000001-9C3E-4FF6-BFAE-33C29B32215B}"/>
            </c:ext>
          </c:extLst>
        </c:ser>
        <c:ser>
          <c:idx val="2"/>
          <c:order val="2"/>
          <c:tx>
            <c:strRef>
              <c:f>省份结果!$H$1</c:f>
              <c:strCache>
                <c:ptCount val="1"/>
                <c:pt idx="0">
                  <c:v>Production loss - downstream</c:v>
                </c:pt>
              </c:strCache>
            </c:strRef>
          </c:tx>
          <c:spPr>
            <a:solidFill>
              <a:schemeClr val="accent3"/>
            </a:solidFill>
            <a:ln>
              <a:noFill/>
            </a:ln>
            <a:effectLst/>
          </c:spPr>
          <c:invertIfNegative val="0"/>
          <c:cat>
            <c:strRef>
              <c:f>省份结果!$C$2:$C$32</c:f>
              <c:strCache>
                <c:ptCount val="31"/>
                <c:pt idx="0">
                  <c:v>Guangdong</c:v>
                </c:pt>
                <c:pt idx="1">
                  <c:v>Jiangsu</c:v>
                </c:pt>
                <c:pt idx="2">
                  <c:v>Zhejiang</c:v>
                </c:pt>
                <c:pt idx="3">
                  <c:v>Henan</c:v>
                </c:pt>
                <c:pt idx="4">
                  <c:v>Shandong</c:v>
                </c:pt>
                <c:pt idx="5">
                  <c:v>Chongqing</c:v>
                </c:pt>
                <c:pt idx="6">
                  <c:v>Anhui</c:v>
                </c:pt>
                <c:pt idx="7">
                  <c:v>Shanghai</c:v>
                </c:pt>
                <c:pt idx="8">
                  <c:v>Hebei</c:v>
                </c:pt>
                <c:pt idx="9">
                  <c:v>Jilin</c:v>
                </c:pt>
                <c:pt idx="10">
                  <c:v>Jiangxi</c:v>
                </c:pt>
                <c:pt idx="11">
                  <c:v>Hunan</c:v>
                </c:pt>
                <c:pt idx="12">
                  <c:v>Fujian</c:v>
                </c:pt>
                <c:pt idx="13">
                  <c:v>Hubei</c:v>
                </c:pt>
                <c:pt idx="14">
                  <c:v>Sichuan</c:v>
                </c:pt>
                <c:pt idx="15">
                  <c:v>Beijing</c:v>
                </c:pt>
                <c:pt idx="16">
                  <c:v>Shannxi</c:v>
                </c:pt>
                <c:pt idx="17">
                  <c:v>Liaoning</c:v>
                </c:pt>
                <c:pt idx="18">
                  <c:v>Guangxi</c:v>
                </c:pt>
                <c:pt idx="19">
                  <c:v>Tianjin</c:v>
                </c:pt>
                <c:pt idx="20">
                  <c:v>Yunnan</c:v>
                </c:pt>
                <c:pt idx="21">
                  <c:v>Guizhou</c:v>
                </c:pt>
                <c:pt idx="22">
                  <c:v>Inner Mongolia</c:v>
                </c:pt>
                <c:pt idx="23">
                  <c:v>Shanxi</c:v>
                </c:pt>
                <c:pt idx="24">
                  <c:v>Heilongjiang</c:v>
                </c:pt>
                <c:pt idx="25">
                  <c:v>Xinjiang</c:v>
                </c:pt>
                <c:pt idx="26">
                  <c:v>Gansu</c:v>
                </c:pt>
                <c:pt idx="27">
                  <c:v>Ningxia</c:v>
                </c:pt>
                <c:pt idx="28">
                  <c:v>Hainan</c:v>
                </c:pt>
                <c:pt idx="29">
                  <c:v>Qinghai</c:v>
                </c:pt>
                <c:pt idx="30">
                  <c:v>Tibet</c:v>
                </c:pt>
              </c:strCache>
            </c:strRef>
          </c:cat>
          <c:val>
            <c:numRef>
              <c:f>省份结果!$H$2:$H$32</c:f>
              <c:numCache>
                <c:formatCode>0.0_ </c:formatCode>
                <c:ptCount val="31"/>
                <c:pt idx="0">
                  <c:v>384.86456026524399</c:v>
                </c:pt>
                <c:pt idx="1">
                  <c:v>250.74187777641299</c:v>
                </c:pt>
                <c:pt idx="2">
                  <c:v>155.912409576464</c:v>
                </c:pt>
                <c:pt idx="3">
                  <c:v>259.21913208949098</c:v>
                </c:pt>
                <c:pt idx="4">
                  <c:v>124.613569726625</c:v>
                </c:pt>
                <c:pt idx="5">
                  <c:v>169.12701179899199</c:v>
                </c:pt>
                <c:pt idx="6">
                  <c:v>93.5638617602567</c:v>
                </c:pt>
                <c:pt idx="7">
                  <c:v>142.03179246121201</c:v>
                </c:pt>
                <c:pt idx="8">
                  <c:v>38.4846354630196</c:v>
                </c:pt>
                <c:pt idx="9">
                  <c:v>150.31498747710401</c:v>
                </c:pt>
                <c:pt idx="10">
                  <c:v>115.905756094795</c:v>
                </c:pt>
                <c:pt idx="11">
                  <c:v>26.352549685630901</c:v>
                </c:pt>
                <c:pt idx="12">
                  <c:v>21.144267627889899</c:v>
                </c:pt>
                <c:pt idx="13">
                  <c:v>4.08398606682925</c:v>
                </c:pt>
                <c:pt idx="14">
                  <c:v>1.14871831295369</c:v>
                </c:pt>
                <c:pt idx="15">
                  <c:v>85.666815588073803</c:v>
                </c:pt>
                <c:pt idx="16">
                  <c:v>31.8732765434609</c:v>
                </c:pt>
                <c:pt idx="17">
                  <c:v>28.317415142432498</c:v>
                </c:pt>
                <c:pt idx="18">
                  <c:v>49.114906686701502</c:v>
                </c:pt>
                <c:pt idx="19">
                  <c:v>54.584987218447097</c:v>
                </c:pt>
                <c:pt idx="20">
                  <c:v>0</c:v>
                </c:pt>
                <c:pt idx="21">
                  <c:v>16.710521056530599</c:v>
                </c:pt>
                <c:pt idx="22">
                  <c:v>17.560198960422401</c:v>
                </c:pt>
                <c:pt idx="23">
                  <c:v>3.5422661004993898</c:v>
                </c:pt>
                <c:pt idx="24">
                  <c:v>4.68494085427439</c:v>
                </c:pt>
                <c:pt idx="25">
                  <c:v>4.2256227197198104</c:v>
                </c:pt>
                <c:pt idx="26">
                  <c:v>8.1493243266777693</c:v>
                </c:pt>
                <c:pt idx="27">
                  <c:v>3.8491097601051401</c:v>
                </c:pt>
                <c:pt idx="28">
                  <c:v>0</c:v>
                </c:pt>
                <c:pt idx="29">
                  <c:v>5.1022418242453703E-2</c:v>
                </c:pt>
                <c:pt idx="30">
                  <c:v>0</c:v>
                </c:pt>
              </c:numCache>
            </c:numRef>
          </c:val>
          <c:extLst>
            <c:ext xmlns:c16="http://schemas.microsoft.com/office/drawing/2014/chart" uri="{C3380CC4-5D6E-409C-BE32-E72D297353CC}">
              <c16:uniqueId val="{00000002-9C3E-4FF6-BFAE-33C29B32215B}"/>
            </c:ext>
          </c:extLst>
        </c:ser>
        <c:dLbls>
          <c:showLegendKey val="0"/>
          <c:showVal val="0"/>
          <c:showCatName val="0"/>
          <c:showSerName val="0"/>
          <c:showPercent val="0"/>
          <c:showBubbleSize val="0"/>
        </c:dLbls>
        <c:gapWidth val="150"/>
        <c:overlap val="100"/>
        <c:axId val="1686122543"/>
        <c:axId val="1686128367"/>
      </c:barChart>
      <c:catAx>
        <c:axId val="168612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700" b="0" i="0" u="none" strike="noStrike" kern="1200" baseline="0">
                <a:solidFill>
                  <a:sysClr val="windowText" lastClr="000000"/>
                </a:solidFill>
                <a:latin typeface="+mn-lt"/>
                <a:ea typeface="+mn-ea"/>
                <a:cs typeface="Times New Roman" panose="02020603050405020304" pitchFamily="18" charset="0"/>
              </a:defRPr>
            </a:pPr>
            <a:endParaRPr lang="zh-CN"/>
          </a:p>
        </c:txPr>
        <c:crossAx val="1686128367"/>
        <c:crosses val="autoZero"/>
        <c:auto val="1"/>
        <c:lblAlgn val="ctr"/>
        <c:lblOffset val="100"/>
        <c:noMultiLvlLbl val="0"/>
      </c:catAx>
      <c:valAx>
        <c:axId val="16861283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ltLang="zh-CN" sz="1800">
                    <a:solidFill>
                      <a:sysClr val="windowText" lastClr="000000"/>
                    </a:solidFill>
                    <a:latin typeface="+mn-lt"/>
                    <a:cs typeface="Times New Roman" panose="02020603050405020304" pitchFamily="18" charset="0"/>
                  </a:rPr>
                  <a:t>Billion yuan</a:t>
                </a:r>
                <a:endParaRPr lang="zh-CN" altLang="en-US" sz="1800">
                  <a:solidFill>
                    <a:sysClr val="windowText" lastClr="000000"/>
                  </a:solidFill>
                  <a:latin typeface="+mn-lt"/>
                  <a:cs typeface="Times New Roman" panose="02020603050405020304" pitchFamily="18" charset="0"/>
                </a:endParaRPr>
              </a:p>
            </c:rich>
          </c:tx>
          <c:layout>
            <c:manualLayout>
              <c:xMode val="edge"/>
              <c:yMode val="edge"/>
              <c:x val="1.0514208867876084E-2"/>
              <c:y val="5.7188958969555802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ltLang="en-US"/>
            </a:p>
          </c:txPr>
        </c:title>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zh-CN"/>
          </a:p>
        </c:txPr>
        <c:crossAx val="1686122543"/>
        <c:crosses val="autoZero"/>
        <c:crossBetween val="between"/>
      </c:valAx>
      <c:spPr>
        <a:noFill/>
        <a:ln>
          <a:noFill/>
        </a:ln>
        <a:effectLst/>
      </c:spPr>
    </c:plotArea>
    <c:legend>
      <c:legendPos val="b"/>
      <c:layout>
        <c:manualLayout>
          <c:xMode val="edge"/>
          <c:yMode val="edge"/>
          <c:x val="0.56184159772132858"/>
          <c:y val="5.6133724587638892E-2"/>
          <c:w val="0.42795724368650812"/>
          <c:h val="0.23553295421405654"/>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zh-CN"/>
        </a:p>
      </c:txPr>
    </c:legend>
    <c:plotVisOnly val="1"/>
    <c:dispBlanksAs val="gap"/>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00542813182935"/>
          <c:y val="5.0925925925925923E-2"/>
          <c:w val="0.83990198851327802"/>
          <c:h val="0.61554487331657859"/>
        </c:manualLayout>
      </c:layout>
      <c:barChart>
        <c:barDir val="col"/>
        <c:grouping val="stacked"/>
        <c:varyColors val="0"/>
        <c:ser>
          <c:idx val="0"/>
          <c:order val="0"/>
          <c:tx>
            <c:strRef>
              <c:f>省份结果!$D$1</c:f>
              <c:strCache>
                <c:ptCount val="1"/>
                <c:pt idx="0">
                  <c:v>Consumption loss</c:v>
                </c:pt>
              </c:strCache>
            </c:strRef>
          </c:tx>
          <c:spPr>
            <a:solidFill>
              <a:schemeClr val="accent1"/>
            </a:solidFill>
            <a:ln>
              <a:noFill/>
            </a:ln>
            <a:effectLst/>
          </c:spPr>
          <c:invertIfNegative val="0"/>
          <c:cat>
            <c:strRef>
              <c:f>省份结果!$C$2:$C$32</c:f>
              <c:strCache>
                <c:ptCount val="31"/>
                <c:pt idx="0">
                  <c:v>Guangdong</c:v>
                </c:pt>
                <c:pt idx="1">
                  <c:v>Jiangsu</c:v>
                </c:pt>
                <c:pt idx="2">
                  <c:v>Zhejiang</c:v>
                </c:pt>
                <c:pt idx="3">
                  <c:v>Henan</c:v>
                </c:pt>
                <c:pt idx="4">
                  <c:v>Shandong</c:v>
                </c:pt>
                <c:pt idx="5">
                  <c:v>Chongqing</c:v>
                </c:pt>
                <c:pt idx="6">
                  <c:v>Anhui</c:v>
                </c:pt>
                <c:pt idx="7">
                  <c:v>Shanghai</c:v>
                </c:pt>
                <c:pt idx="8">
                  <c:v>Hebei</c:v>
                </c:pt>
                <c:pt idx="9">
                  <c:v>Jilin</c:v>
                </c:pt>
                <c:pt idx="10">
                  <c:v>Jiangxi</c:v>
                </c:pt>
                <c:pt idx="11">
                  <c:v>Hunan</c:v>
                </c:pt>
                <c:pt idx="12">
                  <c:v>Fujian</c:v>
                </c:pt>
                <c:pt idx="13">
                  <c:v>Hubei</c:v>
                </c:pt>
                <c:pt idx="14">
                  <c:v>Sichuan</c:v>
                </c:pt>
                <c:pt idx="15">
                  <c:v>Beijing</c:v>
                </c:pt>
                <c:pt idx="16">
                  <c:v>Shannxi</c:v>
                </c:pt>
                <c:pt idx="17">
                  <c:v>Liaoning</c:v>
                </c:pt>
                <c:pt idx="18">
                  <c:v>Guangxi</c:v>
                </c:pt>
                <c:pt idx="19">
                  <c:v>Tianjin</c:v>
                </c:pt>
                <c:pt idx="20">
                  <c:v>Yunnan</c:v>
                </c:pt>
                <c:pt idx="21">
                  <c:v>Guizhou</c:v>
                </c:pt>
                <c:pt idx="22">
                  <c:v>Inner Mongolia</c:v>
                </c:pt>
                <c:pt idx="23">
                  <c:v>Shanxi</c:v>
                </c:pt>
                <c:pt idx="24">
                  <c:v>Heilongjiang</c:v>
                </c:pt>
                <c:pt idx="25">
                  <c:v>Xinjiang</c:v>
                </c:pt>
                <c:pt idx="26">
                  <c:v>Gansu</c:v>
                </c:pt>
                <c:pt idx="27">
                  <c:v>Ningxia</c:v>
                </c:pt>
                <c:pt idx="28">
                  <c:v>Hainan</c:v>
                </c:pt>
                <c:pt idx="29">
                  <c:v>Qinghai</c:v>
                </c:pt>
                <c:pt idx="30">
                  <c:v>Tibet</c:v>
                </c:pt>
              </c:strCache>
            </c:strRef>
          </c:cat>
          <c:val>
            <c:numRef>
              <c:f>省份结果!$D$2:$D$32</c:f>
              <c:numCache>
                <c:formatCode>0.0_ </c:formatCode>
                <c:ptCount val="31"/>
                <c:pt idx="0">
                  <c:v>248.52716849898604</c:v>
                </c:pt>
                <c:pt idx="1">
                  <c:v>190.980560930629</c:v>
                </c:pt>
                <c:pt idx="2">
                  <c:v>119.94730147856799</c:v>
                </c:pt>
                <c:pt idx="3">
                  <c:v>113.26293342058301</c:v>
                </c:pt>
                <c:pt idx="4">
                  <c:v>184.888617805949</c:v>
                </c:pt>
                <c:pt idx="5">
                  <c:v>67.908175742313063</c:v>
                </c:pt>
                <c:pt idx="6">
                  <c:v>68.428914318619221</c:v>
                </c:pt>
                <c:pt idx="7">
                  <c:v>88.353539345095982</c:v>
                </c:pt>
                <c:pt idx="8">
                  <c:v>79.301270801869435</c:v>
                </c:pt>
                <c:pt idx="9">
                  <c:v>30.420340014706937</c:v>
                </c:pt>
                <c:pt idx="10">
                  <c:v>56.759805789122012</c:v>
                </c:pt>
                <c:pt idx="11">
                  <c:v>97.618955153837121</c:v>
                </c:pt>
                <c:pt idx="12">
                  <c:v>66.562978414727084</c:v>
                </c:pt>
                <c:pt idx="13">
                  <c:v>92.02417930285975</c:v>
                </c:pt>
                <c:pt idx="14">
                  <c:v>108.68981194415232</c:v>
                </c:pt>
                <c:pt idx="15">
                  <c:v>94.753307614703203</c:v>
                </c:pt>
                <c:pt idx="16">
                  <c:v>71.600794735212062</c:v>
                </c:pt>
                <c:pt idx="17">
                  <c:v>79.312001978854525</c:v>
                </c:pt>
                <c:pt idx="18">
                  <c:v>62.952376988306483</c:v>
                </c:pt>
                <c:pt idx="19">
                  <c:v>40.369301837034939</c:v>
                </c:pt>
                <c:pt idx="20">
                  <c:v>65.121141443477001</c:v>
                </c:pt>
                <c:pt idx="21">
                  <c:v>54.089748512296424</c:v>
                </c:pt>
                <c:pt idx="22">
                  <c:v>45.743884204844605</c:v>
                </c:pt>
                <c:pt idx="23">
                  <c:v>64.946704543705607</c:v>
                </c:pt>
                <c:pt idx="24">
                  <c:v>54.437490868128506</c:v>
                </c:pt>
                <c:pt idx="25">
                  <c:v>32.373140402442189</c:v>
                </c:pt>
                <c:pt idx="26">
                  <c:v>31.395846308435722</c:v>
                </c:pt>
                <c:pt idx="27">
                  <c:v>15.098151041931363</c:v>
                </c:pt>
                <c:pt idx="28">
                  <c:v>18.645228841852905</c:v>
                </c:pt>
                <c:pt idx="29">
                  <c:v>8.2590515931058448</c:v>
                </c:pt>
                <c:pt idx="30">
                  <c:v>4.1960120311025992</c:v>
                </c:pt>
              </c:numCache>
            </c:numRef>
          </c:val>
          <c:extLst>
            <c:ext xmlns:c16="http://schemas.microsoft.com/office/drawing/2014/chart" uri="{C3380CC4-5D6E-409C-BE32-E72D297353CC}">
              <c16:uniqueId val="{00000000-0431-4EF6-90B7-1967438A8D55}"/>
            </c:ext>
          </c:extLst>
        </c:ser>
        <c:ser>
          <c:idx val="1"/>
          <c:order val="1"/>
          <c:tx>
            <c:strRef>
              <c:f>省份结果!$F$1</c:f>
              <c:strCache>
                <c:ptCount val="1"/>
                <c:pt idx="0">
                  <c:v>Production loss - upstream</c:v>
                </c:pt>
              </c:strCache>
            </c:strRef>
          </c:tx>
          <c:spPr>
            <a:solidFill>
              <a:schemeClr val="accent2"/>
            </a:solidFill>
            <a:ln>
              <a:noFill/>
            </a:ln>
            <a:effectLst/>
          </c:spPr>
          <c:invertIfNegative val="0"/>
          <c:cat>
            <c:strRef>
              <c:f>省份结果!$C$2:$C$32</c:f>
              <c:strCache>
                <c:ptCount val="31"/>
                <c:pt idx="0">
                  <c:v>Guangdong</c:v>
                </c:pt>
                <c:pt idx="1">
                  <c:v>Jiangsu</c:v>
                </c:pt>
                <c:pt idx="2">
                  <c:v>Zhejiang</c:v>
                </c:pt>
                <c:pt idx="3">
                  <c:v>Henan</c:v>
                </c:pt>
                <c:pt idx="4">
                  <c:v>Shandong</c:v>
                </c:pt>
                <c:pt idx="5">
                  <c:v>Chongqing</c:v>
                </c:pt>
                <c:pt idx="6">
                  <c:v>Anhui</c:v>
                </c:pt>
                <c:pt idx="7">
                  <c:v>Shanghai</c:v>
                </c:pt>
                <c:pt idx="8">
                  <c:v>Hebei</c:v>
                </c:pt>
                <c:pt idx="9">
                  <c:v>Jilin</c:v>
                </c:pt>
                <c:pt idx="10">
                  <c:v>Jiangxi</c:v>
                </c:pt>
                <c:pt idx="11">
                  <c:v>Hunan</c:v>
                </c:pt>
                <c:pt idx="12">
                  <c:v>Fujian</c:v>
                </c:pt>
                <c:pt idx="13">
                  <c:v>Hubei</c:v>
                </c:pt>
                <c:pt idx="14">
                  <c:v>Sichuan</c:v>
                </c:pt>
                <c:pt idx="15">
                  <c:v>Beijing</c:v>
                </c:pt>
                <c:pt idx="16">
                  <c:v>Shannxi</c:v>
                </c:pt>
                <c:pt idx="17">
                  <c:v>Liaoning</c:v>
                </c:pt>
                <c:pt idx="18">
                  <c:v>Guangxi</c:v>
                </c:pt>
                <c:pt idx="19">
                  <c:v>Tianjin</c:v>
                </c:pt>
                <c:pt idx="20">
                  <c:v>Yunnan</c:v>
                </c:pt>
                <c:pt idx="21">
                  <c:v>Guizhou</c:v>
                </c:pt>
                <c:pt idx="22">
                  <c:v>Inner Mongolia</c:v>
                </c:pt>
                <c:pt idx="23">
                  <c:v>Shanxi</c:v>
                </c:pt>
                <c:pt idx="24">
                  <c:v>Heilongjiang</c:v>
                </c:pt>
                <c:pt idx="25">
                  <c:v>Xinjiang</c:v>
                </c:pt>
                <c:pt idx="26">
                  <c:v>Gansu</c:v>
                </c:pt>
                <c:pt idx="27">
                  <c:v>Ningxia</c:v>
                </c:pt>
                <c:pt idx="28">
                  <c:v>Hainan</c:v>
                </c:pt>
                <c:pt idx="29">
                  <c:v>Qinghai</c:v>
                </c:pt>
                <c:pt idx="30">
                  <c:v>Tibet</c:v>
                </c:pt>
              </c:strCache>
            </c:strRef>
          </c:cat>
          <c:val>
            <c:numRef>
              <c:f>省份结果!$F$2:$F$32</c:f>
              <c:numCache>
                <c:formatCode>0.0_ </c:formatCode>
                <c:ptCount val="31"/>
                <c:pt idx="0">
                  <c:v>1071.4200980205001</c:v>
                </c:pt>
                <c:pt idx="1">
                  <c:v>925.66654505345798</c:v>
                </c:pt>
                <c:pt idx="2">
                  <c:v>732.20367728953795</c:v>
                </c:pt>
                <c:pt idx="3">
                  <c:v>628.86104883979601</c:v>
                </c:pt>
                <c:pt idx="4">
                  <c:v>577.84266290095297</c:v>
                </c:pt>
                <c:pt idx="5">
                  <c:v>347.04110407696999</c:v>
                </c:pt>
                <c:pt idx="6">
                  <c:v>398.45172035616503</c:v>
                </c:pt>
                <c:pt idx="7">
                  <c:v>303.09851678488502</c:v>
                </c:pt>
                <c:pt idx="8">
                  <c:v>355.52569999357797</c:v>
                </c:pt>
                <c:pt idx="9">
                  <c:v>275.53897935335903</c:v>
                </c:pt>
                <c:pt idx="10">
                  <c:v>262.62324386275901</c:v>
                </c:pt>
                <c:pt idx="11">
                  <c:v>286.17244721778098</c:v>
                </c:pt>
                <c:pt idx="12">
                  <c:v>314.09696428836003</c:v>
                </c:pt>
                <c:pt idx="13">
                  <c:v>304.86114292942199</c:v>
                </c:pt>
                <c:pt idx="14">
                  <c:v>287.75527901945298</c:v>
                </c:pt>
                <c:pt idx="15">
                  <c:v>182.97191364989999</c:v>
                </c:pt>
                <c:pt idx="16">
                  <c:v>258.89879180588201</c:v>
                </c:pt>
                <c:pt idx="17">
                  <c:v>234.719487408801</c:v>
                </c:pt>
                <c:pt idx="18">
                  <c:v>217.010975507859</c:v>
                </c:pt>
                <c:pt idx="19">
                  <c:v>177.96493552947999</c:v>
                </c:pt>
                <c:pt idx="20">
                  <c:v>152.45973429466301</c:v>
                </c:pt>
                <c:pt idx="21">
                  <c:v>139.72125051394599</c:v>
                </c:pt>
                <c:pt idx="22">
                  <c:v>114.81189722278</c:v>
                </c:pt>
                <c:pt idx="23">
                  <c:v>102.45937246729601</c:v>
                </c:pt>
                <c:pt idx="24">
                  <c:v>91.546742227172103</c:v>
                </c:pt>
                <c:pt idx="25">
                  <c:v>103.16347432913101</c:v>
                </c:pt>
                <c:pt idx="26">
                  <c:v>62.5565051320945</c:v>
                </c:pt>
                <c:pt idx="27">
                  <c:v>49.041939180272699</c:v>
                </c:pt>
                <c:pt idx="28">
                  <c:v>39.827564598953998</c:v>
                </c:pt>
                <c:pt idx="29">
                  <c:v>21.5334004890484</c:v>
                </c:pt>
                <c:pt idx="30">
                  <c:v>15.715998357940199</c:v>
                </c:pt>
              </c:numCache>
            </c:numRef>
          </c:val>
          <c:extLst>
            <c:ext xmlns:c16="http://schemas.microsoft.com/office/drawing/2014/chart" uri="{C3380CC4-5D6E-409C-BE32-E72D297353CC}">
              <c16:uniqueId val="{00000001-0431-4EF6-90B7-1967438A8D55}"/>
            </c:ext>
          </c:extLst>
        </c:ser>
        <c:ser>
          <c:idx val="2"/>
          <c:order val="2"/>
          <c:tx>
            <c:strRef>
              <c:f>省份结果!$H$1</c:f>
              <c:strCache>
                <c:ptCount val="1"/>
                <c:pt idx="0">
                  <c:v>Production loss - downstream</c:v>
                </c:pt>
              </c:strCache>
            </c:strRef>
          </c:tx>
          <c:spPr>
            <a:solidFill>
              <a:schemeClr val="accent3"/>
            </a:solidFill>
            <a:ln>
              <a:noFill/>
            </a:ln>
            <a:effectLst/>
          </c:spPr>
          <c:invertIfNegative val="0"/>
          <c:cat>
            <c:strRef>
              <c:f>省份结果!$C$2:$C$32</c:f>
              <c:strCache>
                <c:ptCount val="31"/>
                <c:pt idx="0">
                  <c:v>Guangdong</c:v>
                </c:pt>
                <c:pt idx="1">
                  <c:v>Jiangsu</c:v>
                </c:pt>
                <c:pt idx="2">
                  <c:v>Zhejiang</c:v>
                </c:pt>
                <c:pt idx="3">
                  <c:v>Henan</c:v>
                </c:pt>
                <c:pt idx="4">
                  <c:v>Shandong</c:v>
                </c:pt>
                <c:pt idx="5">
                  <c:v>Chongqing</c:v>
                </c:pt>
                <c:pt idx="6">
                  <c:v>Anhui</c:v>
                </c:pt>
                <c:pt idx="7">
                  <c:v>Shanghai</c:v>
                </c:pt>
                <c:pt idx="8">
                  <c:v>Hebei</c:v>
                </c:pt>
                <c:pt idx="9">
                  <c:v>Jilin</c:v>
                </c:pt>
                <c:pt idx="10">
                  <c:v>Jiangxi</c:v>
                </c:pt>
                <c:pt idx="11">
                  <c:v>Hunan</c:v>
                </c:pt>
                <c:pt idx="12">
                  <c:v>Fujian</c:v>
                </c:pt>
                <c:pt idx="13">
                  <c:v>Hubei</c:v>
                </c:pt>
                <c:pt idx="14">
                  <c:v>Sichuan</c:v>
                </c:pt>
                <c:pt idx="15">
                  <c:v>Beijing</c:v>
                </c:pt>
                <c:pt idx="16">
                  <c:v>Shannxi</c:v>
                </c:pt>
                <c:pt idx="17">
                  <c:v>Liaoning</c:v>
                </c:pt>
                <c:pt idx="18">
                  <c:v>Guangxi</c:v>
                </c:pt>
                <c:pt idx="19">
                  <c:v>Tianjin</c:v>
                </c:pt>
                <c:pt idx="20">
                  <c:v>Yunnan</c:v>
                </c:pt>
                <c:pt idx="21">
                  <c:v>Guizhou</c:v>
                </c:pt>
                <c:pt idx="22">
                  <c:v>Inner Mongolia</c:v>
                </c:pt>
                <c:pt idx="23">
                  <c:v>Shanxi</c:v>
                </c:pt>
                <c:pt idx="24">
                  <c:v>Heilongjiang</c:v>
                </c:pt>
                <c:pt idx="25">
                  <c:v>Xinjiang</c:v>
                </c:pt>
                <c:pt idx="26">
                  <c:v>Gansu</c:v>
                </c:pt>
                <c:pt idx="27">
                  <c:v>Ningxia</c:v>
                </c:pt>
                <c:pt idx="28">
                  <c:v>Hainan</c:v>
                </c:pt>
                <c:pt idx="29">
                  <c:v>Qinghai</c:v>
                </c:pt>
                <c:pt idx="30">
                  <c:v>Tibet</c:v>
                </c:pt>
              </c:strCache>
            </c:strRef>
          </c:cat>
          <c:val>
            <c:numRef>
              <c:f>省份结果!$H$2:$H$32</c:f>
              <c:numCache>
                <c:formatCode>0.0_ </c:formatCode>
                <c:ptCount val="31"/>
                <c:pt idx="0">
                  <c:v>384.86456026524399</c:v>
                </c:pt>
                <c:pt idx="1">
                  <c:v>250.74187777641299</c:v>
                </c:pt>
                <c:pt idx="2">
                  <c:v>155.912409576464</c:v>
                </c:pt>
                <c:pt idx="3">
                  <c:v>259.21913208949098</c:v>
                </c:pt>
                <c:pt idx="4">
                  <c:v>124.613569726625</c:v>
                </c:pt>
                <c:pt idx="5">
                  <c:v>169.12701179899199</c:v>
                </c:pt>
                <c:pt idx="6">
                  <c:v>93.5638617602567</c:v>
                </c:pt>
                <c:pt idx="7">
                  <c:v>142.03179246121201</c:v>
                </c:pt>
                <c:pt idx="8">
                  <c:v>38.4846354630196</c:v>
                </c:pt>
                <c:pt idx="9">
                  <c:v>150.31498747710401</c:v>
                </c:pt>
                <c:pt idx="10">
                  <c:v>115.905756094795</c:v>
                </c:pt>
                <c:pt idx="11">
                  <c:v>26.352549685630901</c:v>
                </c:pt>
                <c:pt idx="12">
                  <c:v>21.144267627889899</c:v>
                </c:pt>
                <c:pt idx="13">
                  <c:v>4.08398606682925</c:v>
                </c:pt>
                <c:pt idx="14">
                  <c:v>1.14871831295369</c:v>
                </c:pt>
                <c:pt idx="15">
                  <c:v>85.666815588073803</c:v>
                </c:pt>
                <c:pt idx="16">
                  <c:v>31.8732765434609</c:v>
                </c:pt>
                <c:pt idx="17">
                  <c:v>28.317415142432498</c:v>
                </c:pt>
                <c:pt idx="18">
                  <c:v>49.114906686701502</c:v>
                </c:pt>
                <c:pt idx="19">
                  <c:v>54.584987218447097</c:v>
                </c:pt>
                <c:pt idx="20">
                  <c:v>0</c:v>
                </c:pt>
                <c:pt idx="21">
                  <c:v>16.710521056530599</c:v>
                </c:pt>
                <c:pt idx="22">
                  <c:v>17.560198960422401</c:v>
                </c:pt>
                <c:pt idx="23">
                  <c:v>3.5422661004993898</c:v>
                </c:pt>
                <c:pt idx="24">
                  <c:v>4.68494085427439</c:v>
                </c:pt>
                <c:pt idx="25">
                  <c:v>4.2256227197198104</c:v>
                </c:pt>
                <c:pt idx="26">
                  <c:v>8.1493243266777693</c:v>
                </c:pt>
                <c:pt idx="27">
                  <c:v>3.8491097601051401</c:v>
                </c:pt>
                <c:pt idx="28">
                  <c:v>0</c:v>
                </c:pt>
                <c:pt idx="29">
                  <c:v>5.1022418242453703E-2</c:v>
                </c:pt>
                <c:pt idx="30">
                  <c:v>0</c:v>
                </c:pt>
              </c:numCache>
            </c:numRef>
          </c:val>
          <c:extLst>
            <c:ext xmlns:c16="http://schemas.microsoft.com/office/drawing/2014/chart" uri="{C3380CC4-5D6E-409C-BE32-E72D297353CC}">
              <c16:uniqueId val="{00000002-0431-4EF6-90B7-1967438A8D55}"/>
            </c:ext>
          </c:extLst>
        </c:ser>
        <c:dLbls>
          <c:showLegendKey val="0"/>
          <c:showVal val="0"/>
          <c:showCatName val="0"/>
          <c:showSerName val="0"/>
          <c:showPercent val="0"/>
          <c:showBubbleSize val="0"/>
        </c:dLbls>
        <c:gapWidth val="150"/>
        <c:overlap val="100"/>
        <c:axId val="1686122543"/>
        <c:axId val="1686128367"/>
      </c:barChart>
      <c:catAx>
        <c:axId val="168612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700" b="0" i="0" u="none" strike="noStrike" kern="1200" baseline="0">
                <a:solidFill>
                  <a:sysClr val="windowText" lastClr="000000"/>
                </a:solidFill>
                <a:latin typeface="+mn-lt"/>
                <a:ea typeface="+mn-ea"/>
                <a:cs typeface="Times New Roman" panose="02020603050405020304" pitchFamily="18" charset="0"/>
              </a:defRPr>
            </a:pPr>
            <a:endParaRPr lang="zh-CN"/>
          </a:p>
        </c:txPr>
        <c:crossAx val="1686128367"/>
        <c:crosses val="autoZero"/>
        <c:auto val="1"/>
        <c:lblAlgn val="ctr"/>
        <c:lblOffset val="100"/>
        <c:noMultiLvlLbl val="0"/>
      </c:catAx>
      <c:valAx>
        <c:axId val="16861283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ltLang="zh-CN" sz="1800">
                    <a:solidFill>
                      <a:sysClr val="windowText" lastClr="000000"/>
                    </a:solidFill>
                    <a:latin typeface="+mn-lt"/>
                    <a:cs typeface="Times New Roman" panose="02020603050405020304" pitchFamily="18" charset="0"/>
                  </a:rPr>
                  <a:t>Billion yuan</a:t>
                </a:r>
                <a:endParaRPr lang="zh-CN" altLang="en-US" sz="1800">
                  <a:solidFill>
                    <a:sysClr val="windowText" lastClr="000000"/>
                  </a:solidFill>
                  <a:latin typeface="+mn-lt"/>
                  <a:cs typeface="Times New Roman" panose="02020603050405020304" pitchFamily="18" charset="0"/>
                </a:endParaRPr>
              </a:p>
            </c:rich>
          </c:tx>
          <c:layout>
            <c:manualLayout>
              <c:xMode val="edge"/>
              <c:yMode val="edge"/>
              <c:x val="1.0514208867876084E-2"/>
              <c:y val="5.7188958969555802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ltLang="en-US"/>
            </a:p>
          </c:txPr>
        </c:title>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zh-CN"/>
          </a:p>
        </c:txPr>
        <c:crossAx val="1686122543"/>
        <c:crosses val="autoZero"/>
        <c:crossBetween val="between"/>
      </c:valAx>
      <c:spPr>
        <a:noFill/>
        <a:ln>
          <a:noFill/>
        </a:ln>
        <a:effectLst/>
      </c:spPr>
    </c:plotArea>
    <c:legend>
      <c:legendPos val="b"/>
      <c:layout>
        <c:manualLayout>
          <c:xMode val="edge"/>
          <c:yMode val="edge"/>
          <c:x val="0.56184159772132858"/>
          <c:y val="5.6133724587638892E-2"/>
          <c:w val="0.42795724368650812"/>
          <c:h val="0.23553295421405654"/>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zh-CN"/>
        </a:p>
      </c:txPr>
    </c:legend>
    <c:plotVisOnly val="1"/>
    <c:dispBlanksAs val="gap"/>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00542813182935"/>
          <c:y val="5.0925925925925923E-2"/>
          <c:w val="0.83990198851327802"/>
          <c:h val="0.61554487331657859"/>
        </c:manualLayout>
      </c:layout>
      <c:barChart>
        <c:barDir val="col"/>
        <c:grouping val="stacked"/>
        <c:varyColors val="0"/>
        <c:ser>
          <c:idx val="0"/>
          <c:order val="0"/>
          <c:tx>
            <c:strRef>
              <c:f>省份结果!$D$1</c:f>
              <c:strCache>
                <c:ptCount val="1"/>
                <c:pt idx="0">
                  <c:v>Consumption loss</c:v>
                </c:pt>
              </c:strCache>
            </c:strRef>
          </c:tx>
          <c:spPr>
            <a:solidFill>
              <a:schemeClr val="accent1"/>
            </a:solidFill>
            <a:ln>
              <a:noFill/>
            </a:ln>
            <a:effectLst/>
          </c:spPr>
          <c:invertIfNegative val="0"/>
          <c:cat>
            <c:strRef>
              <c:f>省份结果!$C$2:$C$32</c:f>
              <c:strCache>
                <c:ptCount val="31"/>
                <c:pt idx="0">
                  <c:v>Guangdong</c:v>
                </c:pt>
                <c:pt idx="1">
                  <c:v>Jiangsu</c:v>
                </c:pt>
                <c:pt idx="2">
                  <c:v>Zhejiang</c:v>
                </c:pt>
                <c:pt idx="3">
                  <c:v>Henan</c:v>
                </c:pt>
                <c:pt idx="4">
                  <c:v>Shandong</c:v>
                </c:pt>
                <c:pt idx="5">
                  <c:v>Chongqing</c:v>
                </c:pt>
                <c:pt idx="6">
                  <c:v>Anhui</c:v>
                </c:pt>
                <c:pt idx="7">
                  <c:v>Shanghai</c:v>
                </c:pt>
                <c:pt idx="8">
                  <c:v>Hebei</c:v>
                </c:pt>
                <c:pt idx="9">
                  <c:v>Jilin</c:v>
                </c:pt>
                <c:pt idx="10">
                  <c:v>Jiangxi</c:v>
                </c:pt>
                <c:pt idx="11">
                  <c:v>Hunan</c:v>
                </c:pt>
                <c:pt idx="12">
                  <c:v>Fujian</c:v>
                </c:pt>
                <c:pt idx="13">
                  <c:v>Hubei</c:v>
                </c:pt>
                <c:pt idx="14">
                  <c:v>Sichuan</c:v>
                </c:pt>
                <c:pt idx="15">
                  <c:v>Beijing</c:v>
                </c:pt>
                <c:pt idx="16">
                  <c:v>Shannxi</c:v>
                </c:pt>
                <c:pt idx="17">
                  <c:v>Liaoning</c:v>
                </c:pt>
                <c:pt idx="18">
                  <c:v>Guangxi</c:v>
                </c:pt>
                <c:pt idx="19">
                  <c:v>Tianjin</c:v>
                </c:pt>
                <c:pt idx="20">
                  <c:v>Yunnan</c:v>
                </c:pt>
                <c:pt idx="21">
                  <c:v>Guizhou</c:v>
                </c:pt>
                <c:pt idx="22">
                  <c:v>Inner Mongolia</c:v>
                </c:pt>
                <c:pt idx="23">
                  <c:v>Shanxi</c:v>
                </c:pt>
                <c:pt idx="24">
                  <c:v>Heilongjiang</c:v>
                </c:pt>
                <c:pt idx="25">
                  <c:v>Xinjiang</c:v>
                </c:pt>
                <c:pt idx="26">
                  <c:v>Gansu</c:v>
                </c:pt>
                <c:pt idx="27">
                  <c:v>Ningxia</c:v>
                </c:pt>
                <c:pt idx="28">
                  <c:v>Hainan</c:v>
                </c:pt>
                <c:pt idx="29">
                  <c:v>Qinghai</c:v>
                </c:pt>
                <c:pt idx="30">
                  <c:v>Tibet</c:v>
                </c:pt>
              </c:strCache>
            </c:strRef>
          </c:cat>
          <c:val>
            <c:numRef>
              <c:f>省份结果!$D$2:$D$32</c:f>
              <c:numCache>
                <c:formatCode>0.0_ </c:formatCode>
                <c:ptCount val="31"/>
                <c:pt idx="0">
                  <c:v>248.52716849898604</c:v>
                </c:pt>
                <c:pt idx="1">
                  <c:v>190.980560930629</c:v>
                </c:pt>
                <c:pt idx="2">
                  <c:v>119.94730147856799</c:v>
                </c:pt>
                <c:pt idx="3">
                  <c:v>113.26293342058301</c:v>
                </c:pt>
                <c:pt idx="4">
                  <c:v>184.888617805949</c:v>
                </c:pt>
                <c:pt idx="5">
                  <c:v>67.908175742313063</c:v>
                </c:pt>
                <c:pt idx="6">
                  <c:v>68.428914318619221</c:v>
                </c:pt>
                <c:pt idx="7">
                  <c:v>88.353539345095982</c:v>
                </c:pt>
                <c:pt idx="8">
                  <c:v>79.301270801869435</c:v>
                </c:pt>
                <c:pt idx="9">
                  <c:v>30.420340014706937</c:v>
                </c:pt>
                <c:pt idx="10">
                  <c:v>56.759805789122012</c:v>
                </c:pt>
                <c:pt idx="11">
                  <c:v>97.618955153837121</c:v>
                </c:pt>
                <c:pt idx="12">
                  <c:v>66.562978414727084</c:v>
                </c:pt>
                <c:pt idx="13">
                  <c:v>92.02417930285975</c:v>
                </c:pt>
                <c:pt idx="14">
                  <c:v>108.68981194415232</c:v>
                </c:pt>
                <c:pt idx="15">
                  <c:v>94.753307614703203</c:v>
                </c:pt>
                <c:pt idx="16">
                  <c:v>71.600794735212062</c:v>
                </c:pt>
                <c:pt idx="17">
                  <c:v>79.312001978854525</c:v>
                </c:pt>
                <c:pt idx="18">
                  <c:v>62.952376988306483</c:v>
                </c:pt>
                <c:pt idx="19">
                  <c:v>40.369301837034939</c:v>
                </c:pt>
                <c:pt idx="20">
                  <c:v>65.121141443477001</c:v>
                </c:pt>
                <c:pt idx="21">
                  <c:v>54.089748512296424</c:v>
                </c:pt>
                <c:pt idx="22">
                  <c:v>45.743884204844605</c:v>
                </c:pt>
                <c:pt idx="23">
                  <c:v>64.946704543705607</c:v>
                </c:pt>
                <c:pt idx="24">
                  <c:v>54.437490868128506</c:v>
                </c:pt>
                <c:pt idx="25">
                  <c:v>32.373140402442189</c:v>
                </c:pt>
                <c:pt idx="26">
                  <c:v>31.395846308435722</c:v>
                </c:pt>
                <c:pt idx="27">
                  <c:v>15.098151041931363</c:v>
                </c:pt>
                <c:pt idx="28">
                  <c:v>18.645228841852905</c:v>
                </c:pt>
                <c:pt idx="29">
                  <c:v>8.2590515931058448</c:v>
                </c:pt>
                <c:pt idx="30">
                  <c:v>4.1960120311025992</c:v>
                </c:pt>
              </c:numCache>
            </c:numRef>
          </c:val>
          <c:extLst>
            <c:ext xmlns:c16="http://schemas.microsoft.com/office/drawing/2014/chart" uri="{C3380CC4-5D6E-409C-BE32-E72D297353CC}">
              <c16:uniqueId val="{00000000-78CC-4E3A-B594-67A970D01576}"/>
            </c:ext>
          </c:extLst>
        </c:ser>
        <c:ser>
          <c:idx val="1"/>
          <c:order val="1"/>
          <c:tx>
            <c:strRef>
              <c:f>省份结果!$F$1</c:f>
              <c:strCache>
                <c:ptCount val="1"/>
                <c:pt idx="0">
                  <c:v>Production loss - upstream</c:v>
                </c:pt>
              </c:strCache>
            </c:strRef>
          </c:tx>
          <c:spPr>
            <a:solidFill>
              <a:schemeClr val="accent2"/>
            </a:solidFill>
            <a:ln>
              <a:noFill/>
            </a:ln>
            <a:effectLst/>
          </c:spPr>
          <c:invertIfNegative val="0"/>
          <c:cat>
            <c:strRef>
              <c:f>省份结果!$C$2:$C$32</c:f>
              <c:strCache>
                <c:ptCount val="31"/>
                <c:pt idx="0">
                  <c:v>Guangdong</c:v>
                </c:pt>
                <c:pt idx="1">
                  <c:v>Jiangsu</c:v>
                </c:pt>
                <c:pt idx="2">
                  <c:v>Zhejiang</c:v>
                </c:pt>
                <c:pt idx="3">
                  <c:v>Henan</c:v>
                </c:pt>
                <c:pt idx="4">
                  <c:v>Shandong</c:v>
                </c:pt>
                <c:pt idx="5">
                  <c:v>Chongqing</c:v>
                </c:pt>
                <c:pt idx="6">
                  <c:v>Anhui</c:v>
                </c:pt>
                <c:pt idx="7">
                  <c:v>Shanghai</c:v>
                </c:pt>
                <c:pt idx="8">
                  <c:v>Hebei</c:v>
                </c:pt>
                <c:pt idx="9">
                  <c:v>Jilin</c:v>
                </c:pt>
                <c:pt idx="10">
                  <c:v>Jiangxi</c:v>
                </c:pt>
                <c:pt idx="11">
                  <c:v>Hunan</c:v>
                </c:pt>
                <c:pt idx="12">
                  <c:v>Fujian</c:v>
                </c:pt>
                <c:pt idx="13">
                  <c:v>Hubei</c:v>
                </c:pt>
                <c:pt idx="14">
                  <c:v>Sichuan</c:v>
                </c:pt>
                <c:pt idx="15">
                  <c:v>Beijing</c:v>
                </c:pt>
                <c:pt idx="16">
                  <c:v>Shannxi</c:v>
                </c:pt>
                <c:pt idx="17">
                  <c:v>Liaoning</c:v>
                </c:pt>
                <c:pt idx="18">
                  <c:v>Guangxi</c:v>
                </c:pt>
                <c:pt idx="19">
                  <c:v>Tianjin</c:v>
                </c:pt>
                <c:pt idx="20">
                  <c:v>Yunnan</c:v>
                </c:pt>
                <c:pt idx="21">
                  <c:v>Guizhou</c:v>
                </c:pt>
                <c:pt idx="22">
                  <c:v>Inner Mongolia</c:v>
                </c:pt>
                <c:pt idx="23">
                  <c:v>Shanxi</c:v>
                </c:pt>
                <c:pt idx="24">
                  <c:v>Heilongjiang</c:v>
                </c:pt>
                <c:pt idx="25">
                  <c:v>Xinjiang</c:v>
                </c:pt>
                <c:pt idx="26">
                  <c:v>Gansu</c:v>
                </c:pt>
                <c:pt idx="27">
                  <c:v>Ningxia</c:v>
                </c:pt>
                <c:pt idx="28">
                  <c:v>Hainan</c:v>
                </c:pt>
                <c:pt idx="29">
                  <c:v>Qinghai</c:v>
                </c:pt>
                <c:pt idx="30">
                  <c:v>Tibet</c:v>
                </c:pt>
              </c:strCache>
            </c:strRef>
          </c:cat>
          <c:val>
            <c:numRef>
              <c:f>省份结果!$F$2:$F$32</c:f>
              <c:numCache>
                <c:formatCode>0.0_ </c:formatCode>
                <c:ptCount val="31"/>
                <c:pt idx="0">
                  <c:v>1071.4200980205001</c:v>
                </c:pt>
                <c:pt idx="1">
                  <c:v>925.66654505345798</c:v>
                </c:pt>
                <c:pt idx="2">
                  <c:v>732.20367728953795</c:v>
                </c:pt>
                <c:pt idx="3">
                  <c:v>628.86104883979601</c:v>
                </c:pt>
                <c:pt idx="4">
                  <c:v>577.84266290095297</c:v>
                </c:pt>
                <c:pt idx="5">
                  <c:v>347.04110407696999</c:v>
                </c:pt>
                <c:pt idx="6">
                  <c:v>398.45172035616503</c:v>
                </c:pt>
                <c:pt idx="7">
                  <c:v>303.09851678488502</c:v>
                </c:pt>
                <c:pt idx="8">
                  <c:v>355.52569999357797</c:v>
                </c:pt>
                <c:pt idx="9">
                  <c:v>275.53897935335903</c:v>
                </c:pt>
                <c:pt idx="10">
                  <c:v>262.62324386275901</c:v>
                </c:pt>
                <c:pt idx="11">
                  <c:v>286.17244721778098</c:v>
                </c:pt>
                <c:pt idx="12">
                  <c:v>314.09696428836003</c:v>
                </c:pt>
                <c:pt idx="13">
                  <c:v>304.86114292942199</c:v>
                </c:pt>
                <c:pt idx="14">
                  <c:v>287.75527901945298</c:v>
                </c:pt>
                <c:pt idx="15">
                  <c:v>182.97191364989999</c:v>
                </c:pt>
                <c:pt idx="16">
                  <c:v>258.89879180588201</c:v>
                </c:pt>
                <c:pt idx="17">
                  <c:v>234.719487408801</c:v>
                </c:pt>
                <c:pt idx="18">
                  <c:v>217.010975507859</c:v>
                </c:pt>
                <c:pt idx="19">
                  <c:v>177.96493552947999</c:v>
                </c:pt>
                <c:pt idx="20">
                  <c:v>152.45973429466301</c:v>
                </c:pt>
                <c:pt idx="21">
                  <c:v>139.72125051394599</c:v>
                </c:pt>
                <c:pt idx="22">
                  <c:v>114.81189722278</c:v>
                </c:pt>
                <c:pt idx="23">
                  <c:v>102.45937246729601</c:v>
                </c:pt>
                <c:pt idx="24">
                  <c:v>91.546742227172103</c:v>
                </c:pt>
                <c:pt idx="25">
                  <c:v>103.16347432913101</c:v>
                </c:pt>
                <c:pt idx="26">
                  <c:v>62.5565051320945</c:v>
                </c:pt>
                <c:pt idx="27">
                  <c:v>49.041939180272699</c:v>
                </c:pt>
                <c:pt idx="28">
                  <c:v>39.827564598953998</c:v>
                </c:pt>
                <c:pt idx="29">
                  <c:v>21.5334004890484</c:v>
                </c:pt>
                <c:pt idx="30">
                  <c:v>15.715998357940199</c:v>
                </c:pt>
              </c:numCache>
            </c:numRef>
          </c:val>
          <c:extLst>
            <c:ext xmlns:c16="http://schemas.microsoft.com/office/drawing/2014/chart" uri="{C3380CC4-5D6E-409C-BE32-E72D297353CC}">
              <c16:uniqueId val="{00000001-78CC-4E3A-B594-67A970D01576}"/>
            </c:ext>
          </c:extLst>
        </c:ser>
        <c:ser>
          <c:idx val="2"/>
          <c:order val="2"/>
          <c:tx>
            <c:strRef>
              <c:f>省份结果!$H$1</c:f>
              <c:strCache>
                <c:ptCount val="1"/>
                <c:pt idx="0">
                  <c:v>Production loss - downstream</c:v>
                </c:pt>
              </c:strCache>
            </c:strRef>
          </c:tx>
          <c:spPr>
            <a:solidFill>
              <a:schemeClr val="accent3"/>
            </a:solidFill>
            <a:ln>
              <a:noFill/>
            </a:ln>
            <a:effectLst/>
          </c:spPr>
          <c:invertIfNegative val="0"/>
          <c:cat>
            <c:strRef>
              <c:f>省份结果!$C$2:$C$32</c:f>
              <c:strCache>
                <c:ptCount val="31"/>
                <c:pt idx="0">
                  <c:v>Guangdong</c:v>
                </c:pt>
                <c:pt idx="1">
                  <c:v>Jiangsu</c:v>
                </c:pt>
                <c:pt idx="2">
                  <c:v>Zhejiang</c:v>
                </c:pt>
                <c:pt idx="3">
                  <c:v>Henan</c:v>
                </c:pt>
                <c:pt idx="4">
                  <c:v>Shandong</c:v>
                </c:pt>
                <c:pt idx="5">
                  <c:v>Chongqing</c:v>
                </c:pt>
                <c:pt idx="6">
                  <c:v>Anhui</c:v>
                </c:pt>
                <c:pt idx="7">
                  <c:v>Shanghai</c:v>
                </c:pt>
                <c:pt idx="8">
                  <c:v>Hebei</c:v>
                </c:pt>
                <c:pt idx="9">
                  <c:v>Jilin</c:v>
                </c:pt>
                <c:pt idx="10">
                  <c:v>Jiangxi</c:v>
                </c:pt>
                <c:pt idx="11">
                  <c:v>Hunan</c:v>
                </c:pt>
                <c:pt idx="12">
                  <c:v>Fujian</c:v>
                </c:pt>
                <c:pt idx="13">
                  <c:v>Hubei</c:v>
                </c:pt>
                <c:pt idx="14">
                  <c:v>Sichuan</c:v>
                </c:pt>
                <c:pt idx="15">
                  <c:v>Beijing</c:v>
                </c:pt>
                <c:pt idx="16">
                  <c:v>Shannxi</c:v>
                </c:pt>
                <c:pt idx="17">
                  <c:v>Liaoning</c:v>
                </c:pt>
                <c:pt idx="18">
                  <c:v>Guangxi</c:v>
                </c:pt>
                <c:pt idx="19">
                  <c:v>Tianjin</c:v>
                </c:pt>
                <c:pt idx="20">
                  <c:v>Yunnan</c:v>
                </c:pt>
                <c:pt idx="21">
                  <c:v>Guizhou</c:v>
                </c:pt>
                <c:pt idx="22">
                  <c:v>Inner Mongolia</c:v>
                </c:pt>
                <c:pt idx="23">
                  <c:v>Shanxi</c:v>
                </c:pt>
                <c:pt idx="24">
                  <c:v>Heilongjiang</c:v>
                </c:pt>
                <c:pt idx="25">
                  <c:v>Xinjiang</c:v>
                </c:pt>
                <c:pt idx="26">
                  <c:v>Gansu</c:v>
                </c:pt>
                <c:pt idx="27">
                  <c:v>Ningxia</c:v>
                </c:pt>
                <c:pt idx="28">
                  <c:v>Hainan</c:v>
                </c:pt>
                <c:pt idx="29">
                  <c:v>Qinghai</c:v>
                </c:pt>
                <c:pt idx="30">
                  <c:v>Tibet</c:v>
                </c:pt>
              </c:strCache>
            </c:strRef>
          </c:cat>
          <c:val>
            <c:numRef>
              <c:f>省份结果!$H$2:$H$32</c:f>
              <c:numCache>
                <c:formatCode>0.0_ </c:formatCode>
                <c:ptCount val="31"/>
                <c:pt idx="0">
                  <c:v>384.86456026524399</c:v>
                </c:pt>
                <c:pt idx="1">
                  <c:v>250.74187777641299</c:v>
                </c:pt>
                <c:pt idx="2">
                  <c:v>155.912409576464</c:v>
                </c:pt>
                <c:pt idx="3">
                  <c:v>259.21913208949098</c:v>
                </c:pt>
                <c:pt idx="4">
                  <c:v>124.613569726625</c:v>
                </c:pt>
                <c:pt idx="5">
                  <c:v>169.12701179899199</c:v>
                </c:pt>
                <c:pt idx="6">
                  <c:v>93.5638617602567</c:v>
                </c:pt>
                <c:pt idx="7">
                  <c:v>142.03179246121201</c:v>
                </c:pt>
                <c:pt idx="8">
                  <c:v>38.4846354630196</c:v>
                </c:pt>
                <c:pt idx="9">
                  <c:v>150.31498747710401</c:v>
                </c:pt>
                <c:pt idx="10">
                  <c:v>115.905756094795</c:v>
                </c:pt>
                <c:pt idx="11">
                  <c:v>26.352549685630901</c:v>
                </c:pt>
                <c:pt idx="12">
                  <c:v>21.144267627889899</c:v>
                </c:pt>
                <c:pt idx="13">
                  <c:v>4.08398606682925</c:v>
                </c:pt>
                <c:pt idx="14">
                  <c:v>1.14871831295369</c:v>
                </c:pt>
                <c:pt idx="15">
                  <c:v>85.666815588073803</c:v>
                </c:pt>
                <c:pt idx="16">
                  <c:v>31.8732765434609</c:v>
                </c:pt>
                <c:pt idx="17">
                  <c:v>28.317415142432498</c:v>
                </c:pt>
                <c:pt idx="18">
                  <c:v>49.114906686701502</c:v>
                </c:pt>
                <c:pt idx="19">
                  <c:v>54.584987218447097</c:v>
                </c:pt>
                <c:pt idx="20">
                  <c:v>0</c:v>
                </c:pt>
                <c:pt idx="21">
                  <c:v>16.710521056530599</c:v>
                </c:pt>
                <c:pt idx="22">
                  <c:v>17.560198960422401</c:v>
                </c:pt>
                <c:pt idx="23">
                  <c:v>3.5422661004993898</c:v>
                </c:pt>
                <c:pt idx="24">
                  <c:v>4.68494085427439</c:v>
                </c:pt>
                <c:pt idx="25">
                  <c:v>4.2256227197198104</c:v>
                </c:pt>
                <c:pt idx="26">
                  <c:v>8.1493243266777693</c:v>
                </c:pt>
                <c:pt idx="27">
                  <c:v>3.8491097601051401</c:v>
                </c:pt>
                <c:pt idx="28">
                  <c:v>0</c:v>
                </c:pt>
                <c:pt idx="29">
                  <c:v>5.1022418242453703E-2</c:v>
                </c:pt>
                <c:pt idx="30">
                  <c:v>0</c:v>
                </c:pt>
              </c:numCache>
            </c:numRef>
          </c:val>
          <c:extLst>
            <c:ext xmlns:c16="http://schemas.microsoft.com/office/drawing/2014/chart" uri="{C3380CC4-5D6E-409C-BE32-E72D297353CC}">
              <c16:uniqueId val="{00000002-78CC-4E3A-B594-67A970D01576}"/>
            </c:ext>
          </c:extLst>
        </c:ser>
        <c:dLbls>
          <c:showLegendKey val="0"/>
          <c:showVal val="0"/>
          <c:showCatName val="0"/>
          <c:showSerName val="0"/>
          <c:showPercent val="0"/>
          <c:showBubbleSize val="0"/>
        </c:dLbls>
        <c:gapWidth val="150"/>
        <c:overlap val="100"/>
        <c:axId val="1686122543"/>
        <c:axId val="1686128367"/>
      </c:barChart>
      <c:catAx>
        <c:axId val="168612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700" b="0" i="0" u="none" strike="noStrike" kern="1200" baseline="0">
                <a:solidFill>
                  <a:sysClr val="windowText" lastClr="000000"/>
                </a:solidFill>
                <a:latin typeface="+mn-lt"/>
                <a:ea typeface="+mn-ea"/>
                <a:cs typeface="Times New Roman" panose="02020603050405020304" pitchFamily="18" charset="0"/>
              </a:defRPr>
            </a:pPr>
            <a:endParaRPr lang="zh-CN"/>
          </a:p>
        </c:txPr>
        <c:crossAx val="1686128367"/>
        <c:crosses val="autoZero"/>
        <c:auto val="1"/>
        <c:lblAlgn val="ctr"/>
        <c:lblOffset val="100"/>
        <c:noMultiLvlLbl val="0"/>
      </c:catAx>
      <c:valAx>
        <c:axId val="16861283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ltLang="zh-CN" sz="1800">
                    <a:solidFill>
                      <a:sysClr val="windowText" lastClr="000000"/>
                    </a:solidFill>
                    <a:latin typeface="+mn-lt"/>
                    <a:cs typeface="Times New Roman" panose="02020603050405020304" pitchFamily="18" charset="0"/>
                  </a:rPr>
                  <a:t>Billion yuan</a:t>
                </a:r>
                <a:endParaRPr lang="zh-CN" altLang="en-US" sz="1800">
                  <a:solidFill>
                    <a:sysClr val="windowText" lastClr="000000"/>
                  </a:solidFill>
                  <a:latin typeface="+mn-lt"/>
                  <a:cs typeface="Times New Roman" panose="02020603050405020304" pitchFamily="18" charset="0"/>
                </a:endParaRPr>
              </a:p>
            </c:rich>
          </c:tx>
          <c:layout>
            <c:manualLayout>
              <c:xMode val="edge"/>
              <c:yMode val="edge"/>
              <c:x val="1.0514208867876084E-2"/>
              <c:y val="5.7188958969555802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ltLang="en-US"/>
            </a:p>
          </c:txPr>
        </c:title>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zh-CN"/>
          </a:p>
        </c:txPr>
        <c:crossAx val="1686122543"/>
        <c:crosses val="autoZero"/>
        <c:crossBetween val="between"/>
      </c:valAx>
      <c:spPr>
        <a:noFill/>
        <a:ln>
          <a:noFill/>
        </a:ln>
        <a:effectLst/>
      </c:spPr>
    </c:plotArea>
    <c:legend>
      <c:legendPos val="b"/>
      <c:layout>
        <c:manualLayout>
          <c:xMode val="edge"/>
          <c:yMode val="edge"/>
          <c:x val="0.56184159772132858"/>
          <c:y val="5.6133724587638892E-2"/>
          <c:w val="0.42795724368650812"/>
          <c:h val="0.23553295421405654"/>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zh-CN"/>
        </a:p>
      </c:txPr>
    </c:legend>
    <c:plotVisOnly val="1"/>
    <c:dispBlanksAs val="gap"/>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2039867496855"/>
          <c:y val="5.0925748767385384E-2"/>
          <c:w val="0.85681586169786617"/>
          <c:h val="0.57339732814297084"/>
        </c:manualLayout>
      </c:layout>
      <c:barChart>
        <c:barDir val="col"/>
        <c:grouping val="stacked"/>
        <c:varyColors val="0"/>
        <c:ser>
          <c:idx val="0"/>
          <c:order val="0"/>
          <c:tx>
            <c:strRef>
              <c:f>后期结果!$F$2</c:f>
              <c:strCache>
                <c:ptCount val="1"/>
                <c:pt idx="0">
                  <c:v>Intra-province loss</c:v>
                </c:pt>
              </c:strCache>
            </c:strRef>
          </c:tx>
          <c:spPr>
            <a:solidFill>
              <a:schemeClr val="accent1"/>
            </a:solidFill>
            <a:ln>
              <a:noFill/>
            </a:ln>
            <a:effectLst/>
          </c:spPr>
          <c:invertIfNegative val="0"/>
          <c:cat>
            <c:strRef>
              <c:f>后期结果!$B$3:$B$33</c:f>
              <c:strCache>
                <c:ptCount val="31"/>
                <c:pt idx="0">
                  <c:v>Guangdong</c:v>
                </c:pt>
                <c:pt idx="1">
                  <c:v>Jiangsu</c:v>
                </c:pt>
                <c:pt idx="2">
                  <c:v>Zhejiang</c:v>
                </c:pt>
                <c:pt idx="3">
                  <c:v>Shandong</c:v>
                </c:pt>
                <c:pt idx="4">
                  <c:v>Henan</c:v>
                </c:pt>
                <c:pt idx="5">
                  <c:v>Shanghai</c:v>
                </c:pt>
                <c:pt idx="6">
                  <c:v>Anhui</c:v>
                </c:pt>
                <c:pt idx="7">
                  <c:v>Chongqing</c:v>
                </c:pt>
                <c:pt idx="8">
                  <c:v>Beijing</c:v>
                </c:pt>
                <c:pt idx="9">
                  <c:v>Fujian</c:v>
                </c:pt>
                <c:pt idx="10">
                  <c:v>Jiangxi</c:v>
                </c:pt>
                <c:pt idx="11">
                  <c:v>Hunan</c:v>
                </c:pt>
                <c:pt idx="12">
                  <c:v>Jilin</c:v>
                </c:pt>
                <c:pt idx="13">
                  <c:v>Hebei</c:v>
                </c:pt>
                <c:pt idx="14">
                  <c:v>Liaoning</c:v>
                </c:pt>
                <c:pt idx="15">
                  <c:v>Hubei</c:v>
                </c:pt>
                <c:pt idx="16">
                  <c:v>Tianjin</c:v>
                </c:pt>
                <c:pt idx="17">
                  <c:v>Shannxi</c:v>
                </c:pt>
                <c:pt idx="18">
                  <c:v>Guangxi</c:v>
                </c:pt>
                <c:pt idx="19">
                  <c:v>Sichuan</c:v>
                </c:pt>
                <c:pt idx="20">
                  <c:v>Inner Mongolia</c:v>
                </c:pt>
                <c:pt idx="21">
                  <c:v>Heilongjiang</c:v>
                </c:pt>
                <c:pt idx="22">
                  <c:v>Guizhou</c:v>
                </c:pt>
                <c:pt idx="23">
                  <c:v>Yunnan</c:v>
                </c:pt>
                <c:pt idx="24">
                  <c:v>Shanxi</c:v>
                </c:pt>
                <c:pt idx="25">
                  <c:v>Xinjiang</c:v>
                </c:pt>
                <c:pt idx="26">
                  <c:v>Ningxia</c:v>
                </c:pt>
                <c:pt idx="27">
                  <c:v>Hainan</c:v>
                </c:pt>
                <c:pt idx="28">
                  <c:v>Gansu</c:v>
                </c:pt>
                <c:pt idx="29">
                  <c:v>Qinghai</c:v>
                </c:pt>
                <c:pt idx="30">
                  <c:v>Tibet</c:v>
                </c:pt>
              </c:strCache>
              <c:extLst/>
            </c:strRef>
          </c:cat>
          <c:val>
            <c:numRef>
              <c:f>后期结果!$F$3:$F$33</c:f>
              <c:numCache>
                <c:formatCode>0.0_ </c:formatCode>
                <c:ptCount val="31"/>
                <c:pt idx="0">
                  <c:v>66.438414437195291</c:v>
                </c:pt>
                <c:pt idx="1">
                  <c:v>79.369623299381999</c:v>
                </c:pt>
                <c:pt idx="2">
                  <c:v>35.630357684336701</c:v>
                </c:pt>
                <c:pt idx="3">
                  <c:v>79.887789968128203</c:v>
                </c:pt>
                <c:pt idx="4">
                  <c:v>9.7774851143179102</c:v>
                </c:pt>
                <c:pt idx="5">
                  <c:v>9.5308873919438799</c:v>
                </c:pt>
                <c:pt idx="6">
                  <c:v>23.1600810776015</c:v>
                </c:pt>
                <c:pt idx="7">
                  <c:v>5.3110031538921003</c:v>
                </c:pt>
                <c:pt idx="8">
                  <c:v>9.4024158808079097</c:v>
                </c:pt>
                <c:pt idx="9">
                  <c:v>29.599384845951199</c:v>
                </c:pt>
                <c:pt idx="10">
                  <c:v>6.5228703881302907</c:v>
                </c:pt>
                <c:pt idx="11">
                  <c:v>22.4396612749774</c:v>
                </c:pt>
                <c:pt idx="12">
                  <c:v>2.0050102457261803</c:v>
                </c:pt>
                <c:pt idx="13">
                  <c:v>13.700659648049299</c:v>
                </c:pt>
                <c:pt idx="14">
                  <c:v>11.2799346716799</c:v>
                </c:pt>
                <c:pt idx="15">
                  <c:v>20.6847005281927</c:v>
                </c:pt>
                <c:pt idx="16">
                  <c:v>7.2571036440637702</c:v>
                </c:pt>
                <c:pt idx="17">
                  <c:v>2.9381918251374701</c:v>
                </c:pt>
                <c:pt idx="18">
                  <c:v>5.9442479829159405</c:v>
                </c:pt>
                <c:pt idx="19">
                  <c:v>14.002607643435201</c:v>
                </c:pt>
                <c:pt idx="20">
                  <c:v>3.5738985255162299</c:v>
                </c:pt>
                <c:pt idx="21">
                  <c:v>2.5106303298714798</c:v>
                </c:pt>
                <c:pt idx="22">
                  <c:v>2.0290657966216097</c:v>
                </c:pt>
                <c:pt idx="23">
                  <c:v>3.4083085514250797</c:v>
                </c:pt>
                <c:pt idx="24">
                  <c:v>3.6266977085238401</c:v>
                </c:pt>
                <c:pt idx="25">
                  <c:v>1.25689816113738</c:v>
                </c:pt>
                <c:pt idx="26">
                  <c:v>1.1038110727774799</c:v>
                </c:pt>
                <c:pt idx="27">
                  <c:v>0.28586805067159399</c:v>
                </c:pt>
                <c:pt idx="28">
                  <c:v>0.20878795186568003</c:v>
                </c:pt>
                <c:pt idx="29">
                  <c:v>1.1904376494453199</c:v>
                </c:pt>
                <c:pt idx="30">
                  <c:v>0.13547706261963299</c:v>
                </c:pt>
              </c:numCache>
              <c:extLst/>
            </c:numRef>
          </c:val>
          <c:extLst>
            <c:ext xmlns:c16="http://schemas.microsoft.com/office/drawing/2014/chart" uri="{C3380CC4-5D6E-409C-BE32-E72D297353CC}">
              <c16:uniqueId val="{00000000-BFA0-4849-966D-8FE07D7DD0B3}"/>
            </c:ext>
          </c:extLst>
        </c:ser>
        <c:ser>
          <c:idx val="1"/>
          <c:order val="1"/>
          <c:tx>
            <c:strRef>
              <c:f>后期结果!$G$2</c:f>
              <c:strCache>
                <c:ptCount val="1"/>
                <c:pt idx="0">
                  <c:v>Extra-province loss</c:v>
                </c:pt>
              </c:strCache>
            </c:strRef>
          </c:tx>
          <c:spPr>
            <a:solidFill>
              <a:schemeClr val="accent2"/>
            </a:solidFill>
            <a:ln>
              <a:noFill/>
            </a:ln>
            <a:effectLst/>
          </c:spPr>
          <c:invertIfNegative val="0"/>
          <c:cat>
            <c:strRef>
              <c:f>后期结果!$B$3:$B$33</c:f>
              <c:strCache>
                <c:ptCount val="31"/>
                <c:pt idx="0">
                  <c:v>Guangdong</c:v>
                </c:pt>
                <c:pt idx="1">
                  <c:v>Jiangsu</c:v>
                </c:pt>
                <c:pt idx="2">
                  <c:v>Zhejiang</c:v>
                </c:pt>
                <c:pt idx="3">
                  <c:v>Shandong</c:v>
                </c:pt>
                <c:pt idx="4">
                  <c:v>Henan</c:v>
                </c:pt>
                <c:pt idx="5">
                  <c:v>Shanghai</c:v>
                </c:pt>
                <c:pt idx="6">
                  <c:v>Anhui</c:v>
                </c:pt>
                <c:pt idx="7">
                  <c:v>Chongqing</c:v>
                </c:pt>
                <c:pt idx="8">
                  <c:v>Beijing</c:v>
                </c:pt>
                <c:pt idx="9">
                  <c:v>Fujian</c:v>
                </c:pt>
                <c:pt idx="10">
                  <c:v>Jiangxi</c:v>
                </c:pt>
                <c:pt idx="11">
                  <c:v>Hunan</c:v>
                </c:pt>
                <c:pt idx="12">
                  <c:v>Jilin</c:v>
                </c:pt>
                <c:pt idx="13">
                  <c:v>Hebei</c:v>
                </c:pt>
                <c:pt idx="14">
                  <c:v>Liaoning</c:v>
                </c:pt>
                <c:pt idx="15">
                  <c:v>Hubei</c:v>
                </c:pt>
                <c:pt idx="16">
                  <c:v>Tianjin</c:v>
                </c:pt>
                <c:pt idx="17">
                  <c:v>Shannxi</c:v>
                </c:pt>
                <c:pt idx="18">
                  <c:v>Guangxi</c:v>
                </c:pt>
                <c:pt idx="19">
                  <c:v>Sichuan</c:v>
                </c:pt>
                <c:pt idx="20">
                  <c:v>Inner Mongolia</c:v>
                </c:pt>
                <c:pt idx="21">
                  <c:v>Heilongjiang</c:v>
                </c:pt>
                <c:pt idx="22">
                  <c:v>Guizhou</c:v>
                </c:pt>
                <c:pt idx="23">
                  <c:v>Yunnan</c:v>
                </c:pt>
                <c:pt idx="24">
                  <c:v>Shanxi</c:v>
                </c:pt>
                <c:pt idx="25">
                  <c:v>Xinjiang</c:v>
                </c:pt>
                <c:pt idx="26">
                  <c:v>Ningxia</c:v>
                </c:pt>
                <c:pt idx="27">
                  <c:v>Hainan</c:v>
                </c:pt>
                <c:pt idx="28">
                  <c:v>Gansu</c:v>
                </c:pt>
                <c:pt idx="29">
                  <c:v>Qinghai</c:v>
                </c:pt>
                <c:pt idx="30">
                  <c:v>Tibet</c:v>
                </c:pt>
              </c:strCache>
              <c:extLst/>
            </c:strRef>
          </c:cat>
          <c:val>
            <c:numRef>
              <c:f>后期结果!$G$3:$G$33</c:f>
              <c:numCache>
                <c:formatCode>0.0_ </c:formatCode>
                <c:ptCount val="31"/>
                <c:pt idx="0">
                  <c:v>117.79341232405871</c:v>
                </c:pt>
                <c:pt idx="1">
                  <c:v>83.269525936153002</c:v>
                </c:pt>
                <c:pt idx="2">
                  <c:v>78.373306136484302</c:v>
                </c:pt>
                <c:pt idx="3">
                  <c:v>24.51434892605581</c:v>
                </c:pt>
                <c:pt idx="4">
                  <c:v>69.416115963883684</c:v>
                </c:pt>
                <c:pt idx="5">
                  <c:v>54.02873639023661</c:v>
                </c:pt>
                <c:pt idx="6">
                  <c:v>39.989503884771601</c:v>
                </c:pt>
                <c:pt idx="7">
                  <c:v>48.610770404115897</c:v>
                </c:pt>
                <c:pt idx="8">
                  <c:v>38.102240710630788</c:v>
                </c:pt>
                <c:pt idx="9">
                  <c:v>15.968189252937304</c:v>
                </c:pt>
                <c:pt idx="10">
                  <c:v>37.126285426623113</c:v>
                </c:pt>
                <c:pt idx="11">
                  <c:v>17.941367962100699</c:v>
                </c:pt>
                <c:pt idx="12">
                  <c:v>38.23438523016442</c:v>
                </c:pt>
                <c:pt idx="13">
                  <c:v>26.348467466754602</c:v>
                </c:pt>
                <c:pt idx="14">
                  <c:v>27.766963400787301</c:v>
                </c:pt>
                <c:pt idx="15">
                  <c:v>11.270072226482302</c:v>
                </c:pt>
                <c:pt idx="16">
                  <c:v>23.195790373767331</c:v>
                </c:pt>
                <c:pt idx="17">
                  <c:v>26.735416364178128</c:v>
                </c:pt>
                <c:pt idx="18">
                  <c:v>19.960004981634363</c:v>
                </c:pt>
                <c:pt idx="19">
                  <c:v>9.9946576507599989</c:v>
                </c:pt>
                <c:pt idx="20">
                  <c:v>12.64495476646437</c:v>
                </c:pt>
                <c:pt idx="21">
                  <c:v>12.10195830708102</c:v>
                </c:pt>
                <c:pt idx="22">
                  <c:v>12.556236865593389</c:v>
                </c:pt>
                <c:pt idx="23">
                  <c:v>10.59436109631282</c:v>
                </c:pt>
                <c:pt idx="24">
                  <c:v>9.5480022400691578</c:v>
                </c:pt>
                <c:pt idx="25">
                  <c:v>7.5202163979678307</c:v>
                </c:pt>
                <c:pt idx="26">
                  <c:v>5.582886332175681</c:v>
                </c:pt>
                <c:pt idx="27">
                  <c:v>5.272265182575306</c:v>
                </c:pt>
                <c:pt idx="28">
                  <c:v>3.34731016967676</c:v>
                </c:pt>
                <c:pt idx="29">
                  <c:v>1.4510278901285001</c:v>
                </c:pt>
                <c:pt idx="30">
                  <c:v>1.0468977378465369</c:v>
                </c:pt>
              </c:numCache>
              <c:extLst/>
            </c:numRef>
          </c:val>
          <c:extLst>
            <c:ext xmlns:c16="http://schemas.microsoft.com/office/drawing/2014/chart" uri="{C3380CC4-5D6E-409C-BE32-E72D297353CC}">
              <c16:uniqueId val="{00000001-BFA0-4849-966D-8FE07D7DD0B3}"/>
            </c:ext>
          </c:extLst>
        </c:ser>
        <c:dLbls>
          <c:showLegendKey val="0"/>
          <c:showVal val="0"/>
          <c:showCatName val="0"/>
          <c:showSerName val="0"/>
          <c:showPercent val="0"/>
          <c:showBubbleSize val="0"/>
        </c:dLbls>
        <c:gapWidth val="150"/>
        <c:overlap val="100"/>
        <c:axId val="1796277584"/>
        <c:axId val="1796281744"/>
      </c:barChart>
      <c:catAx>
        <c:axId val="179627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800" b="0" i="0" u="none" strike="noStrike" kern="1200" baseline="0">
                <a:solidFill>
                  <a:schemeClr val="tx1"/>
                </a:solidFill>
                <a:latin typeface="+mn-lt"/>
                <a:ea typeface="+mn-ea"/>
                <a:cs typeface="+mn-cs"/>
              </a:defRPr>
            </a:pPr>
            <a:endParaRPr lang="zh-CN"/>
          </a:p>
        </c:txPr>
        <c:crossAx val="1796281744"/>
        <c:crosses val="autoZero"/>
        <c:auto val="1"/>
        <c:lblAlgn val="ctr"/>
        <c:lblOffset val="100"/>
        <c:noMultiLvlLbl val="0"/>
      </c:catAx>
      <c:valAx>
        <c:axId val="1796281744"/>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Billion yuan</a:t>
                </a:r>
                <a:endParaRPr lang="zh-CN"/>
              </a:p>
            </c:rich>
          </c:tx>
          <c:layout>
            <c:manualLayout>
              <c:xMode val="edge"/>
              <c:yMode val="edge"/>
              <c:x val="0"/>
              <c:y val="4.5135403635293246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CN"/>
            </a:p>
          </c:txPr>
        </c:title>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CN"/>
          </a:p>
        </c:txPr>
        <c:crossAx val="1796277584"/>
        <c:crosses val="autoZero"/>
        <c:crossBetween val="between"/>
        <c:majorUnit val="40"/>
      </c:valAx>
      <c:spPr>
        <a:noFill/>
        <a:ln>
          <a:noFill/>
        </a:ln>
        <a:effectLst/>
      </c:spPr>
    </c:plotArea>
    <c:legend>
      <c:legendPos val="r"/>
      <c:layout>
        <c:manualLayout>
          <c:xMode val="edge"/>
          <c:yMode val="edge"/>
          <c:x val="0.67677276540689157"/>
          <c:y val="5.638852721069107E-2"/>
          <c:w val="0.23284647185468954"/>
          <c:h val="0.1717552329733364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sz="1800">
          <a:solidFill>
            <a:schemeClr val="tx1"/>
          </a:solidFill>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2039867496855"/>
          <c:y val="5.0925748767385384E-2"/>
          <c:w val="0.85681586169786617"/>
          <c:h val="0.57339732814297084"/>
        </c:manualLayout>
      </c:layout>
      <c:barChart>
        <c:barDir val="col"/>
        <c:grouping val="stacked"/>
        <c:varyColors val="0"/>
        <c:ser>
          <c:idx val="0"/>
          <c:order val="0"/>
          <c:tx>
            <c:strRef>
              <c:f>后期结果!$F$2</c:f>
              <c:strCache>
                <c:ptCount val="1"/>
                <c:pt idx="0">
                  <c:v>Intra-province loss</c:v>
                </c:pt>
              </c:strCache>
            </c:strRef>
          </c:tx>
          <c:spPr>
            <a:solidFill>
              <a:schemeClr val="accent1"/>
            </a:solidFill>
            <a:ln>
              <a:noFill/>
            </a:ln>
            <a:effectLst/>
          </c:spPr>
          <c:invertIfNegative val="0"/>
          <c:cat>
            <c:strRef>
              <c:f>后期结果!$B$3:$B$33</c:f>
              <c:strCache>
                <c:ptCount val="31"/>
                <c:pt idx="0">
                  <c:v>Guangdong</c:v>
                </c:pt>
                <c:pt idx="1">
                  <c:v>Jiangsu</c:v>
                </c:pt>
                <c:pt idx="2">
                  <c:v>Zhejiang</c:v>
                </c:pt>
                <c:pt idx="3">
                  <c:v>Shandong</c:v>
                </c:pt>
                <c:pt idx="4">
                  <c:v>Henan</c:v>
                </c:pt>
                <c:pt idx="5">
                  <c:v>Shanghai</c:v>
                </c:pt>
                <c:pt idx="6">
                  <c:v>Anhui</c:v>
                </c:pt>
                <c:pt idx="7">
                  <c:v>Chongqing</c:v>
                </c:pt>
                <c:pt idx="8">
                  <c:v>Beijing</c:v>
                </c:pt>
                <c:pt idx="9">
                  <c:v>Fujian</c:v>
                </c:pt>
                <c:pt idx="10">
                  <c:v>Jiangxi</c:v>
                </c:pt>
                <c:pt idx="11">
                  <c:v>Hunan</c:v>
                </c:pt>
                <c:pt idx="12">
                  <c:v>Jilin</c:v>
                </c:pt>
                <c:pt idx="13">
                  <c:v>Hebei</c:v>
                </c:pt>
                <c:pt idx="14">
                  <c:v>Liaoning</c:v>
                </c:pt>
                <c:pt idx="15">
                  <c:v>Hubei</c:v>
                </c:pt>
                <c:pt idx="16">
                  <c:v>Tianjin</c:v>
                </c:pt>
                <c:pt idx="17">
                  <c:v>Shannxi</c:v>
                </c:pt>
                <c:pt idx="18">
                  <c:v>Guangxi</c:v>
                </c:pt>
                <c:pt idx="19">
                  <c:v>Sichuan</c:v>
                </c:pt>
                <c:pt idx="20">
                  <c:v>Inner Mongolia</c:v>
                </c:pt>
                <c:pt idx="21">
                  <c:v>Heilongjiang</c:v>
                </c:pt>
                <c:pt idx="22">
                  <c:v>Guizhou</c:v>
                </c:pt>
                <c:pt idx="23">
                  <c:v>Yunnan</c:v>
                </c:pt>
                <c:pt idx="24">
                  <c:v>Shanxi</c:v>
                </c:pt>
                <c:pt idx="25">
                  <c:v>Xinjiang</c:v>
                </c:pt>
                <c:pt idx="26">
                  <c:v>Ningxia</c:v>
                </c:pt>
                <c:pt idx="27">
                  <c:v>Hainan</c:v>
                </c:pt>
                <c:pt idx="28">
                  <c:v>Gansu</c:v>
                </c:pt>
                <c:pt idx="29">
                  <c:v>Qinghai</c:v>
                </c:pt>
                <c:pt idx="30">
                  <c:v>Tibet</c:v>
                </c:pt>
              </c:strCache>
              <c:extLst/>
            </c:strRef>
          </c:cat>
          <c:val>
            <c:numRef>
              <c:f>后期结果!$F$3:$F$33</c:f>
              <c:numCache>
                <c:formatCode>0.0_ </c:formatCode>
                <c:ptCount val="31"/>
                <c:pt idx="0">
                  <c:v>66.438414437195291</c:v>
                </c:pt>
                <c:pt idx="1">
                  <c:v>79.369623299381999</c:v>
                </c:pt>
                <c:pt idx="2">
                  <c:v>35.630357684336701</c:v>
                </c:pt>
                <c:pt idx="3">
                  <c:v>79.887789968128203</c:v>
                </c:pt>
                <c:pt idx="4">
                  <c:v>9.7774851143179102</c:v>
                </c:pt>
                <c:pt idx="5">
                  <c:v>9.5308873919438799</c:v>
                </c:pt>
                <c:pt idx="6">
                  <c:v>23.1600810776015</c:v>
                </c:pt>
                <c:pt idx="7">
                  <c:v>5.3110031538921003</c:v>
                </c:pt>
                <c:pt idx="8">
                  <c:v>9.4024158808079097</c:v>
                </c:pt>
                <c:pt idx="9">
                  <c:v>29.599384845951199</c:v>
                </c:pt>
                <c:pt idx="10">
                  <c:v>6.5228703881302907</c:v>
                </c:pt>
                <c:pt idx="11">
                  <c:v>22.4396612749774</c:v>
                </c:pt>
                <c:pt idx="12">
                  <c:v>2.0050102457261803</c:v>
                </c:pt>
                <c:pt idx="13">
                  <c:v>13.700659648049299</c:v>
                </c:pt>
                <c:pt idx="14">
                  <c:v>11.2799346716799</c:v>
                </c:pt>
                <c:pt idx="15">
                  <c:v>20.6847005281927</c:v>
                </c:pt>
                <c:pt idx="16">
                  <c:v>7.2571036440637702</c:v>
                </c:pt>
                <c:pt idx="17">
                  <c:v>2.9381918251374701</c:v>
                </c:pt>
                <c:pt idx="18">
                  <c:v>5.9442479829159405</c:v>
                </c:pt>
                <c:pt idx="19">
                  <c:v>14.002607643435201</c:v>
                </c:pt>
                <c:pt idx="20">
                  <c:v>3.5738985255162299</c:v>
                </c:pt>
                <c:pt idx="21">
                  <c:v>2.5106303298714798</c:v>
                </c:pt>
                <c:pt idx="22">
                  <c:v>2.0290657966216097</c:v>
                </c:pt>
                <c:pt idx="23">
                  <c:v>3.4083085514250797</c:v>
                </c:pt>
                <c:pt idx="24">
                  <c:v>3.6266977085238401</c:v>
                </c:pt>
                <c:pt idx="25">
                  <c:v>1.25689816113738</c:v>
                </c:pt>
                <c:pt idx="26">
                  <c:v>1.1038110727774799</c:v>
                </c:pt>
                <c:pt idx="27">
                  <c:v>0.28586805067159399</c:v>
                </c:pt>
                <c:pt idx="28">
                  <c:v>0.20878795186568003</c:v>
                </c:pt>
                <c:pt idx="29">
                  <c:v>1.1904376494453199</c:v>
                </c:pt>
                <c:pt idx="30">
                  <c:v>0.13547706261963299</c:v>
                </c:pt>
              </c:numCache>
              <c:extLst/>
            </c:numRef>
          </c:val>
          <c:extLst>
            <c:ext xmlns:c16="http://schemas.microsoft.com/office/drawing/2014/chart" uri="{C3380CC4-5D6E-409C-BE32-E72D297353CC}">
              <c16:uniqueId val="{00000000-B732-4468-9861-F072A1FA1409}"/>
            </c:ext>
          </c:extLst>
        </c:ser>
        <c:ser>
          <c:idx val="1"/>
          <c:order val="1"/>
          <c:tx>
            <c:strRef>
              <c:f>后期结果!$G$2</c:f>
              <c:strCache>
                <c:ptCount val="1"/>
                <c:pt idx="0">
                  <c:v>Extra-province loss</c:v>
                </c:pt>
              </c:strCache>
            </c:strRef>
          </c:tx>
          <c:spPr>
            <a:solidFill>
              <a:schemeClr val="accent2"/>
            </a:solidFill>
            <a:ln>
              <a:noFill/>
            </a:ln>
            <a:effectLst/>
          </c:spPr>
          <c:invertIfNegative val="0"/>
          <c:cat>
            <c:strRef>
              <c:f>后期结果!$B$3:$B$33</c:f>
              <c:strCache>
                <c:ptCount val="31"/>
                <c:pt idx="0">
                  <c:v>Guangdong</c:v>
                </c:pt>
                <c:pt idx="1">
                  <c:v>Jiangsu</c:v>
                </c:pt>
                <c:pt idx="2">
                  <c:v>Zhejiang</c:v>
                </c:pt>
                <c:pt idx="3">
                  <c:v>Shandong</c:v>
                </c:pt>
                <c:pt idx="4">
                  <c:v>Henan</c:v>
                </c:pt>
                <c:pt idx="5">
                  <c:v>Shanghai</c:v>
                </c:pt>
                <c:pt idx="6">
                  <c:v>Anhui</c:v>
                </c:pt>
                <c:pt idx="7">
                  <c:v>Chongqing</c:v>
                </c:pt>
                <c:pt idx="8">
                  <c:v>Beijing</c:v>
                </c:pt>
                <c:pt idx="9">
                  <c:v>Fujian</c:v>
                </c:pt>
                <c:pt idx="10">
                  <c:v>Jiangxi</c:v>
                </c:pt>
                <c:pt idx="11">
                  <c:v>Hunan</c:v>
                </c:pt>
                <c:pt idx="12">
                  <c:v>Jilin</c:v>
                </c:pt>
                <c:pt idx="13">
                  <c:v>Hebei</c:v>
                </c:pt>
                <c:pt idx="14">
                  <c:v>Liaoning</c:v>
                </c:pt>
                <c:pt idx="15">
                  <c:v>Hubei</c:v>
                </c:pt>
                <c:pt idx="16">
                  <c:v>Tianjin</c:v>
                </c:pt>
                <c:pt idx="17">
                  <c:v>Shannxi</c:v>
                </c:pt>
                <c:pt idx="18">
                  <c:v>Guangxi</c:v>
                </c:pt>
                <c:pt idx="19">
                  <c:v>Sichuan</c:v>
                </c:pt>
                <c:pt idx="20">
                  <c:v>Inner Mongolia</c:v>
                </c:pt>
                <c:pt idx="21">
                  <c:v>Heilongjiang</c:v>
                </c:pt>
                <c:pt idx="22">
                  <c:v>Guizhou</c:v>
                </c:pt>
                <c:pt idx="23">
                  <c:v>Yunnan</c:v>
                </c:pt>
                <c:pt idx="24">
                  <c:v>Shanxi</c:v>
                </c:pt>
                <c:pt idx="25">
                  <c:v>Xinjiang</c:v>
                </c:pt>
                <c:pt idx="26">
                  <c:v>Ningxia</c:v>
                </c:pt>
                <c:pt idx="27">
                  <c:v>Hainan</c:v>
                </c:pt>
                <c:pt idx="28">
                  <c:v>Gansu</c:v>
                </c:pt>
                <c:pt idx="29">
                  <c:v>Qinghai</c:v>
                </c:pt>
                <c:pt idx="30">
                  <c:v>Tibet</c:v>
                </c:pt>
              </c:strCache>
              <c:extLst/>
            </c:strRef>
          </c:cat>
          <c:val>
            <c:numRef>
              <c:f>后期结果!$G$3:$G$33</c:f>
              <c:numCache>
                <c:formatCode>0.0_ </c:formatCode>
                <c:ptCount val="31"/>
                <c:pt idx="0">
                  <c:v>117.79341232405871</c:v>
                </c:pt>
                <c:pt idx="1">
                  <c:v>83.269525936153002</c:v>
                </c:pt>
                <c:pt idx="2">
                  <c:v>78.373306136484302</c:v>
                </c:pt>
                <c:pt idx="3">
                  <c:v>24.51434892605581</c:v>
                </c:pt>
                <c:pt idx="4">
                  <c:v>69.416115963883684</c:v>
                </c:pt>
                <c:pt idx="5">
                  <c:v>54.02873639023661</c:v>
                </c:pt>
                <c:pt idx="6">
                  <c:v>39.989503884771601</c:v>
                </c:pt>
                <c:pt idx="7">
                  <c:v>48.610770404115897</c:v>
                </c:pt>
                <c:pt idx="8">
                  <c:v>38.102240710630788</c:v>
                </c:pt>
                <c:pt idx="9">
                  <c:v>15.968189252937304</c:v>
                </c:pt>
                <c:pt idx="10">
                  <c:v>37.126285426623113</c:v>
                </c:pt>
                <c:pt idx="11">
                  <c:v>17.941367962100699</c:v>
                </c:pt>
                <c:pt idx="12">
                  <c:v>38.23438523016442</c:v>
                </c:pt>
                <c:pt idx="13">
                  <c:v>26.348467466754602</c:v>
                </c:pt>
                <c:pt idx="14">
                  <c:v>27.766963400787301</c:v>
                </c:pt>
                <c:pt idx="15">
                  <c:v>11.270072226482302</c:v>
                </c:pt>
                <c:pt idx="16">
                  <c:v>23.195790373767331</c:v>
                </c:pt>
                <c:pt idx="17">
                  <c:v>26.735416364178128</c:v>
                </c:pt>
                <c:pt idx="18">
                  <c:v>19.960004981634363</c:v>
                </c:pt>
                <c:pt idx="19">
                  <c:v>9.9946576507599989</c:v>
                </c:pt>
                <c:pt idx="20">
                  <c:v>12.64495476646437</c:v>
                </c:pt>
                <c:pt idx="21">
                  <c:v>12.10195830708102</c:v>
                </c:pt>
                <c:pt idx="22">
                  <c:v>12.556236865593389</c:v>
                </c:pt>
                <c:pt idx="23">
                  <c:v>10.59436109631282</c:v>
                </c:pt>
                <c:pt idx="24">
                  <c:v>9.5480022400691578</c:v>
                </c:pt>
                <c:pt idx="25">
                  <c:v>7.5202163979678307</c:v>
                </c:pt>
                <c:pt idx="26">
                  <c:v>5.582886332175681</c:v>
                </c:pt>
                <c:pt idx="27">
                  <c:v>5.272265182575306</c:v>
                </c:pt>
                <c:pt idx="28">
                  <c:v>3.34731016967676</c:v>
                </c:pt>
                <c:pt idx="29">
                  <c:v>1.4510278901285001</c:v>
                </c:pt>
                <c:pt idx="30">
                  <c:v>1.0468977378465369</c:v>
                </c:pt>
              </c:numCache>
              <c:extLst/>
            </c:numRef>
          </c:val>
          <c:extLst>
            <c:ext xmlns:c16="http://schemas.microsoft.com/office/drawing/2014/chart" uri="{C3380CC4-5D6E-409C-BE32-E72D297353CC}">
              <c16:uniqueId val="{00000001-B732-4468-9861-F072A1FA1409}"/>
            </c:ext>
          </c:extLst>
        </c:ser>
        <c:dLbls>
          <c:showLegendKey val="0"/>
          <c:showVal val="0"/>
          <c:showCatName val="0"/>
          <c:showSerName val="0"/>
          <c:showPercent val="0"/>
          <c:showBubbleSize val="0"/>
        </c:dLbls>
        <c:gapWidth val="150"/>
        <c:overlap val="100"/>
        <c:axId val="1796277584"/>
        <c:axId val="1796281744"/>
      </c:barChart>
      <c:catAx>
        <c:axId val="179627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800" b="0" i="0" u="none" strike="noStrike" kern="1200" baseline="0">
                <a:solidFill>
                  <a:schemeClr val="tx1"/>
                </a:solidFill>
                <a:latin typeface="+mn-lt"/>
                <a:ea typeface="+mn-ea"/>
                <a:cs typeface="+mn-cs"/>
              </a:defRPr>
            </a:pPr>
            <a:endParaRPr lang="zh-CN"/>
          </a:p>
        </c:txPr>
        <c:crossAx val="1796281744"/>
        <c:crosses val="autoZero"/>
        <c:auto val="1"/>
        <c:lblAlgn val="ctr"/>
        <c:lblOffset val="100"/>
        <c:noMultiLvlLbl val="0"/>
      </c:catAx>
      <c:valAx>
        <c:axId val="1796281744"/>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Billion yuan</a:t>
                </a:r>
                <a:endParaRPr lang="zh-CN"/>
              </a:p>
            </c:rich>
          </c:tx>
          <c:layout>
            <c:manualLayout>
              <c:xMode val="edge"/>
              <c:yMode val="edge"/>
              <c:x val="0"/>
              <c:y val="4.5135403635293246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CN"/>
            </a:p>
          </c:txPr>
        </c:title>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CN"/>
          </a:p>
        </c:txPr>
        <c:crossAx val="1796277584"/>
        <c:crosses val="autoZero"/>
        <c:crossBetween val="between"/>
        <c:majorUnit val="40"/>
      </c:valAx>
      <c:spPr>
        <a:noFill/>
        <a:ln>
          <a:noFill/>
        </a:ln>
        <a:effectLst/>
      </c:spPr>
    </c:plotArea>
    <c:legend>
      <c:legendPos val="r"/>
      <c:layout>
        <c:manualLayout>
          <c:xMode val="edge"/>
          <c:yMode val="edge"/>
          <c:x val="0.67677276540689157"/>
          <c:y val="5.638852721069107E-2"/>
          <c:w val="0.23284647185468954"/>
          <c:h val="0.1717552329733364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sz="1800">
          <a:solidFill>
            <a:schemeClr val="tx1"/>
          </a:solidFill>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84297375672077"/>
          <c:y val="5.5402270299808737E-2"/>
          <c:w val="0.816920155622749"/>
          <c:h val="0.48435487645202147"/>
        </c:manualLayout>
      </c:layout>
      <c:barChart>
        <c:barDir val="col"/>
        <c:grouping val="stacked"/>
        <c:varyColors val="0"/>
        <c:ser>
          <c:idx val="0"/>
          <c:order val="0"/>
          <c:tx>
            <c:strRef>
              <c:f>SA图!$D$1</c:f>
              <c:strCache>
                <c:ptCount val="1"/>
                <c:pt idx="0">
                  <c:v>After-policy loss</c:v>
                </c:pt>
              </c:strCache>
            </c:strRef>
          </c:tx>
          <c:spPr>
            <a:solidFill>
              <a:schemeClr val="accent1"/>
            </a:solidFill>
            <a:ln>
              <a:noFill/>
            </a:ln>
            <a:effectLst/>
          </c:spPr>
          <c:invertIfNegative val="0"/>
          <c:cat>
            <c:strRef>
              <c:f>SA图!$B$2:$B$32</c:f>
              <c:strCache>
                <c:ptCount val="31"/>
                <c:pt idx="0">
                  <c:v>Guangdong</c:v>
                </c:pt>
                <c:pt idx="1">
                  <c:v>Jiangsu</c:v>
                </c:pt>
                <c:pt idx="2">
                  <c:v>Zhejiang</c:v>
                </c:pt>
                <c:pt idx="3">
                  <c:v>Henan</c:v>
                </c:pt>
                <c:pt idx="4">
                  <c:v>Shandong</c:v>
                </c:pt>
                <c:pt idx="5">
                  <c:v>Chongqing</c:v>
                </c:pt>
                <c:pt idx="6">
                  <c:v>Anhui</c:v>
                </c:pt>
                <c:pt idx="7">
                  <c:v>Shanghai</c:v>
                </c:pt>
                <c:pt idx="8">
                  <c:v>Hebei</c:v>
                </c:pt>
                <c:pt idx="9">
                  <c:v>Jilin</c:v>
                </c:pt>
                <c:pt idx="10">
                  <c:v>Jiangxi</c:v>
                </c:pt>
                <c:pt idx="11">
                  <c:v>Hunan</c:v>
                </c:pt>
                <c:pt idx="12">
                  <c:v>Fujian</c:v>
                </c:pt>
                <c:pt idx="13">
                  <c:v>Hubei</c:v>
                </c:pt>
                <c:pt idx="14">
                  <c:v>Sichuan</c:v>
                </c:pt>
                <c:pt idx="15">
                  <c:v>Beijing</c:v>
                </c:pt>
                <c:pt idx="16">
                  <c:v>Shannxi</c:v>
                </c:pt>
                <c:pt idx="17">
                  <c:v>Liaoning</c:v>
                </c:pt>
                <c:pt idx="18">
                  <c:v>Guangxi</c:v>
                </c:pt>
                <c:pt idx="19">
                  <c:v>Tianjin</c:v>
                </c:pt>
                <c:pt idx="20">
                  <c:v>Yunnan</c:v>
                </c:pt>
                <c:pt idx="21">
                  <c:v>Guizhou</c:v>
                </c:pt>
                <c:pt idx="22">
                  <c:v>Inner Mongolia</c:v>
                </c:pt>
                <c:pt idx="23">
                  <c:v>Shanxi</c:v>
                </c:pt>
                <c:pt idx="24">
                  <c:v>Heilongjiang</c:v>
                </c:pt>
                <c:pt idx="25">
                  <c:v>Xinjiang</c:v>
                </c:pt>
                <c:pt idx="26">
                  <c:v>Gansu</c:v>
                </c:pt>
                <c:pt idx="27">
                  <c:v>Ningxia</c:v>
                </c:pt>
                <c:pt idx="28">
                  <c:v>Hainan</c:v>
                </c:pt>
                <c:pt idx="29">
                  <c:v>Qinghai</c:v>
                </c:pt>
                <c:pt idx="30">
                  <c:v>Tibet</c:v>
                </c:pt>
              </c:strCache>
            </c:strRef>
          </c:cat>
          <c:val>
            <c:numRef>
              <c:f>SA图!$D$2:$D$32</c:f>
              <c:numCache>
                <c:formatCode>0_ </c:formatCode>
                <c:ptCount val="31"/>
                <c:pt idx="0">
                  <c:v>1439.2607689946301</c:v>
                </c:pt>
                <c:pt idx="1">
                  <c:v>1183.2971337280801</c:v>
                </c:pt>
                <c:pt idx="2">
                  <c:v>860.94750952867798</c:v>
                </c:pt>
                <c:pt idx="3">
                  <c:v>817.86726548172396</c:v>
                </c:pt>
                <c:pt idx="4">
                  <c:v>779.26398243430901</c:v>
                </c:pt>
                <c:pt idx="5">
                  <c:v>483.35288256272003</c:v>
                </c:pt>
                <c:pt idx="6">
                  <c:v>491.32639775399599</c:v>
                </c:pt>
                <c:pt idx="7">
                  <c:v>461.61359566024697</c:v>
                </c:pt>
                <c:pt idx="8">
                  <c:v>425.70395268122201</c:v>
                </c:pt>
                <c:pt idx="9">
                  <c:v>371.49969279415802</c:v>
                </c:pt>
                <c:pt idx="10">
                  <c:v>360.725198771777</c:v>
                </c:pt>
                <c:pt idx="11">
                  <c:v>376.26026583626401</c:v>
                </c:pt>
                <c:pt idx="12">
                  <c:v>367.00544339924301</c:v>
                </c:pt>
                <c:pt idx="13">
                  <c:v>374.78705522961297</c:v>
                </c:pt>
                <c:pt idx="14">
                  <c:v>372.859195194694</c:v>
                </c:pt>
                <c:pt idx="15">
                  <c:v>318.34076057776599</c:v>
                </c:pt>
                <c:pt idx="16">
                  <c:v>319.22688593335198</c:v>
                </c:pt>
                <c:pt idx="17">
                  <c:v>296.87099382737102</c:v>
                </c:pt>
                <c:pt idx="18">
                  <c:v>288.83947050521402</c:v>
                </c:pt>
                <c:pt idx="19">
                  <c:v>235.132133551403</c:v>
                </c:pt>
                <c:pt idx="20">
                  <c:v>203.44371443116901</c:v>
                </c:pt>
                <c:pt idx="21">
                  <c:v>181.377659220731</c:v>
                </c:pt>
                <c:pt idx="22">
                  <c:v>156.42217551859099</c:v>
                </c:pt>
                <c:pt idx="23">
                  <c:v>159.10729946420301</c:v>
                </c:pt>
                <c:pt idx="24">
                  <c:v>137.98432683326999</c:v>
                </c:pt>
                <c:pt idx="25">
                  <c:v>126.191930023379</c:v>
                </c:pt>
                <c:pt idx="26">
                  <c:v>91.032347502625797</c:v>
                </c:pt>
                <c:pt idx="27">
                  <c:v>60.456691379812298</c:v>
                </c:pt>
                <c:pt idx="28">
                  <c:v>54.4911645977622</c:v>
                </c:pt>
                <c:pt idx="29">
                  <c:v>27.9772571528923</c:v>
                </c:pt>
                <c:pt idx="30">
                  <c:v>18.362900698472998</c:v>
                </c:pt>
              </c:numCache>
            </c:numRef>
          </c:val>
          <c:extLst>
            <c:ext xmlns:c16="http://schemas.microsoft.com/office/drawing/2014/chart" uri="{C3380CC4-5D6E-409C-BE32-E72D297353CC}">
              <c16:uniqueId val="{00000000-33DA-4E4E-A602-404098AE44E9}"/>
            </c:ext>
          </c:extLst>
        </c:ser>
        <c:ser>
          <c:idx val="1"/>
          <c:order val="1"/>
          <c:tx>
            <c:strRef>
              <c:f>SA图!$E$1</c:f>
              <c:strCache>
                <c:ptCount val="1"/>
                <c:pt idx="0">
                  <c:v>Policy mitigation effect</c:v>
                </c:pt>
              </c:strCache>
            </c:strRef>
          </c:tx>
          <c:spPr>
            <a:solidFill>
              <a:schemeClr val="accent2"/>
            </a:solidFill>
            <a:ln>
              <a:noFill/>
            </a:ln>
            <a:effectLst/>
          </c:spPr>
          <c:invertIfNegative val="0"/>
          <c:cat>
            <c:strRef>
              <c:f>SA图!$B$2:$B$32</c:f>
              <c:strCache>
                <c:ptCount val="31"/>
                <c:pt idx="0">
                  <c:v>Guangdong</c:v>
                </c:pt>
                <c:pt idx="1">
                  <c:v>Jiangsu</c:v>
                </c:pt>
                <c:pt idx="2">
                  <c:v>Zhejiang</c:v>
                </c:pt>
                <c:pt idx="3">
                  <c:v>Henan</c:v>
                </c:pt>
                <c:pt idx="4">
                  <c:v>Shandong</c:v>
                </c:pt>
                <c:pt idx="5">
                  <c:v>Chongqing</c:v>
                </c:pt>
                <c:pt idx="6">
                  <c:v>Anhui</c:v>
                </c:pt>
                <c:pt idx="7">
                  <c:v>Shanghai</c:v>
                </c:pt>
                <c:pt idx="8">
                  <c:v>Hebei</c:v>
                </c:pt>
                <c:pt idx="9">
                  <c:v>Jilin</c:v>
                </c:pt>
                <c:pt idx="10">
                  <c:v>Jiangxi</c:v>
                </c:pt>
                <c:pt idx="11">
                  <c:v>Hunan</c:v>
                </c:pt>
                <c:pt idx="12">
                  <c:v>Fujian</c:v>
                </c:pt>
                <c:pt idx="13">
                  <c:v>Hubei</c:v>
                </c:pt>
                <c:pt idx="14">
                  <c:v>Sichuan</c:v>
                </c:pt>
                <c:pt idx="15">
                  <c:v>Beijing</c:v>
                </c:pt>
                <c:pt idx="16">
                  <c:v>Shannxi</c:v>
                </c:pt>
                <c:pt idx="17">
                  <c:v>Liaoning</c:v>
                </c:pt>
                <c:pt idx="18">
                  <c:v>Guangxi</c:v>
                </c:pt>
                <c:pt idx="19">
                  <c:v>Tianjin</c:v>
                </c:pt>
                <c:pt idx="20">
                  <c:v>Yunnan</c:v>
                </c:pt>
                <c:pt idx="21">
                  <c:v>Guizhou</c:v>
                </c:pt>
                <c:pt idx="22">
                  <c:v>Inner Mongolia</c:v>
                </c:pt>
                <c:pt idx="23">
                  <c:v>Shanxi</c:v>
                </c:pt>
                <c:pt idx="24">
                  <c:v>Heilongjiang</c:v>
                </c:pt>
                <c:pt idx="25">
                  <c:v>Xinjiang</c:v>
                </c:pt>
                <c:pt idx="26">
                  <c:v>Gansu</c:v>
                </c:pt>
                <c:pt idx="27">
                  <c:v>Ningxia</c:v>
                </c:pt>
                <c:pt idx="28">
                  <c:v>Hainan</c:v>
                </c:pt>
                <c:pt idx="29">
                  <c:v>Qinghai</c:v>
                </c:pt>
                <c:pt idx="30">
                  <c:v>Tibet</c:v>
                </c:pt>
              </c:strCache>
            </c:strRef>
          </c:cat>
          <c:val>
            <c:numRef>
              <c:f>SA图!$E$2:$E$32</c:f>
              <c:numCache>
                <c:formatCode>0_ </c:formatCode>
                <c:ptCount val="31"/>
                <c:pt idx="0">
                  <c:v>265.5510577901</c:v>
                </c:pt>
                <c:pt idx="1">
                  <c:v>184.09185003241987</c:v>
                </c:pt>
                <c:pt idx="2">
                  <c:v>147.11587881589196</c:v>
                </c:pt>
                <c:pt idx="3">
                  <c:v>183.47584886814604</c:v>
                </c:pt>
                <c:pt idx="4">
                  <c:v>108.08086799921796</c:v>
                </c:pt>
                <c:pt idx="5">
                  <c:v>100.72340905555501</c:v>
                </c:pt>
                <c:pt idx="6">
                  <c:v>69.118098681044955</c:v>
                </c:pt>
                <c:pt idx="7">
                  <c:v>71.870252930946037</c:v>
                </c:pt>
                <c:pt idx="8">
                  <c:v>47.607653577245003</c:v>
                </c:pt>
                <c:pt idx="9">
                  <c:v>84.774614051011952</c:v>
                </c:pt>
                <c:pt idx="10">
                  <c:v>74.563606974899017</c:v>
                </c:pt>
                <c:pt idx="11">
                  <c:v>33.883686220984998</c:v>
                </c:pt>
                <c:pt idx="12">
                  <c:v>34.798766931734008</c:v>
                </c:pt>
                <c:pt idx="13">
                  <c:v>26.182253069498017</c:v>
                </c:pt>
                <c:pt idx="14">
                  <c:v>24.734614081865004</c:v>
                </c:pt>
                <c:pt idx="15">
                  <c:v>45.051276274911004</c:v>
                </c:pt>
                <c:pt idx="16">
                  <c:v>43.145977151202999</c:v>
                </c:pt>
                <c:pt idx="17">
                  <c:v>45.477910702716997</c:v>
                </c:pt>
                <c:pt idx="18">
                  <c:v>40.238788677652963</c:v>
                </c:pt>
                <c:pt idx="19">
                  <c:v>37.787091033559022</c:v>
                </c:pt>
                <c:pt idx="20">
                  <c:v>14.137161306970995</c:v>
                </c:pt>
                <c:pt idx="21">
                  <c:v>29.143860862042004</c:v>
                </c:pt>
                <c:pt idx="22">
                  <c:v>21.693804869456017</c:v>
                </c:pt>
                <c:pt idx="23">
                  <c:v>11.841043647297994</c:v>
                </c:pt>
                <c:pt idx="24">
                  <c:v>12.684847116305008</c:v>
                </c:pt>
                <c:pt idx="25">
                  <c:v>13.570307427914003</c:v>
                </c:pt>
                <c:pt idx="26">
                  <c:v>11.069328264582197</c:v>
                </c:pt>
                <c:pt idx="27">
                  <c:v>7.5325086024969039</c:v>
                </c:pt>
                <c:pt idx="28">
                  <c:v>3.9816288430447031</c:v>
                </c:pt>
                <c:pt idx="29">
                  <c:v>1.8662173475043993</c:v>
                </c:pt>
                <c:pt idx="30">
                  <c:v>1.5491096905698001</c:v>
                </c:pt>
              </c:numCache>
            </c:numRef>
          </c:val>
          <c:extLst>
            <c:ext xmlns:c16="http://schemas.microsoft.com/office/drawing/2014/chart" uri="{C3380CC4-5D6E-409C-BE32-E72D297353CC}">
              <c16:uniqueId val="{00000001-33DA-4E4E-A602-404098AE44E9}"/>
            </c:ext>
          </c:extLst>
        </c:ser>
        <c:dLbls>
          <c:showLegendKey val="0"/>
          <c:showVal val="0"/>
          <c:showCatName val="0"/>
          <c:showSerName val="0"/>
          <c:showPercent val="0"/>
          <c:showBubbleSize val="0"/>
        </c:dLbls>
        <c:gapWidth val="219"/>
        <c:overlap val="100"/>
        <c:axId val="1836199039"/>
        <c:axId val="1733508079"/>
      </c:barChart>
      <c:lineChart>
        <c:grouping val="standard"/>
        <c:varyColors val="0"/>
        <c:ser>
          <c:idx val="2"/>
          <c:order val="2"/>
          <c:tx>
            <c:strRef>
              <c:f>SA图!$F$1</c:f>
              <c:strCache>
                <c:ptCount val="1"/>
                <c:pt idx="0">
                  <c:v>Percentage of policy mitigation</c:v>
                </c:pt>
              </c:strCache>
            </c:strRef>
          </c:tx>
          <c:spPr>
            <a:ln w="28575" cap="rnd">
              <a:noFill/>
              <a:round/>
            </a:ln>
            <a:effectLst/>
          </c:spPr>
          <c:marker>
            <c:symbol val="circle"/>
            <c:size val="5"/>
            <c:spPr>
              <a:solidFill>
                <a:srgbClr val="C00000"/>
              </a:solidFill>
              <a:ln w="9525">
                <a:noFill/>
              </a:ln>
              <a:effectLst/>
            </c:spPr>
          </c:marker>
          <c:cat>
            <c:strRef>
              <c:f>SA图!$B$2:$B$32</c:f>
              <c:strCache>
                <c:ptCount val="31"/>
                <c:pt idx="0">
                  <c:v>Guangdong</c:v>
                </c:pt>
                <c:pt idx="1">
                  <c:v>Jiangsu</c:v>
                </c:pt>
                <c:pt idx="2">
                  <c:v>Zhejiang</c:v>
                </c:pt>
                <c:pt idx="3">
                  <c:v>Henan</c:v>
                </c:pt>
                <c:pt idx="4">
                  <c:v>Shandong</c:v>
                </c:pt>
                <c:pt idx="5">
                  <c:v>Chongqing</c:v>
                </c:pt>
                <c:pt idx="6">
                  <c:v>Anhui</c:v>
                </c:pt>
                <c:pt idx="7">
                  <c:v>Shanghai</c:v>
                </c:pt>
                <c:pt idx="8">
                  <c:v>Hebei</c:v>
                </c:pt>
                <c:pt idx="9">
                  <c:v>Jilin</c:v>
                </c:pt>
                <c:pt idx="10">
                  <c:v>Jiangxi</c:v>
                </c:pt>
                <c:pt idx="11">
                  <c:v>Hunan</c:v>
                </c:pt>
                <c:pt idx="12">
                  <c:v>Fujian</c:v>
                </c:pt>
                <c:pt idx="13">
                  <c:v>Hubei</c:v>
                </c:pt>
                <c:pt idx="14">
                  <c:v>Sichuan</c:v>
                </c:pt>
                <c:pt idx="15">
                  <c:v>Beijing</c:v>
                </c:pt>
                <c:pt idx="16">
                  <c:v>Shannxi</c:v>
                </c:pt>
                <c:pt idx="17">
                  <c:v>Liaoning</c:v>
                </c:pt>
                <c:pt idx="18">
                  <c:v>Guangxi</c:v>
                </c:pt>
                <c:pt idx="19">
                  <c:v>Tianjin</c:v>
                </c:pt>
                <c:pt idx="20">
                  <c:v>Yunnan</c:v>
                </c:pt>
                <c:pt idx="21">
                  <c:v>Guizhou</c:v>
                </c:pt>
                <c:pt idx="22">
                  <c:v>Inner Mongolia</c:v>
                </c:pt>
                <c:pt idx="23">
                  <c:v>Shanxi</c:v>
                </c:pt>
                <c:pt idx="24">
                  <c:v>Heilongjiang</c:v>
                </c:pt>
                <c:pt idx="25">
                  <c:v>Xinjiang</c:v>
                </c:pt>
                <c:pt idx="26">
                  <c:v>Gansu</c:v>
                </c:pt>
                <c:pt idx="27">
                  <c:v>Ningxia</c:v>
                </c:pt>
                <c:pt idx="28">
                  <c:v>Hainan</c:v>
                </c:pt>
                <c:pt idx="29">
                  <c:v>Qinghai</c:v>
                </c:pt>
                <c:pt idx="30">
                  <c:v>Tibet</c:v>
                </c:pt>
              </c:strCache>
            </c:strRef>
          </c:cat>
          <c:val>
            <c:numRef>
              <c:f>SA图!$F$2:$F$32</c:f>
              <c:numCache>
                <c:formatCode>0.0%</c:formatCode>
                <c:ptCount val="31"/>
                <c:pt idx="0">
                  <c:v>0.15576561214437867</c:v>
                </c:pt>
                <c:pt idx="1">
                  <c:v>0.13463019829671508</c:v>
                </c:pt>
                <c:pt idx="2">
                  <c:v>0.14593911505652835</c:v>
                </c:pt>
                <c:pt idx="3">
                  <c:v>0.18322975036111289</c:v>
                </c:pt>
                <c:pt idx="4">
                  <c:v>0.12180255280279506</c:v>
                </c:pt>
                <c:pt idx="5">
                  <c:v>0.17244906273542626</c:v>
                </c:pt>
                <c:pt idx="6">
                  <c:v>0.1233272859680159</c:v>
                </c:pt>
                <c:pt idx="7">
                  <c:v>0.13471870445701162</c:v>
                </c:pt>
                <c:pt idx="8">
                  <c:v>0.10058416685275051</c:v>
                </c:pt>
                <c:pt idx="9">
                  <c:v>0.18579747485053766</c:v>
                </c:pt>
                <c:pt idx="10">
                  <c:v>0.17129686311825953</c:v>
                </c:pt>
                <c:pt idx="11">
                  <c:v>8.2614131089894571E-2</c:v>
                </c:pt>
                <c:pt idx="12">
                  <c:v>8.6606277477952021E-2</c:v>
                </c:pt>
                <c:pt idx="13">
                  <c:v>6.5297399395883082E-2</c:v>
                </c:pt>
                <c:pt idx="14">
                  <c:v>6.221076260435443E-2</c:v>
                </c:pt>
                <c:pt idx="15">
                  <c:v>0.123974307926773</c:v>
                </c:pt>
                <c:pt idx="16">
                  <c:v>0.11906514407271007</c:v>
                </c:pt>
                <c:pt idx="17">
                  <c:v>0.13284082437810185</c:v>
                </c:pt>
                <c:pt idx="18">
                  <c:v>0.12227726248938398</c:v>
                </c:pt>
                <c:pt idx="19">
                  <c:v>0.13845521908917624</c:v>
                </c:pt>
                <c:pt idx="20">
                  <c:v>6.4974282592672128E-2</c:v>
                </c:pt>
                <c:pt idx="21">
                  <c:v>0.13843649262357216</c:v>
                </c:pt>
                <c:pt idx="22">
                  <c:v>0.12179594903384561</c:v>
                </c:pt>
                <c:pt idx="23">
                  <c:v>6.9266793885066624E-2</c:v>
                </c:pt>
                <c:pt idx="24">
                  <c:v>8.4190062132751153E-2</c:v>
                </c:pt>
                <c:pt idx="25">
                  <c:v>9.7095665291157318E-2</c:v>
                </c:pt>
                <c:pt idx="26">
                  <c:v>0.10841475599107975</c:v>
                </c:pt>
                <c:pt idx="27">
                  <c:v>0.11078978138376183</c:v>
                </c:pt>
                <c:pt idx="28">
                  <c:v>6.8093699800324758E-2</c:v>
                </c:pt>
                <c:pt idx="29">
                  <c:v>6.2533514570483173E-2</c:v>
                </c:pt>
                <c:pt idx="30">
                  <c:v>7.7797754234913752E-2</c:v>
                </c:pt>
              </c:numCache>
            </c:numRef>
          </c:val>
          <c:smooth val="0"/>
          <c:extLst>
            <c:ext xmlns:c16="http://schemas.microsoft.com/office/drawing/2014/chart" uri="{C3380CC4-5D6E-409C-BE32-E72D297353CC}">
              <c16:uniqueId val="{00000002-33DA-4E4E-A602-404098AE44E9}"/>
            </c:ext>
          </c:extLst>
        </c:ser>
        <c:dLbls>
          <c:showLegendKey val="0"/>
          <c:showVal val="0"/>
          <c:showCatName val="0"/>
          <c:showSerName val="0"/>
          <c:showPercent val="0"/>
          <c:showBubbleSize val="0"/>
        </c:dLbls>
        <c:marker val="1"/>
        <c:smooth val="0"/>
        <c:axId val="1836190223"/>
        <c:axId val="1733510959"/>
      </c:lineChart>
      <c:catAx>
        <c:axId val="1836199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400" b="0" i="0" u="none" strike="noStrike" kern="1200" baseline="0">
                <a:solidFill>
                  <a:schemeClr val="tx1"/>
                </a:solidFill>
                <a:latin typeface="+mn-lt"/>
                <a:ea typeface="+mn-ea"/>
                <a:cs typeface="+mn-cs"/>
              </a:defRPr>
            </a:pPr>
            <a:endParaRPr lang="zh-CN"/>
          </a:p>
        </c:txPr>
        <c:crossAx val="1733508079"/>
        <c:crosses val="autoZero"/>
        <c:auto val="1"/>
        <c:lblAlgn val="ctr"/>
        <c:lblOffset val="100"/>
        <c:noMultiLvlLbl val="0"/>
      </c:catAx>
      <c:valAx>
        <c:axId val="1733508079"/>
        <c:scaling>
          <c:orientation val="minMax"/>
          <c:max val="1800"/>
          <c:min val="0"/>
        </c:scaling>
        <c:delete val="0"/>
        <c:axPos val="l"/>
        <c:title>
          <c:tx>
            <c:rich>
              <a:bodyPr rot="-5400000" spcFirstLastPara="1" vertOverflow="ellipsis" vert="horz" wrap="square" anchor="ctr" anchorCtr="1"/>
              <a:lstStyle/>
              <a:p>
                <a:pPr>
                  <a:defRPr lang="en-US" altLang="zh-CN" sz="1400" b="0" i="0" u="none" strike="noStrike" kern="1200" baseline="0">
                    <a:solidFill>
                      <a:schemeClr val="tx1"/>
                    </a:solidFill>
                    <a:latin typeface="+mn-lt"/>
                    <a:ea typeface="+mn-ea"/>
                    <a:cs typeface="+mn-cs"/>
                  </a:defRPr>
                </a:pPr>
                <a:r>
                  <a:rPr lang="en-US"/>
                  <a:t>Billion yuan</a:t>
                </a:r>
                <a:endParaRPr lang="zh-CN"/>
              </a:p>
            </c:rich>
          </c:tx>
          <c:layout>
            <c:manualLayout>
              <c:xMode val="edge"/>
              <c:yMode val="edge"/>
              <c:x val="2.0315579818577724E-3"/>
              <c:y val="6.2142129710126934E-2"/>
            </c:manualLayout>
          </c:layout>
          <c:overlay val="0"/>
          <c:spPr>
            <a:noFill/>
            <a:ln>
              <a:noFill/>
            </a:ln>
            <a:effectLst/>
          </c:spPr>
          <c:txPr>
            <a:bodyPr rot="-5400000" spcFirstLastPara="1" vertOverflow="ellipsis" vert="horz" wrap="square" anchor="ctr" anchorCtr="1"/>
            <a:lstStyle/>
            <a:p>
              <a:pPr>
                <a:defRPr lang="en-US" altLang="zh-CN" sz="1400" b="0" i="0" u="none" strike="noStrike" kern="1200" baseline="0">
                  <a:solidFill>
                    <a:schemeClr val="tx1"/>
                  </a:solidFill>
                  <a:latin typeface="+mn-lt"/>
                  <a:ea typeface="+mn-ea"/>
                  <a:cs typeface="+mn-cs"/>
                </a:defRPr>
              </a:pPr>
              <a:endParaRPr lang="zh-CN"/>
            </a:p>
          </c:txPr>
        </c:title>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1400" b="0" i="0" u="none" strike="noStrike" kern="1200" baseline="0">
                <a:solidFill>
                  <a:schemeClr val="tx1"/>
                </a:solidFill>
                <a:latin typeface="+mn-lt"/>
                <a:ea typeface="+mn-ea"/>
                <a:cs typeface="+mn-cs"/>
              </a:defRPr>
            </a:pPr>
            <a:endParaRPr lang="zh-CN"/>
          </a:p>
        </c:txPr>
        <c:crossAx val="1836199039"/>
        <c:crosses val="autoZero"/>
        <c:crossBetween val="between"/>
        <c:majorUnit val="300"/>
      </c:valAx>
      <c:valAx>
        <c:axId val="1733510959"/>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altLang="zh-CN" sz="1400" b="0" i="0" u="none" strike="noStrike" kern="1200" baseline="0">
                <a:solidFill>
                  <a:schemeClr val="tx1"/>
                </a:solidFill>
                <a:latin typeface="+mn-lt"/>
                <a:ea typeface="+mn-ea"/>
                <a:cs typeface="+mn-cs"/>
              </a:defRPr>
            </a:pPr>
            <a:endParaRPr lang="zh-CN"/>
          </a:p>
        </c:txPr>
        <c:crossAx val="1836190223"/>
        <c:crosses val="max"/>
        <c:crossBetween val="between"/>
        <c:majorUnit val="4.0000000000000008E-2"/>
      </c:valAx>
      <c:catAx>
        <c:axId val="1836190223"/>
        <c:scaling>
          <c:orientation val="minMax"/>
        </c:scaling>
        <c:delete val="1"/>
        <c:axPos val="b"/>
        <c:numFmt formatCode="General" sourceLinked="1"/>
        <c:majorTickMark val="none"/>
        <c:minorTickMark val="none"/>
        <c:tickLblPos val="nextTo"/>
        <c:crossAx val="1733510959"/>
        <c:crosses val="autoZero"/>
        <c:auto val="1"/>
        <c:lblAlgn val="ctr"/>
        <c:lblOffset val="100"/>
        <c:noMultiLvlLbl val="0"/>
      </c:catAx>
      <c:spPr>
        <a:noFill/>
        <a:ln>
          <a:noFill/>
        </a:ln>
        <a:effectLst/>
      </c:spPr>
    </c:plotArea>
    <c:legend>
      <c:legendPos val="b"/>
      <c:layout>
        <c:manualLayout>
          <c:xMode val="edge"/>
          <c:yMode val="edge"/>
          <c:x val="7.289029575663368E-2"/>
          <c:y val="0.90757324048366783"/>
          <c:w val="0.88198492853241395"/>
          <c:h val="7.8537839020122485E-2"/>
        </c:manualLayout>
      </c:layout>
      <c:overlay val="0"/>
      <c:spPr>
        <a:noFill/>
        <a:ln>
          <a:noFill/>
        </a:ln>
        <a:effectLst/>
      </c:spPr>
      <c:txPr>
        <a:bodyPr rot="0" spcFirstLastPara="1" vertOverflow="ellipsis" vert="horz" wrap="square" anchor="ctr" anchorCtr="1"/>
        <a:lstStyle/>
        <a:p>
          <a:pPr>
            <a:defRPr lang="en-US" altLang="zh-CN" sz="14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en-US" altLang="zh-CN" sz="1400" b="0" i="0" u="none" strike="noStrike" kern="1200" baseline="0">
          <a:solidFill>
            <a:schemeClr val="tx1"/>
          </a:solidFill>
          <a:latin typeface="+mn-lt"/>
          <a:ea typeface="+mn-ea"/>
          <a:cs typeface="+mn-cs"/>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noFill/>
              <a:round/>
            </a:ln>
            <a:effectLst/>
          </c:spPr>
          <c:marker>
            <c:symbol val="circle"/>
            <c:size val="5"/>
            <c:spPr>
              <a:solidFill>
                <a:srgbClr val="C00000"/>
              </a:solidFill>
              <a:ln w="9525">
                <a:noFill/>
              </a:ln>
              <a:effectLst/>
            </c:spPr>
          </c:marker>
          <c:cat>
            <c:strRef>
              <c:f>SA图!$B$68:$B$98</c:f>
              <c:strCache>
                <c:ptCount val="31"/>
                <c:pt idx="0">
                  <c:v>Guangdong</c:v>
                </c:pt>
                <c:pt idx="1">
                  <c:v>Jiangsu</c:v>
                </c:pt>
                <c:pt idx="2">
                  <c:v>Henan</c:v>
                </c:pt>
                <c:pt idx="3">
                  <c:v>Zhejiang</c:v>
                </c:pt>
                <c:pt idx="4">
                  <c:v>Shandong</c:v>
                </c:pt>
                <c:pt idx="5">
                  <c:v>Chongqing</c:v>
                </c:pt>
                <c:pt idx="6">
                  <c:v>Shanghai</c:v>
                </c:pt>
                <c:pt idx="7">
                  <c:v>Anhui</c:v>
                </c:pt>
                <c:pt idx="8">
                  <c:v>Jilin</c:v>
                </c:pt>
                <c:pt idx="9">
                  <c:v>Hebei</c:v>
                </c:pt>
                <c:pt idx="10">
                  <c:v>Jiangxi</c:v>
                </c:pt>
                <c:pt idx="11">
                  <c:v>Hunan</c:v>
                </c:pt>
                <c:pt idx="12">
                  <c:v>Beijing</c:v>
                </c:pt>
                <c:pt idx="13">
                  <c:v>Fujian</c:v>
                </c:pt>
                <c:pt idx="14">
                  <c:v>Hubei</c:v>
                </c:pt>
                <c:pt idx="15">
                  <c:v>Shannxi</c:v>
                </c:pt>
                <c:pt idx="16">
                  <c:v>Sichuan</c:v>
                </c:pt>
                <c:pt idx="17">
                  <c:v>Guangxi</c:v>
                </c:pt>
                <c:pt idx="18">
                  <c:v>Liaoning</c:v>
                </c:pt>
                <c:pt idx="19">
                  <c:v>Tianjin</c:v>
                </c:pt>
                <c:pt idx="20">
                  <c:v>Guizhou</c:v>
                </c:pt>
                <c:pt idx="21">
                  <c:v>Inner Mongolia</c:v>
                </c:pt>
                <c:pt idx="22">
                  <c:v>Heilongjiang</c:v>
                </c:pt>
                <c:pt idx="23">
                  <c:v>Yunnan</c:v>
                </c:pt>
                <c:pt idx="24">
                  <c:v>Shanxi</c:v>
                </c:pt>
                <c:pt idx="25">
                  <c:v>Xinjiang</c:v>
                </c:pt>
                <c:pt idx="26">
                  <c:v>Gansu</c:v>
                </c:pt>
                <c:pt idx="27">
                  <c:v>Ningxia</c:v>
                </c:pt>
                <c:pt idx="28">
                  <c:v>Hainan</c:v>
                </c:pt>
                <c:pt idx="29">
                  <c:v>Qinghai</c:v>
                </c:pt>
                <c:pt idx="30">
                  <c:v>Tibet</c:v>
                </c:pt>
              </c:strCache>
            </c:strRef>
          </c:cat>
          <c:val>
            <c:numRef>
              <c:f>SA图!$F$68:$F$98</c:f>
              <c:numCache>
                <c:formatCode>0.0%</c:formatCode>
                <c:ptCount val="31"/>
                <c:pt idx="0">
                  <c:v>1.671919805823785E-2</c:v>
                </c:pt>
                <c:pt idx="1">
                  <c:v>1.9608929366602412E-2</c:v>
                </c:pt>
                <c:pt idx="2">
                  <c:v>1.5013713385534255E-2</c:v>
                </c:pt>
                <c:pt idx="3">
                  <c:v>1.7253703896219608E-2</c:v>
                </c:pt>
                <c:pt idx="4">
                  <c:v>3.1085150058739464E-2</c:v>
                </c:pt>
                <c:pt idx="5">
                  <c:v>1.1745742383157287E-2</c:v>
                </c:pt>
                <c:pt idx="6">
                  <c:v>1.8523764167560519E-2</c:v>
                </c:pt>
                <c:pt idx="7">
                  <c:v>1.661975063983856E-2</c:v>
                </c:pt>
                <c:pt idx="8">
                  <c:v>2.6154946527801481E-2</c:v>
                </c:pt>
                <c:pt idx="9">
                  <c:v>6.9088302881860075E-3</c:v>
                </c:pt>
                <c:pt idx="10">
                  <c:v>1.9209562705337024E-2</c:v>
                </c:pt>
                <c:pt idx="11">
                  <c:v>3.424459471912078E-2</c:v>
                </c:pt>
                <c:pt idx="12">
                  <c:v>2.5145953015371036E-2</c:v>
                </c:pt>
                <c:pt idx="13">
                  <c:v>3.6440080921296802E-2</c:v>
                </c:pt>
                <c:pt idx="14">
                  <c:v>3.8885700263579404E-2</c:v>
                </c:pt>
                <c:pt idx="15">
                  <c:v>2.6458136864751625E-2</c:v>
                </c:pt>
                <c:pt idx="16">
                  <c:v>2.0946583324551682E-2</c:v>
                </c:pt>
                <c:pt idx="17">
                  <c:v>2.7160214114950842E-2</c:v>
                </c:pt>
                <c:pt idx="18">
                  <c:v>2.1564705517180816E-2</c:v>
                </c:pt>
                <c:pt idx="19">
                  <c:v>1.7918188330264262E-2</c:v>
                </c:pt>
                <c:pt idx="20">
                  <c:v>3.5016504602787046E-2</c:v>
                </c:pt>
                <c:pt idx="21">
                  <c:v>2.9786690025150331E-2</c:v>
                </c:pt>
                <c:pt idx="22">
                  <c:v>2.8382863509355594E-2</c:v>
                </c:pt>
                <c:pt idx="23">
                  <c:v>4.3543370296621697E-2</c:v>
                </c:pt>
                <c:pt idx="24">
                  <c:v>4.3720303865670496E-2</c:v>
                </c:pt>
                <c:pt idx="25">
                  <c:v>2.6831706679516287E-2</c:v>
                </c:pt>
                <c:pt idx="26">
                  <c:v>3.7621885954820855E-2</c:v>
                </c:pt>
                <c:pt idx="27">
                  <c:v>2.4395422936748345E-2</c:v>
                </c:pt>
                <c:pt idx="28">
                  <c:v>3.1892204944496072E-2</c:v>
                </c:pt>
                <c:pt idx="29">
                  <c:v>3.8978722022850798E-2</c:v>
                </c:pt>
                <c:pt idx="30">
                  <c:v>2.2202154407611752E-2</c:v>
                </c:pt>
              </c:numCache>
            </c:numRef>
          </c:val>
          <c:smooth val="0"/>
          <c:extLst>
            <c:ext xmlns:c16="http://schemas.microsoft.com/office/drawing/2014/chart" uri="{C3380CC4-5D6E-409C-BE32-E72D297353CC}">
              <c16:uniqueId val="{00000000-7A02-4EE7-92B1-7E56E194F163}"/>
            </c:ext>
          </c:extLst>
        </c:ser>
        <c:dLbls>
          <c:showLegendKey val="0"/>
          <c:showVal val="0"/>
          <c:showCatName val="0"/>
          <c:showSerName val="0"/>
          <c:showPercent val="0"/>
          <c:showBubbleSize val="0"/>
        </c:dLbls>
        <c:marker val="1"/>
        <c:smooth val="0"/>
        <c:axId val="1974773823"/>
        <c:axId val="1974772863"/>
      </c:lineChart>
      <c:catAx>
        <c:axId val="197477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1974772863"/>
        <c:crosses val="autoZero"/>
        <c:auto val="1"/>
        <c:lblAlgn val="ctr"/>
        <c:lblOffset val="100"/>
        <c:noMultiLvlLbl val="0"/>
      </c:catAx>
      <c:valAx>
        <c:axId val="197477286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crossAx val="1974773823"/>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tx1"/>
          </a:solidFill>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855435344934812E-2"/>
          <c:y val="4.7547853784585696E-2"/>
          <c:w val="0.85203821566692695"/>
          <c:h val="0.45416757559151055"/>
        </c:manualLayout>
      </c:layout>
      <c:barChart>
        <c:barDir val="col"/>
        <c:grouping val="stacked"/>
        <c:varyColors val="0"/>
        <c:ser>
          <c:idx val="1"/>
          <c:order val="0"/>
          <c:tx>
            <c:strRef>
              <c:f>SA图!$H$100</c:f>
              <c:strCache>
                <c:ptCount val="1"/>
                <c:pt idx="0">
                  <c:v>After-policy loss</c:v>
                </c:pt>
              </c:strCache>
            </c:strRef>
          </c:tx>
          <c:spPr>
            <a:solidFill>
              <a:schemeClr val="accent2"/>
            </a:solidFill>
            <a:ln>
              <a:noFill/>
            </a:ln>
            <a:effectLst/>
          </c:spPr>
          <c:invertIfNegative val="0"/>
          <c:cat>
            <c:strRef>
              <c:f>SA图!$C$101:$C$131</c:f>
              <c:strCache>
                <c:ptCount val="31"/>
                <c:pt idx="0">
                  <c:v>Guangdong</c:v>
                </c:pt>
                <c:pt idx="1">
                  <c:v>Jiangsu</c:v>
                </c:pt>
                <c:pt idx="2">
                  <c:v>Zhejiang</c:v>
                </c:pt>
                <c:pt idx="3">
                  <c:v>Henan</c:v>
                </c:pt>
                <c:pt idx="4">
                  <c:v>Shandong</c:v>
                </c:pt>
                <c:pt idx="5">
                  <c:v>Chongqing</c:v>
                </c:pt>
                <c:pt idx="6">
                  <c:v>Anhui</c:v>
                </c:pt>
                <c:pt idx="7">
                  <c:v>Shanghai</c:v>
                </c:pt>
                <c:pt idx="8">
                  <c:v>Hebei</c:v>
                </c:pt>
                <c:pt idx="9">
                  <c:v>Jilin</c:v>
                </c:pt>
                <c:pt idx="10">
                  <c:v>Jiangxi</c:v>
                </c:pt>
                <c:pt idx="11">
                  <c:v>Hunan</c:v>
                </c:pt>
                <c:pt idx="12">
                  <c:v>Fujian</c:v>
                </c:pt>
                <c:pt idx="13">
                  <c:v>Hubei</c:v>
                </c:pt>
                <c:pt idx="14">
                  <c:v>Sichuan</c:v>
                </c:pt>
                <c:pt idx="15">
                  <c:v>Beijing</c:v>
                </c:pt>
                <c:pt idx="16">
                  <c:v>Shannxi</c:v>
                </c:pt>
                <c:pt idx="17">
                  <c:v>Liaoning</c:v>
                </c:pt>
                <c:pt idx="18">
                  <c:v>Guangxi</c:v>
                </c:pt>
                <c:pt idx="19">
                  <c:v>Tianjin</c:v>
                </c:pt>
                <c:pt idx="20">
                  <c:v>Yunnan</c:v>
                </c:pt>
                <c:pt idx="21">
                  <c:v>Guizhou</c:v>
                </c:pt>
                <c:pt idx="22">
                  <c:v>Inner Mongolia</c:v>
                </c:pt>
                <c:pt idx="23">
                  <c:v>Shanxi</c:v>
                </c:pt>
                <c:pt idx="24">
                  <c:v>Heilongjiang</c:v>
                </c:pt>
                <c:pt idx="25">
                  <c:v>Xinjiang</c:v>
                </c:pt>
                <c:pt idx="26">
                  <c:v>Gansu</c:v>
                </c:pt>
                <c:pt idx="27">
                  <c:v>Ningxia</c:v>
                </c:pt>
                <c:pt idx="28">
                  <c:v>Hainan</c:v>
                </c:pt>
                <c:pt idx="29">
                  <c:v>Qinghai</c:v>
                </c:pt>
                <c:pt idx="30">
                  <c:v>Tibet</c:v>
                </c:pt>
              </c:strCache>
            </c:strRef>
          </c:cat>
          <c:val>
            <c:numRef>
              <c:f>SA图!$H$101:$H$131</c:f>
              <c:numCache>
                <c:formatCode>0_ </c:formatCode>
                <c:ptCount val="31"/>
                <c:pt idx="0">
                  <c:v>1457.0571284616201</c:v>
                </c:pt>
                <c:pt idx="1">
                  <c:v>1150.51318251359</c:v>
                </c:pt>
                <c:pt idx="2">
                  <c:v>871.24697828117405</c:v>
                </c:pt>
                <c:pt idx="3">
                  <c:v>754.536506128459</c:v>
                </c:pt>
                <c:pt idx="4">
                  <c:v>771.20186241717204</c:v>
                </c:pt>
                <c:pt idx="5">
                  <c:v>417.26414090874499</c:v>
                </c:pt>
                <c:pt idx="6">
                  <c:v>470.96020338956998</c:v>
                </c:pt>
                <c:pt idx="7">
                  <c:v>391.77921135927397</c:v>
                </c:pt>
                <c:pt idx="8">
                  <c:v>450.97377680926797</c:v>
                </c:pt>
                <c:pt idx="9">
                  <c:v>343.86420415208198</c:v>
                </c:pt>
                <c:pt idx="10">
                  <c:v>321.90884996513699</c:v>
                </c:pt>
                <c:pt idx="11">
                  <c:v>383.835869718396</c:v>
                </c:pt>
                <c:pt idx="12">
                  <c:v>386.47107517860701</c:v>
                </c:pt>
                <c:pt idx="13">
                  <c:v>396.88968851605102</c:v>
                </c:pt>
                <c:pt idx="14">
                  <c:v>396.44511483288397</c:v>
                </c:pt>
                <c:pt idx="15">
                  <c:v>279.391266120583</c:v>
                </c:pt>
                <c:pt idx="16">
                  <c:v>332.961102100863</c:v>
                </c:pt>
                <c:pt idx="17">
                  <c:v>318.048322207875</c:v>
                </c:pt>
                <c:pt idx="18">
                  <c:v>282.38198149960999</c:v>
                </c:pt>
                <c:pt idx="19">
                  <c:v>220.15983908077001</c:v>
                </c:pt>
                <c:pt idx="20">
                  <c:v>217.58087573814001</c:v>
                </c:pt>
                <c:pt idx="21">
                  <c:v>194.54216331913901</c:v>
                </c:pt>
                <c:pt idx="22">
                  <c:v>160.594190868006</c:v>
                </c:pt>
                <c:pt idx="23">
                  <c:v>167.86954205138301</c:v>
                </c:pt>
                <c:pt idx="24">
                  <c:v>150.669173949575</c:v>
                </c:pt>
                <c:pt idx="25">
                  <c:v>135.54951298452801</c:v>
                </c:pt>
                <c:pt idx="26">
                  <c:v>96.695569458437205</c:v>
                </c:pt>
                <c:pt idx="27">
                  <c:v>65.259763395939899</c:v>
                </c:pt>
                <c:pt idx="28">
                  <c:v>58.472793440806903</c:v>
                </c:pt>
                <c:pt idx="29">
                  <c:v>29.8024910320561</c:v>
                </c:pt>
                <c:pt idx="30">
                  <c:v>19.912010389042798</c:v>
                </c:pt>
              </c:numCache>
            </c:numRef>
          </c:val>
          <c:extLst>
            <c:ext xmlns:c16="http://schemas.microsoft.com/office/drawing/2014/chart" uri="{C3380CC4-5D6E-409C-BE32-E72D297353CC}">
              <c16:uniqueId val="{00000000-E164-455D-825D-1EF412FBF013}"/>
            </c:ext>
          </c:extLst>
        </c:ser>
        <c:ser>
          <c:idx val="2"/>
          <c:order val="1"/>
          <c:tx>
            <c:strRef>
              <c:f>SA图!$I$100</c:f>
              <c:strCache>
                <c:ptCount val="1"/>
                <c:pt idx="0">
                  <c:v>Policy mitigation effect Ⅱ</c:v>
                </c:pt>
              </c:strCache>
            </c:strRef>
          </c:tx>
          <c:spPr>
            <a:solidFill>
              <a:schemeClr val="accent3"/>
            </a:solidFill>
            <a:ln>
              <a:noFill/>
            </a:ln>
            <a:effectLst/>
          </c:spPr>
          <c:invertIfNegative val="0"/>
          <c:cat>
            <c:strRef>
              <c:f>SA图!$C$101:$C$131</c:f>
              <c:strCache>
                <c:ptCount val="31"/>
                <c:pt idx="0">
                  <c:v>Guangdong</c:v>
                </c:pt>
                <c:pt idx="1">
                  <c:v>Jiangsu</c:v>
                </c:pt>
                <c:pt idx="2">
                  <c:v>Zhejiang</c:v>
                </c:pt>
                <c:pt idx="3">
                  <c:v>Henan</c:v>
                </c:pt>
                <c:pt idx="4">
                  <c:v>Shandong</c:v>
                </c:pt>
                <c:pt idx="5">
                  <c:v>Chongqing</c:v>
                </c:pt>
                <c:pt idx="6">
                  <c:v>Anhui</c:v>
                </c:pt>
                <c:pt idx="7">
                  <c:v>Shanghai</c:v>
                </c:pt>
                <c:pt idx="8">
                  <c:v>Hebei</c:v>
                </c:pt>
                <c:pt idx="9">
                  <c:v>Jilin</c:v>
                </c:pt>
                <c:pt idx="10">
                  <c:v>Jiangxi</c:v>
                </c:pt>
                <c:pt idx="11">
                  <c:v>Hunan</c:v>
                </c:pt>
                <c:pt idx="12">
                  <c:v>Fujian</c:v>
                </c:pt>
                <c:pt idx="13">
                  <c:v>Hubei</c:v>
                </c:pt>
                <c:pt idx="14">
                  <c:v>Sichuan</c:v>
                </c:pt>
                <c:pt idx="15">
                  <c:v>Beijing</c:v>
                </c:pt>
                <c:pt idx="16">
                  <c:v>Shannxi</c:v>
                </c:pt>
                <c:pt idx="17">
                  <c:v>Liaoning</c:v>
                </c:pt>
                <c:pt idx="18">
                  <c:v>Guangxi</c:v>
                </c:pt>
                <c:pt idx="19">
                  <c:v>Tianjin</c:v>
                </c:pt>
                <c:pt idx="20">
                  <c:v>Yunnan</c:v>
                </c:pt>
                <c:pt idx="21">
                  <c:v>Guizhou</c:v>
                </c:pt>
                <c:pt idx="22">
                  <c:v>Inner Mongolia</c:v>
                </c:pt>
                <c:pt idx="23">
                  <c:v>Shanxi</c:v>
                </c:pt>
                <c:pt idx="24">
                  <c:v>Heilongjiang</c:v>
                </c:pt>
                <c:pt idx="25">
                  <c:v>Xinjiang</c:v>
                </c:pt>
                <c:pt idx="26">
                  <c:v>Gansu</c:v>
                </c:pt>
                <c:pt idx="27">
                  <c:v>Ningxia</c:v>
                </c:pt>
                <c:pt idx="28">
                  <c:v>Hainan</c:v>
                </c:pt>
                <c:pt idx="29">
                  <c:v>Qinghai</c:v>
                </c:pt>
                <c:pt idx="30">
                  <c:v>Tibet</c:v>
                </c:pt>
              </c:strCache>
            </c:strRef>
          </c:cat>
          <c:val>
            <c:numRef>
              <c:f>SA图!$I$101:$I$131</c:f>
              <c:numCache>
                <c:formatCode>0_ </c:formatCode>
                <c:ptCount val="31"/>
                <c:pt idx="0">
                  <c:v>158.35030207839986</c:v>
                </c:pt>
                <c:pt idx="1">
                  <c:v>92.075024481420087</c:v>
                </c:pt>
                <c:pt idx="2">
                  <c:v>113.43867493293192</c:v>
                </c:pt>
                <c:pt idx="3">
                  <c:v>121.78221304136503</c:v>
                </c:pt>
                <c:pt idx="4">
                  <c:v>55.953080156485953</c:v>
                </c:pt>
                <c:pt idx="5">
                  <c:v>67.066337007527011</c:v>
                </c:pt>
                <c:pt idx="6">
                  <c:v>9.6586493484350058</c:v>
                </c:pt>
                <c:pt idx="7">
                  <c:v>61.135122479068002</c:v>
                </c:pt>
                <c:pt idx="8">
                  <c:v>11.315581277288004</c:v>
                </c:pt>
                <c:pt idx="9">
                  <c:v>53.959971172914038</c:v>
                </c:pt>
                <c:pt idx="10">
                  <c:v>21.998480716152017</c:v>
                </c:pt>
                <c:pt idx="11">
                  <c:v>0.37076906997100423</c:v>
                </c:pt>
                <c:pt idx="12">
                  <c:v>15.304884815663968</c:v>
                </c:pt>
                <c:pt idx="13">
                  <c:v>6.4074059414963358E-2</c:v>
                </c:pt>
                <c:pt idx="14">
                  <c:v>0.14985859077199848</c:v>
                </c:pt>
                <c:pt idx="15">
                  <c:v>66.333125795847991</c:v>
                </c:pt>
                <c:pt idx="16">
                  <c:v>24.144544935476006</c:v>
                </c:pt>
                <c:pt idx="17">
                  <c:v>9.9704238823699711</c:v>
                </c:pt>
                <c:pt idx="18">
                  <c:v>34.200038802280005</c:v>
                </c:pt>
                <c:pt idx="19">
                  <c:v>20.711724265592977</c:v>
                </c:pt>
                <c:pt idx="20">
                  <c:v>0</c:v>
                </c:pt>
                <c:pt idx="21">
                  <c:v>2.3508047083649899</c:v>
                </c:pt>
                <c:pt idx="22">
                  <c:v>14.830681265293009</c:v>
                </c:pt>
                <c:pt idx="23">
                  <c:v>1.4543951975259972</c:v>
                </c:pt>
                <c:pt idx="24">
                  <c:v>0</c:v>
                </c:pt>
                <c:pt idx="25">
                  <c:v>0.19939000571699239</c:v>
                </c:pt>
                <c:pt idx="26">
                  <c:v>1.8582456686960001</c:v>
                </c:pt>
                <c:pt idx="27">
                  <c:v>2.6947864115651043</c:v>
                </c:pt>
                <c:pt idx="28">
                  <c:v>0</c:v>
                </c:pt>
                <c:pt idx="29">
                  <c:v>2.7918132200710488E-5</c:v>
                </c:pt>
                <c:pt idx="30">
                  <c:v>0</c:v>
                </c:pt>
              </c:numCache>
            </c:numRef>
          </c:val>
          <c:extLst>
            <c:ext xmlns:c16="http://schemas.microsoft.com/office/drawing/2014/chart" uri="{C3380CC4-5D6E-409C-BE32-E72D297353CC}">
              <c16:uniqueId val="{00000001-E164-455D-825D-1EF412FBF013}"/>
            </c:ext>
          </c:extLst>
        </c:ser>
        <c:ser>
          <c:idx val="0"/>
          <c:order val="2"/>
          <c:tx>
            <c:strRef>
              <c:f>SA图!$F$100</c:f>
              <c:strCache>
                <c:ptCount val="1"/>
                <c:pt idx="0">
                  <c:v>Policy mitigation effect Ⅰ</c:v>
                </c:pt>
              </c:strCache>
            </c:strRef>
          </c:tx>
          <c:spPr>
            <a:solidFill>
              <a:schemeClr val="accent1"/>
            </a:solidFill>
            <a:ln>
              <a:noFill/>
            </a:ln>
            <a:effectLst/>
          </c:spPr>
          <c:invertIfNegative val="0"/>
          <c:cat>
            <c:strRef>
              <c:f>SA图!$C$101:$C$131</c:f>
              <c:strCache>
                <c:ptCount val="31"/>
                <c:pt idx="0">
                  <c:v>Guangdong</c:v>
                </c:pt>
                <c:pt idx="1">
                  <c:v>Jiangsu</c:v>
                </c:pt>
                <c:pt idx="2">
                  <c:v>Zhejiang</c:v>
                </c:pt>
                <c:pt idx="3">
                  <c:v>Henan</c:v>
                </c:pt>
                <c:pt idx="4">
                  <c:v>Shandong</c:v>
                </c:pt>
                <c:pt idx="5">
                  <c:v>Chongqing</c:v>
                </c:pt>
                <c:pt idx="6">
                  <c:v>Anhui</c:v>
                </c:pt>
                <c:pt idx="7">
                  <c:v>Shanghai</c:v>
                </c:pt>
                <c:pt idx="8">
                  <c:v>Hebei</c:v>
                </c:pt>
                <c:pt idx="9">
                  <c:v>Jilin</c:v>
                </c:pt>
                <c:pt idx="10">
                  <c:v>Jiangxi</c:v>
                </c:pt>
                <c:pt idx="11">
                  <c:v>Hunan</c:v>
                </c:pt>
                <c:pt idx="12">
                  <c:v>Fujian</c:v>
                </c:pt>
                <c:pt idx="13">
                  <c:v>Hubei</c:v>
                </c:pt>
                <c:pt idx="14">
                  <c:v>Sichuan</c:v>
                </c:pt>
                <c:pt idx="15">
                  <c:v>Beijing</c:v>
                </c:pt>
                <c:pt idx="16">
                  <c:v>Shannxi</c:v>
                </c:pt>
                <c:pt idx="17">
                  <c:v>Liaoning</c:v>
                </c:pt>
                <c:pt idx="18">
                  <c:v>Guangxi</c:v>
                </c:pt>
                <c:pt idx="19">
                  <c:v>Tianjin</c:v>
                </c:pt>
                <c:pt idx="20">
                  <c:v>Yunnan</c:v>
                </c:pt>
                <c:pt idx="21">
                  <c:v>Guizhou</c:v>
                </c:pt>
                <c:pt idx="22">
                  <c:v>Inner Mongolia</c:v>
                </c:pt>
                <c:pt idx="23">
                  <c:v>Shanxi</c:v>
                </c:pt>
                <c:pt idx="24">
                  <c:v>Heilongjiang</c:v>
                </c:pt>
                <c:pt idx="25">
                  <c:v>Xinjiang</c:v>
                </c:pt>
                <c:pt idx="26">
                  <c:v>Gansu</c:v>
                </c:pt>
                <c:pt idx="27">
                  <c:v>Ningxia</c:v>
                </c:pt>
                <c:pt idx="28">
                  <c:v>Hainan</c:v>
                </c:pt>
                <c:pt idx="29">
                  <c:v>Qinghai</c:v>
                </c:pt>
                <c:pt idx="30">
                  <c:v>Tibet</c:v>
                </c:pt>
              </c:strCache>
            </c:strRef>
          </c:cat>
          <c:val>
            <c:numRef>
              <c:f>SA图!$F$101:$F$131</c:f>
              <c:numCache>
                <c:formatCode>0_ </c:formatCode>
                <c:ptCount val="31"/>
                <c:pt idx="0">
                  <c:v>89.404396244710142</c:v>
                </c:pt>
                <c:pt idx="1">
                  <c:v>124.8007767654899</c:v>
                </c:pt>
                <c:pt idx="2">
                  <c:v>23.377735130463975</c:v>
                </c:pt>
                <c:pt idx="3">
                  <c:v>125.02439518004599</c:v>
                </c:pt>
                <c:pt idx="4">
                  <c:v>60.189907859868981</c:v>
                </c:pt>
                <c:pt idx="5">
                  <c:v>99.745813702003034</c:v>
                </c:pt>
                <c:pt idx="6">
                  <c:v>79.825643697035957</c:v>
                </c:pt>
                <c:pt idx="7">
                  <c:v>80.569514752851035</c:v>
                </c:pt>
                <c:pt idx="8">
                  <c:v>11.022248171911031</c:v>
                </c:pt>
                <c:pt idx="9">
                  <c:v>58.450131520173954</c:v>
                </c:pt>
                <c:pt idx="10">
                  <c:v>91.381475065387008</c:v>
                </c:pt>
                <c:pt idx="11">
                  <c:v>25.937313268882008</c:v>
                </c:pt>
                <c:pt idx="12">
                  <c:v>2.825033670603716E-2</c:v>
                </c:pt>
                <c:pt idx="13">
                  <c:v>4.0155457236450047</c:v>
                </c:pt>
                <c:pt idx="14">
                  <c:v>0.9988358529030279</c:v>
                </c:pt>
                <c:pt idx="15">
                  <c:v>17.667644936246006</c:v>
                </c:pt>
                <c:pt idx="16">
                  <c:v>5.2672160482159711</c:v>
                </c:pt>
                <c:pt idx="17">
                  <c:v>14.330158439843046</c:v>
                </c:pt>
                <c:pt idx="18">
                  <c:v>12.496238880976989</c:v>
                </c:pt>
                <c:pt idx="19">
                  <c:v>32.047661238599034</c:v>
                </c:pt>
                <c:pt idx="20">
                  <c:v>0</c:v>
                </c:pt>
                <c:pt idx="21">
                  <c:v>13.628552055269012</c:v>
                </c:pt>
                <c:pt idx="22">
                  <c:v>2.6911082547480021</c:v>
                </c:pt>
                <c:pt idx="23">
                  <c:v>1.624405862591999</c:v>
                </c:pt>
                <c:pt idx="24">
                  <c:v>0</c:v>
                </c:pt>
                <c:pt idx="25">
                  <c:v>4.0133344610480037</c:v>
                </c:pt>
                <c:pt idx="26">
                  <c:v>3.5478606400747879</c:v>
                </c:pt>
                <c:pt idx="27">
                  <c:v>3.4650174804198741E-2</c:v>
                </c:pt>
                <c:pt idx="28">
                  <c:v>0</c:v>
                </c:pt>
                <c:pt idx="29">
                  <c:v>4.095555020839825E-2</c:v>
                </c:pt>
                <c:pt idx="30">
                  <c:v>0</c:v>
                </c:pt>
              </c:numCache>
            </c:numRef>
          </c:val>
          <c:extLst>
            <c:ext xmlns:c16="http://schemas.microsoft.com/office/drawing/2014/chart" uri="{C3380CC4-5D6E-409C-BE32-E72D297353CC}">
              <c16:uniqueId val="{00000002-E164-455D-825D-1EF412FBF013}"/>
            </c:ext>
          </c:extLst>
        </c:ser>
        <c:dLbls>
          <c:showLegendKey val="0"/>
          <c:showVal val="0"/>
          <c:showCatName val="0"/>
          <c:showSerName val="0"/>
          <c:showPercent val="0"/>
          <c:showBubbleSize val="0"/>
        </c:dLbls>
        <c:gapWidth val="150"/>
        <c:overlap val="100"/>
        <c:axId val="1981205967"/>
        <c:axId val="1981220847"/>
      </c:barChart>
      <c:lineChart>
        <c:grouping val="standard"/>
        <c:varyColors val="0"/>
        <c:ser>
          <c:idx val="3"/>
          <c:order val="3"/>
          <c:tx>
            <c:strRef>
              <c:f>SA图!$G$100</c:f>
              <c:strCache>
                <c:ptCount val="1"/>
                <c:pt idx="0">
                  <c:v>Percentage of policy mitigation Ⅰ</c:v>
                </c:pt>
              </c:strCache>
            </c:strRef>
          </c:tx>
          <c:spPr>
            <a:ln w="19050" cap="rnd">
              <a:noFill/>
              <a:round/>
            </a:ln>
            <a:effectLst/>
          </c:spPr>
          <c:marker>
            <c:symbol val="circle"/>
            <c:size val="5"/>
            <c:spPr>
              <a:solidFill>
                <a:srgbClr val="C00000"/>
              </a:solidFill>
              <a:ln w="9525">
                <a:noFill/>
              </a:ln>
              <a:effectLst/>
            </c:spPr>
          </c:marker>
          <c:val>
            <c:numRef>
              <c:f>SA图!$G$101:$G$131</c:f>
              <c:numCache>
                <c:formatCode>0.0%</c:formatCode>
                <c:ptCount val="31"/>
                <c:pt idx="0">
                  <c:v>5.67607383024041E-2</c:v>
                </c:pt>
                <c:pt idx="1">
                  <c:v>0.106776777113907</c:v>
                </c:pt>
                <c:pt idx="2">
                  <c:v>2.6838670121155799E-2</c:v>
                </c:pt>
                <c:pt idx="3">
                  <c:v>0.14193281829822299</c:v>
                </c:pt>
                <c:pt idx="4">
                  <c:v>8.4071488279522696E-2</c:v>
                </c:pt>
                <c:pt idx="5">
                  <c:v>0.20508590779807401</c:v>
                </c:pt>
                <c:pt idx="6">
                  <c:v>0.16934804769174</c:v>
                </c:pt>
                <c:pt idx="7">
                  <c:v>0.16982539683605999</c:v>
                </c:pt>
                <c:pt idx="8">
                  <c:v>2.9019169136713902E-2</c:v>
                </c:pt>
                <c:pt idx="9">
                  <c:v>0.139093378450207</c:v>
                </c:pt>
                <c:pt idx="10">
                  <c:v>0.25168522065899002</c:v>
                </c:pt>
                <c:pt idx="11">
                  <c:v>8.5067645868664901E-2</c:v>
                </c:pt>
                <c:pt idx="12">
                  <c:v>9.48592154492722E-5</c:v>
                </c:pt>
                <c:pt idx="13">
                  <c:v>1.4018191057269201E-2</c:v>
                </c:pt>
                <c:pt idx="14">
                  <c:v>3.77594793093761E-3</c:v>
                </c:pt>
                <c:pt idx="15">
                  <c:v>5.8470416491713299E-2</c:v>
                </c:pt>
                <c:pt idx="16">
                  <c:v>1.94976720548844E-2</c:v>
                </c:pt>
                <c:pt idx="17">
                  <c:v>5.7628385470552899E-2</c:v>
                </c:pt>
                <c:pt idx="18">
                  <c:v>4.87621819752398E-2</c:v>
                </c:pt>
                <c:pt idx="19">
                  <c:v>0.139919307605605</c:v>
                </c:pt>
                <c:pt idx="20">
                  <c:v>0</c:v>
                </c:pt>
                <c:pt idx="21">
                  <c:v>8.8630808115659293E-2</c:v>
                </c:pt>
                <c:pt idx="22">
                  <c:v>2.20563827167751E-2</c:v>
                </c:pt>
                <c:pt idx="23">
                  <c:v>1.4505601433533299E-2</c:v>
                </c:pt>
                <c:pt idx="24">
                  <c:v>0</c:v>
                </c:pt>
                <c:pt idx="25">
                  <c:v>4.5993540518829597E-2</c:v>
                </c:pt>
                <c:pt idx="26">
                  <c:v>4.54128421712926E-2</c:v>
                </c:pt>
                <c:pt idx="27">
                  <c:v>6.9110571130792697E-4</c:v>
                </c:pt>
                <c:pt idx="28">
                  <c:v>0</c:v>
                </c:pt>
                <c:pt idx="29">
                  <c:v>3.0984581398073598E-3</c:v>
                </c:pt>
                <c:pt idx="30">
                  <c:v>0</c:v>
                </c:pt>
              </c:numCache>
            </c:numRef>
          </c:val>
          <c:smooth val="0"/>
          <c:extLst>
            <c:ext xmlns:c16="http://schemas.microsoft.com/office/drawing/2014/chart" uri="{C3380CC4-5D6E-409C-BE32-E72D297353CC}">
              <c16:uniqueId val="{00000003-E164-455D-825D-1EF412FBF013}"/>
            </c:ext>
          </c:extLst>
        </c:ser>
        <c:ser>
          <c:idx val="4"/>
          <c:order val="4"/>
          <c:tx>
            <c:strRef>
              <c:f>SA图!$J$100</c:f>
              <c:strCache>
                <c:ptCount val="1"/>
                <c:pt idx="0">
                  <c:v>Percentage of policy mitigation Ⅱ</c:v>
                </c:pt>
              </c:strCache>
            </c:strRef>
          </c:tx>
          <c:spPr>
            <a:ln w="19050" cap="rnd">
              <a:noFill/>
              <a:round/>
            </a:ln>
            <a:effectLst/>
          </c:spPr>
          <c:marker>
            <c:symbol val="diamond"/>
            <c:size val="8"/>
            <c:spPr>
              <a:solidFill>
                <a:schemeClr val="accent6">
                  <a:lumMod val="75000"/>
                </a:schemeClr>
              </a:solidFill>
              <a:ln w="9525">
                <a:noFill/>
              </a:ln>
              <a:effectLst/>
            </c:spPr>
          </c:marker>
          <c:val>
            <c:numRef>
              <c:f>SA图!$J$101:$J$131</c:f>
              <c:numCache>
                <c:formatCode>0.0%</c:formatCode>
                <c:ptCount val="31"/>
                <c:pt idx="0">
                  <c:v>0.157346930526851</c:v>
                </c:pt>
                <c:pt idx="1">
                  <c:v>0.18545868235990601</c:v>
                </c:pt>
                <c:pt idx="2">
                  <c:v>0.15777841674176901</c:v>
                </c:pt>
                <c:pt idx="3">
                  <c:v>0.28012739956719002</c:v>
                </c:pt>
                <c:pt idx="4">
                  <c:v>0.16210814467093099</c:v>
                </c:pt>
                <c:pt idx="5">
                  <c:v>0.343495204493456</c:v>
                </c:pt>
                <c:pt idx="6">
                  <c:v>0.18981635605320299</c:v>
                </c:pt>
                <c:pt idx="7">
                  <c:v>0.29880325075283298</c:v>
                </c:pt>
                <c:pt idx="8">
                  <c:v>5.8901014677707697E-2</c:v>
                </c:pt>
                <c:pt idx="9">
                  <c:v>0.26743608966011301</c:v>
                </c:pt>
                <c:pt idx="10">
                  <c:v>0.312024718855969</c:v>
                </c:pt>
                <c:pt idx="11">
                  <c:v>8.6283814809435894E-2</c:v>
                </c:pt>
                <c:pt idx="12">
                  <c:v>5.11988455710541E-2</c:v>
                </c:pt>
                <c:pt idx="13">
                  <c:v>1.42421685885404E-2</c:v>
                </c:pt>
                <c:pt idx="14">
                  <c:v>4.3378834436740297E-3</c:v>
                </c:pt>
                <c:pt idx="15">
                  <c:v>0.27771337774093602</c:v>
                </c:pt>
                <c:pt idx="16">
                  <c:v>0.108855982184534</c:v>
                </c:pt>
                <c:pt idx="17">
                  <c:v>9.76200767688232E-2</c:v>
                </c:pt>
                <c:pt idx="18">
                  <c:v>0.18201490572804099</c:v>
                </c:pt>
                <c:pt idx="19">
                  <c:v>0.230350720914683</c:v>
                </c:pt>
                <c:pt idx="20">
                  <c:v>0</c:v>
                </c:pt>
                <c:pt idx="21">
                  <c:v>0.103845494953569</c:v>
                </c:pt>
                <c:pt idx="22">
                  <c:v>0.14372626327285301</c:v>
                </c:pt>
                <c:pt idx="23">
                  <c:v>2.7508763799243101E-2</c:v>
                </c:pt>
                <c:pt idx="24">
                  <c:v>0</c:v>
                </c:pt>
                <c:pt idx="25">
                  <c:v>4.8278989421956499E-2</c:v>
                </c:pt>
                <c:pt idx="26">
                  <c:v>6.9214283559794906E-2</c:v>
                </c:pt>
                <c:pt idx="27">
                  <c:v>5.4369220894058802E-2</c:v>
                </c:pt>
                <c:pt idx="28">
                  <c:v>0</c:v>
                </c:pt>
                <c:pt idx="29">
                  <c:v>3.1006008551288699E-3</c:v>
                </c:pt>
                <c:pt idx="30">
                  <c:v>0</c:v>
                </c:pt>
              </c:numCache>
            </c:numRef>
          </c:val>
          <c:smooth val="0"/>
          <c:extLst>
            <c:ext xmlns:c16="http://schemas.microsoft.com/office/drawing/2014/chart" uri="{C3380CC4-5D6E-409C-BE32-E72D297353CC}">
              <c16:uniqueId val="{00000004-E164-455D-825D-1EF412FBF013}"/>
            </c:ext>
          </c:extLst>
        </c:ser>
        <c:dLbls>
          <c:showLegendKey val="0"/>
          <c:showVal val="0"/>
          <c:showCatName val="0"/>
          <c:showSerName val="0"/>
          <c:showPercent val="0"/>
          <c:showBubbleSize val="0"/>
        </c:dLbls>
        <c:marker val="1"/>
        <c:smooth val="0"/>
        <c:axId val="1773865791"/>
        <c:axId val="1773869151"/>
      </c:lineChart>
      <c:catAx>
        <c:axId val="198120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1981220847"/>
        <c:crosses val="autoZero"/>
        <c:auto val="1"/>
        <c:lblAlgn val="ctr"/>
        <c:lblOffset val="100"/>
        <c:noMultiLvlLbl val="0"/>
      </c:catAx>
      <c:valAx>
        <c:axId val="1981220847"/>
        <c:scaling>
          <c:orientation val="minMax"/>
          <c:max val="2000"/>
          <c:min val="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Billion yuan</a:t>
                </a:r>
                <a:endParaRPr lang="zh-CN"/>
              </a:p>
            </c:rich>
          </c:tx>
          <c:layout>
            <c:manualLayout>
              <c:xMode val="edge"/>
              <c:yMode val="edge"/>
              <c:x val="2.5241728203663663E-3"/>
              <c:y val="4.5698098713270581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title>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1981205967"/>
        <c:crosses val="autoZero"/>
        <c:crossBetween val="between"/>
        <c:majorUnit val="400"/>
      </c:valAx>
      <c:valAx>
        <c:axId val="1773869151"/>
        <c:scaling>
          <c:orientation val="minMax"/>
          <c:max val="0.4"/>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1773865791"/>
        <c:crosses val="max"/>
        <c:crossBetween val="between"/>
        <c:majorUnit val="0.1"/>
      </c:valAx>
      <c:catAx>
        <c:axId val="1773865791"/>
        <c:scaling>
          <c:orientation val="minMax"/>
        </c:scaling>
        <c:delete val="1"/>
        <c:axPos val="b"/>
        <c:majorTickMark val="out"/>
        <c:minorTickMark val="none"/>
        <c:tickLblPos val="nextTo"/>
        <c:crossAx val="1773869151"/>
        <c:crosses val="autoZero"/>
        <c:auto val="1"/>
        <c:lblAlgn val="ctr"/>
        <c:lblOffset val="100"/>
        <c:noMultiLvlLbl val="0"/>
      </c:catAx>
      <c:spPr>
        <a:noFill/>
        <a:ln>
          <a:noFill/>
        </a:ln>
        <a:effectLst/>
      </c:spPr>
    </c:plotArea>
    <c:legend>
      <c:legendPos val="r"/>
      <c:layout>
        <c:manualLayout>
          <c:xMode val="edge"/>
          <c:yMode val="edge"/>
          <c:x val="0.14801858329553227"/>
          <c:y val="0.84211872109695984"/>
          <c:w val="0.8350894247541375"/>
          <c:h val="0.1451719306091696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sz="1400">
          <a:solidFill>
            <a:schemeClr val="tx1"/>
          </a:solidFill>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497245047758865E-2"/>
          <c:y val="8.1308893765328516E-2"/>
          <c:w val="0.8509139959200015"/>
          <c:h val="0.42999767651994319"/>
        </c:manualLayout>
      </c:layout>
      <c:barChart>
        <c:barDir val="col"/>
        <c:grouping val="stacked"/>
        <c:varyColors val="0"/>
        <c:ser>
          <c:idx val="0"/>
          <c:order val="0"/>
          <c:tx>
            <c:strRef>
              <c:f>SA图!$E$133</c:f>
              <c:strCache>
                <c:ptCount val="1"/>
                <c:pt idx="0">
                  <c:v>After-policy loss</c:v>
                </c:pt>
              </c:strCache>
            </c:strRef>
          </c:tx>
          <c:spPr>
            <a:solidFill>
              <a:schemeClr val="accent1"/>
            </a:solidFill>
            <a:ln>
              <a:noFill/>
            </a:ln>
            <a:effectLst/>
          </c:spPr>
          <c:invertIfNegative val="0"/>
          <c:cat>
            <c:strRef>
              <c:f>SA图!$C$134:$C$164</c:f>
              <c:strCache>
                <c:ptCount val="31"/>
                <c:pt idx="0">
                  <c:v>Guangdong</c:v>
                </c:pt>
                <c:pt idx="1">
                  <c:v>Jiangsu</c:v>
                </c:pt>
                <c:pt idx="2">
                  <c:v>Zhejiang</c:v>
                </c:pt>
                <c:pt idx="3">
                  <c:v>Shandong</c:v>
                </c:pt>
                <c:pt idx="4">
                  <c:v>Henan</c:v>
                </c:pt>
                <c:pt idx="5">
                  <c:v>Shanghai</c:v>
                </c:pt>
                <c:pt idx="6">
                  <c:v>Anhui</c:v>
                </c:pt>
                <c:pt idx="7">
                  <c:v>Chongqing</c:v>
                </c:pt>
                <c:pt idx="8">
                  <c:v>Beijing</c:v>
                </c:pt>
                <c:pt idx="9">
                  <c:v>Fujian</c:v>
                </c:pt>
                <c:pt idx="10">
                  <c:v>Jiangxi</c:v>
                </c:pt>
                <c:pt idx="11">
                  <c:v>Hunan</c:v>
                </c:pt>
                <c:pt idx="12">
                  <c:v>Jilin</c:v>
                </c:pt>
                <c:pt idx="13">
                  <c:v>Hebei</c:v>
                </c:pt>
                <c:pt idx="14">
                  <c:v>Liaoning</c:v>
                </c:pt>
                <c:pt idx="15">
                  <c:v>Hubei</c:v>
                </c:pt>
                <c:pt idx="16">
                  <c:v>Tianjin</c:v>
                </c:pt>
                <c:pt idx="17">
                  <c:v>Shannxi</c:v>
                </c:pt>
                <c:pt idx="18">
                  <c:v>Guangxi</c:v>
                </c:pt>
                <c:pt idx="19">
                  <c:v>Sichuan</c:v>
                </c:pt>
                <c:pt idx="20">
                  <c:v>Inner Mongolia</c:v>
                </c:pt>
                <c:pt idx="21">
                  <c:v>Heilongjiang</c:v>
                </c:pt>
                <c:pt idx="22">
                  <c:v>Guizhou</c:v>
                </c:pt>
                <c:pt idx="23">
                  <c:v>Yunnan</c:v>
                </c:pt>
                <c:pt idx="24">
                  <c:v>Shanxi</c:v>
                </c:pt>
                <c:pt idx="25">
                  <c:v>Xinjiang</c:v>
                </c:pt>
                <c:pt idx="26">
                  <c:v>Ningxia</c:v>
                </c:pt>
                <c:pt idx="27">
                  <c:v>Hainan</c:v>
                </c:pt>
                <c:pt idx="28">
                  <c:v>Gansu</c:v>
                </c:pt>
                <c:pt idx="29">
                  <c:v>Qinghai</c:v>
                </c:pt>
                <c:pt idx="30">
                  <c:v>Tibet</c:v>
                </c:pt>
              </c:strCache>
            </c:strRef>
          </c:cat>
          <c:val>
            <c:numRef>
              <c:f>SA图!$E$134:$E$164</c:f>
              <c:numCache>
                <c:formatCode>0_ </c:formatCode>
                <c:ptCount val="31"/>
                <c:pt idx="0">
                  <c:v>137.01345780756702</c:v>
                </c:pt>
                <c:pt idx="1">
                  <c:v>108.5146237424</c:v>
                </c:pt>
                <c:pt idx="2">
                  <c:v>83.181730794595708</c:v>
                </c:pt>
                <c:pt idx="3">
                  <c:v>61.008486852525699</c:v>
                </c:pt>
                <c:pt idx="4">
                  <c:v>71.4926255862581</c:v>
                </c:pt>
                <c:pt idx="5">
                  <c:v>50.152203944267299</c:v>
                </c:pt>
                <c:pt idx="6">
                  <c:v>44.789100547600398</c:v>
                </c:pt>
                <c:pt idx="7">
                  <c:v>47.561356056494098</c:v>
                </c:pt>
                <c:pt idx="8">
                  <c:v>37.238945658815403</c:v>
                </c:pt>
                <c:pt idx="9">
                  <c:v>27.564930607462998</c:v>
                </c:pt>
                <c:pt idx="10">
                  <c:v>34.881881070911298</c:v>
                </c:pt>
                <c:pt idx="11">
                  <c:v>25.169106503432999</c:v>
                </c:pt>
                <c:pt idx="12">
                  <c:v>38.012488919752798</c:v>
                </c:pt>
                <c:pt idx="13">
                  <c:v>29.1008167739996</c:v>
                </c:pt>
                <c:pt idx="14">
                  <c:v>27.198776262458999</c:v>
                </c:pt>
                <c:pt idx="15">
                  <c:v>19.406476384148299</c:v>
                </c:pt>
                <c:pt idx="16">
                  <c:v>23.1272422582838</c:v>
                </c:pt>
                <c:pt idx="17">
                  <c:v>25.944726779901703</c:v>
                </c:pt>
                <c:pt idx="18">
                  <c:v>20.677830928637899</c:v>
                </c:pt>
                <c:pt idx="19">
                  <c:v>15.5330249629157</c:v>
                </c:pt>
                <c:pt idx="20">
                  <c:v>12.612915953891001</c:v>
                </c:pt>
                <c:pt idx="21">
                  <c:v>11.3916840450682</c:v>
                </c:pt>
                <c:pt idx="22">
                  <c:v>12.630004941303699</c:v>
                </c:pt>
                <c:pt idx="23">
                  <c:v>11.141878721935301</c:v>
                </c:pt>
                <c:pt idx="24">
                  <c:v>9.9980316836639407</c:v>
                </c:pt>
                <c:pt idx="25">
                  <c:v>7.5543758869181401</c:v>
                </c:pt>
                <c:pt idx="26">
                  <c:v>5.1742737871350402</c:v>
                </c:pt>
                <c:pt idx="27">
                  <c:v>4.6905048848506601</c:v>
                </c:pt>
                <c:pt idx="28">
                  <c:v>3.4164845296453104</c:v>
                </c:pt>
                <c:pt idx="29">
                  <c:v>1.71872300064985</c:v>
                </c:pt>
                <c:pt idx="30">
                  <c:v>1.0282252762278801</c:v>
                </c:pt>
              </c:numCache>
            </c:numRef>
          </c:val>
          <c:extLst>
            <c:ext xmlns:c16="http://schemas.microsoft.com/office/drawing/2014/chart" uri="{C3380CC4-5D6E-409C-BE32-E72D297353CC}">
              <c16:uniqueId val="{00000000-8A1D-4FC4-A2BC-5DCF440122AC}"/>
            </c:ext>
          </c:extLst>
        </c:ser>
        <c:ser>
          <c:idx val="1"/>
          <c:order val="1"/>
          <c:tx>
            <c:strRef>
              <c:f>SA图!$F$133</c:f>
              <c:strCache>
                <c:ptCount val="1"/>
                <c:pt idx="0">
                  <c:v>Policy mitigation effect</c:v>
                </c:pt>
              </c:strCache>
            </c:strRef>
          </c:tx>
          <c:spPr>
            <a:solidFill>
              <a:schemeClr val="accent2"/>
            </a:solidFill>
            <a:ln>
              <a:noFill/>
            </a:ln>
            <a:effectLst/>
          </c:spPr>
          <c:invertIfNegative val="0"/>
          <c:cat>
            <c:strRef>
              <c:f>SA图!$C$134:$C$164</c:f>
              <c:strCache>
                <c:ptCount val="31"/>
                <c:pt idx="0">
                  <c:v>Guangdong</c:v>
                </c:pt>
                <c:pt idx="1">
                  <c:v>Jiangsu</c:v>
                </c:pt>
                <c:pt idx="2">
                  <c:v>Zhejiang</c:v>
                </c:pt>
                <c:pt idx="3">
                  <c:v>Shandong</c:v>
                </c:pt>
                <c:pt idx="4">
                  <c:v>Henan</c:v>
                </c:pt>
                <c:pt idx="5">
                  <c:v>Shanghai</c:v>
                </c:pt>
                <c:pt idx="6">
                  <c:v>Anhui</c:v>
                </c:pt>
                <c:pt idx="7">
                  <c:v>Chongqing</c:v>
                </c:pt>
                <c:pt idx="8">
                  <c:v>Beijing</c:v>
                </c:pt>
                <c:pt idx="9">
                  <c:v>Fujian</c:v>
                </c:pt>
                <c:pt idx="10">
                  <c:v>Jiangxi</c:v>
                </c:pt>
                <c:pt idx="11">
                  <c:v>Hunan</c:v>
                </c:pt>
                <c:pt idx="12">
                  <c:v>Jilin</c:v>
                </c:pt>
                <c:pt idx="13">
                  <c:v>Hebei</c:v>
                </c:pt>
                <c:pt idx="14">
                  <c:v>Liaoning</c:v>
                </c:pt>
                <c:pt idx="15">
                  <c:v>Hubei</c:v>
                </c:pt>
                <c:pt idx="16">
                  <c:v>Tianjin</c:v>
                </c:pt>
                <c:pt idx="17">
                  <c:v>Shannxi</c:v>
                </c:pt>
                <c:pt idx="18">
                  <c:v>Guangxi</c:v>
                </c:pt>
                <c:pt idx="19">
                  <c:v>Sichuan</c:v>
                </c:pt>
                <c:pt idx="20">
                  <c:v>Inner Mongolia</c:v>
                </c:pt>
                <c:pt idx="21">
                  <c:v>Heilongjiang</c:v>
                </c:pt>
                <c:pt idx="22">
                  <c:v>Guizhou</c:v>
                </c:pt>
                <c:pt idx="23">
                  <c:v>Yunnan</c:v>
                </c:pt>
                <c:pt idx="24">
                  <c:v>Shanxi</c:v>
                </c:pt>
                <c:pt idx="25">
                  <c:v>Xinjiang</c:v>
                </c:pt>
                <c:pt idx="26">
                  <c:v>Ningxia</c:v>
                </c:pt>
                <c:pt idx="27">
                  <c:v>Hainan</c:v>
                </c:pt>
                <c:pt idx="28">
                  <c:v>Gansu</c:v>
                </c:pt>
                <c:pt idx="29">
                  <c:v>Qinghai</c:v>
                </c:pt>
                <c:pt idx="30">
                  <c:v>Tibet</c:v>
                </c:pt>
              </c:strCache>
            </c:strRef>
          </c:cat>
          <c:val>
            <c:numRef>
              <c:f>SA图!$F$134:$F$164</c:f>
              <c:numCache>
                <c:formatCode>0_ </c:formatCode>
                <c:ptCount val="31"/>
                <c:pt idx="0">
                  <c:v>47.218368953686991</c:v>
                </c:pt>
                <c:pt idx="1">
                  <c:v>54.124525493134996</c:v>
                </c:pt>
                <c:pt idx="2">
                  <c:v>30.821933026225295</c:v>
                </c:pt>
                <c:pt idx="3">
                  <c:v>43.393652041658306</c:v>
                </c:pt>
                <c:pt idx="4">
                  <c:v>7.7009754919434954</c:v>
                </c:pt>
                <c:pt idx="5">
                  <c:v>13.407419837913196</c:v>
                </c:pt>
                <c:pt idx="6">
                  <c:v>18.360484414772706</c:v>
                </c:pt>
                <c:pt idx="7">
                  <c:v>6.3604175015139006</c:v>
                </c:pt>
                <c:pt idx="8">
                  <c:v>10.265710932623293</c:v>
                </c:pt>
                <c:pt idx="9">
                  <c:v>18.002643491425502</c:v>
                </c:pt>
                <c:pt idx="10">
                  <c:v>8.7672747438421013</c:v>
                </c:pt>
                <c:pt idx="11">
                  <c:v>15.211922733645096</c:v>
                </c:pt>
                <c:pt idx="12">
                  <c:v>2.2269065561377985</c:v>
                </c:pt>
                <c:pt idx="13">
                  <c:v>10.948310340804301</c:v>
                </c:pt>
                <c:pt idx="14">
                  <c:v>11.848121810008202</c:v>
                </c:pt>
                <c:pt idx="15">
                  <c:v>12.548296370526703</c:v>
                </c:pt>
                <c:pt idx="16">
                  <c:v>7.3256517595473021</c:v>
                </c:pt>
                <c:pt idx="17">
                  <c:v>3.7288814094138942</c:v>
                </c:pt>
                <c:pt idx="18">
                  <c:v>5.2264220359124032</c:v>
                </c:pt>
                <c:pt idx="19">
                  <c:v>8.4642403312794983</c:v>
                </c:pt>
                <c:pt idx="20">
                  <c:v>3.6059373380895998</c:v>
                </c:pt>
                <c:pt idx="21">
                  <c:v>3.2209045918843007</c:v>
                </c:pt>
                <c:pt idx="22">
                  <c:v>1.9552977209113003</c:v>
                </c:pt>
                <c:pt idx="23">
                  <c:v>2.8607909258025987</c:v>
                </c:pt>
                <c:pt idx="24">
                  <c:v>3.1766682649290576</c:v>
                </c:pt>
                <c:pt idx="25">
                  <c:v>1.222738672187071</c:v>
                </c:pt>
                <c:pt idx="26">
                  <c:v>1.5124236178181203</c:v>
                </c:pt>
                <c:pt idx="27">
                  <c:v>0.86762834839624059</c:v>
                </c:pt>
                <c:pt idx="28">
                  <c:v>0.1396135918971293</c:v>
                </c:pt>
                <c:pt idx="29">
                  <c:v>0.92274253892397007</c:v>
                </c:pt>
                <c:pt idx="30">
                  <c:v>0.15414952423828998</c:v>
                </c:pt>
              </c:numCache>
            </c:numRef>
          </c:val>
          <c:extLst>
            <c:ext xmlns:c16="http://schemas.microsoft.com/office/drawing/2014/chart" uri="{C3380CC4-5D6E-409C-BE32-E72D297353CC}">
              <c16:uniqueId val="{00000001-8A1D-4FC4-A2BC-5DCF440122AC}"/>
            </c:ext>
          </c:extLst>
        </c:ser>
        <c:dLbls>
          <c:showLegendKey val="0"/>
          <c:showVal val="0"/>
          <c:showCatName val="0"/>
          <c:showSerName val="0"/>
          <c:showPercent val="0"/>
          <c:showBubbleSize val="0"/>
        </c:dLbls>
        <c:gapWidth val="219"/>
        <c:overlap val="100"/>
        <c:axId val="1836199039"/>
        <c:axId val="1733508079"/>
      </c:barChart>
      <c:lineChart>
        <c:grouping val="standard"/>
        <c:varyColors val="0"/>
        <c:ser>
          <c:idx val="2"/>
          <c:order val="2"/>
          <c:tx>
            <c:strRef>
              <c:f>SA图!$G$133</c:f>
              <c:strCache>
                <c:ptCount val="1"/>
                <c:pt idx="0">
                  <c:v>Percentage of policy mitigation</c:v>
                </c:pt>
              </c:strCache>
            </c:strRef>
          </c:tx>
          <c:spPr>
            <a:ln w="25400" cap="rnd">
              <a:noFill/>
              <a:round/>
            </a:ln>
            <a:effectLst/>
          </c:spPr>
          <c:marker>
            <c:symbol val="circle"/>
            <c:size val="5"/>
            <c:spPr>
              <a:solidFill>
                <a:srgbClr val="C00000"/>
              </a:solidFill>
              <a:ln w="9525">
                <a:noFill/>
              </a:ln>
              <a:effectLst/>
            </c:spPr>
          </c:marker>
          <c:cat>
            <c:strRef>
              <c:f>SA图!$C$134:$C$164</c:f>
              <c:strCache>
                <c:ptCount val="31"/>
                <c:pt idx="0">
                  <c:v>Guangdong</c:v>
                </c:pt>
                <c:pt idx="1">
                  <c:v>Jiangsu</c:v>
                </c:pt>
                <c:pt idx="2">
                  <c:v>Zhejiang</c:v>
                </c:pt>
                <c:pt idx="3">
                  <c:v>Shandong</c:v>
                </c:pt>
                <c:pt idx="4">
                  <c:v>Henan</c:v>
                </c:pt>
                <c:pt idx="5">
                  <c:v>Shanghai</c:v>
                </c:pt>
                <c:pt idx="6">
                  <c:v>Anhui</c:v>
                </c:pt>
                <c:pt idx="7">
                  <c:v>Chongqing</c:v>
                </c:pt>
                <c:pt idx="8">
                  <c:v>Beijing</c:v>
                </c:pt>
                <c:pt idx="9">
                  <c:v>Fujian</c:v>
                </c:pt>
                <c:pt idx="10">
                  <c:v>Jiangxi</c:v>
                </c:pt>
                <c:pt idx="11">
                  <c:v>Hunan</c:v>
                </c:pt>
                <c:pt idx="12">
                  <c:v>Jilin</c:v>
                </c:pt>
                <c:pt idx="13">
                  <c:v>Hebei</c:v>
                </c:pt>
                <c:pt idx="14">
                  <c:v>Liaoning</c:v>
                </c:pt>
                <c:pt idx="15">
                  <c:v>Hubei</c:v>
                </c:pt>
                <c:pt idx="16">
                  <c:v>Tianjin</c:v>
                </c:pt>
                <c:pt idx="17">
                  <c:v>Shannxi</c:v>
                </c:pt>
                <c:pt idx="18">
                  <c:v>Guangxi</c:v>
                </c:pt>
                <c:pt idx="19">
                  <c:v>Sichuan</c:v>
                </c:pt>
                <c:pt idx="20">
                  <c:v>Inner Mongolia</c:v>
                </c:pt>
                <c:pt idx="21">
                  <c:v>Heilongjiang</c:v>
                </c:pt>
                <c:pt idx="22">
                  <c:v>Guizhou</c:v>
                </c:pt>
                <c:pt idx="23">
                  <c:v>Yunnan</c:v>
                </c:pt>
                <c:pt idx="24">
                  <c:v>Shanxi</c:v>
                </c:pt>
                <c:pt idx="25">
                  <c:v>Xinjiang</c:v>
                </c:pt>
                <c:pt idx="26">
                  <c:v>Ningxia</c:v>
                </c:pt>
                <c:pt idx="27">
                  <c:v>Hainan</c:v>
                </c:pt>
                <c:pt idx="28">
                  <c:v>Gansu</c:v>
                </c:pt>
                <c:pt idx="29">
                  <c:v>Qinghai</c:v>
                </c:pt>
                <c:pt idx="30">
                  <c:v>Tibet</c:v>
                </c:pt>
              </c:strCache>
            </c:strRef>
          </c:cat>
          <c:val>
            <c:numRef>
              <c:f>SA图!$G$134:$G$164</c:f>
              <c:numCache>
                <c:formatCode>0.0%</c:formatCode>
                <c:ptCount val="31"/>
                <c:pt idx="0">
                  <c:v>0.25629865253888662</c:v>
                </c:pt>
                <c:pt idx="1">
                  <c:v>0.33278903478984345</c:v>
                </c:pt>
                <c:pt idx="2">
                  <c:v>0.27035914455054688</c:v>
                </c:pt>
                <c:pt idx="3">
                  <c:v>0.41563949265100419</c:v>
                </c:pt>
                <c:pt idx="4">
                  <c:v>9.7242395687234695E-2</c:v>
                </c:pt>
                <c:pt idx="5">
                  <c:v>0.21094240399944097</c:v>
                </c:pt>
                <c:pt idx="6">
                  <c:v>0.29074592375725938</c:v>
                </c:pt>
                <c:pt idx="7">
                  <c:v>0.11795638536761943</c:v>
                </c:pt>
                <c:pt idx="8">
                  <c:v>0.2160990452138829</c:v>
                </c:pt>
                <c:pt idx="9">
                  <c:v>0.39507574953095059</c:v>
                </c:pt>
                <c:pt idx="10">
                  <c:v>0.20085783058555207</c:v>
                </c:pt>
                <c:pt idx="11">
                  <c:v>0.37670963373259991</c:v>
                </c:pt>
                <c:pt idx="12">
                  <c:v>5.5341451575037892E-2</c:v>
                </c:pt>
                <c:pt idx="13">
                  <c:v>0.27337200906826575</c:v>
                </c:pt>
                <c:pt idx="14">
                  <c:v>0.30343311235681902</c:v>
                </c:pt>
                <c:pt idx="15">
                  <c:v>0.39268926951423488</c:v>
                </c:pt>
                <c:pt idx="16">
                  <c:v>0.24055683362172109</c:v>
                </c:pt>
                <c:pt idx="17">
                  <c:v>0.12566322860448531</c:v>
                </c:pt>
                <c:pt idx="18">
                  <c:v>0.20175922629634246</c:v>
                </c:pt>
                <c:pt idx="19">
                  <c:v>0.35271687117310613</c:v>
                </c:pt>
                <c:pt idx="20">
                  <c:v>0.22232998062030396</c:v>
                </c:pt>
                <c:pt idx="21">
                  <c:v>0.22041984975469964</c:v>
                </c:pt>
                <c:pt idx="22">
                  <c:v>0.13405945465751201</c:v>
                </c:pt>
                <c:pt idx="23">
                  <c:v>0.20430325057798915</c:v>
                </c:pt>
                <c:pt idx="24">
                  <c:v>0.24111883210427976</c:v>
                </c:pt>
                <c:pt idx="25">
                  <c:v>0.13930986817514246</c:v>
                </c:pt>
                <c:pt idx="26">
                  <c:v>0.22618394795281072</c:v>
                </c:pt>
                <c:pt idx="27">
                  <c:v>0.15610067481045198</c:v>
                </c:pt>
                <c:pt idx="28">
                  <c:v>3.9260331724641162E-2</c:v>
                </c:pt>
                <c:pt idx="29">
                  <c:v>0.34932976603315724</c:v>
                </c:pt>
                <c:pt idx="30">
                  <c:v>0.13037280917820138</c:v>
                </c:pt>
              </c:numCache>
            </c:numRef>
          </c:val>
          <c:smooth val="0"/>
          <c:extLst>
            <c:ext xmlns:c16="http://schemas.microsoft.com/office/drawing/2014/chart" uri="{C3380CC4-5D6E-409C-BE32-E72D297353CC}">
              <c16:uniqueId val="{00000002-8A1D-4FC4-A2BC-5DCF440122AC}"/>
            </c:ext>
          </c:extLst>
        </c:ser>
        <c:dLbls>
          <c:showLegendKey val="0"/>
          <c:showVal val="0"/>
          <c:showCatName val="0"/>
          <c:showSerName val="0"/>
          <c:showPercent val="0"/>
          <c:showBubbleSize val="0"/>
        </c:dLbls>
        <c:marker val="1"/>
        <c:smooth val="0"/>
        <c:axId val="1836190223"/>
        <c:axId val="1733510959"/>
      </c:lineChart>
      <c:catAx>
        <c:axId val="1836199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400" b="0" i="0" u="none" strike="noStrike" kern="1200" baseline="0">
                <a:solidFill>
                  <a:schemeClr val="tx1"/>
                </a:solidFill>
                <a:latin typeface="+mn-lt"/>
                <a:ea typeface="+mn-ea"/>
                <a:cs typeface="+mn-cs"/>
              </a:defRPr>
            </a:pPr>
            <a:endParaRPr lang="zh-CN"/>
          </a:p>
        </c:txPr>
        <c:crossAx val="1733508079"/>
        <c:crosses val="autoZero"/>
        <c:auto val="1"/>
        <c:lblAlgn val="ctr"/>
        <c:lblOffset val="100"/>
        <c:noMultiLvlLbl val="0"/>
      </c:catAx>
      <c:valAx>
        <c:axId val="1733508079"/>
        <c:scaling>
          <c:orientation val="minMax"/>
          <c:max val="200"/>
          <c:min val="0"/>
        </c:scaling>
        <c:delete val="0"/>
        <c:axPos val="l"/>
        <c:title>
          <c:tx>
            <c:rich>
              <a:bodyPr rot="-5400000" spcFirstLastPara="1" vertOverflow="ellipsis" vert="horz" wrap="square" anchor="ctr" anchorCtr="1"/>
              <a:lstStyle/>
              <a:p>
                <a:pPr>
                  <a:defRPr lang="en-US" altLang="zh-CN" sz="1400" b="0" i="0" u="none" strike="noStrike" kern="1200" baseline="0">
                    <a:solidFill>
                      <a:schemeClr val="tx1"/>
                    </a:solidFill>
                    <a:latin typeface="+mn-lt"/>
                    <a:ea typeface="+mn-ea"/>
                    <a:cs typeface="+mn-cs"/>
                  </a:defRPr>
                </a:pPr>
                <a:r>
                  <a:rPr lang="en-US"/>
                  <a:t>Billion yuan</a:t>
                </a:r>
                <a:endParaRPr lang="zh-CN"/>
              </a:p>
            </c:rich>
          </c:tx>
          <c:layout>
            <c:manualLayout>
              <c:xMode val="edge"/>
              <c:yMode val="edge"/>
              <c:x val="2.0315744114075291E-3"/>
              <c:y val="8.1811798115399514E-2"/>
            </c:manualLayout>
          </c:layout>
          <c:overlay val="0"/>
          <c:spPr>
            <a:noFill/>
            <a:ln>
              <a:noFill/>
            </a:ln>
            <a:effectLst/>
          </c:spPr>
          <c:txPr>
            <a:bodyPr rot="-5400000" spcFirstLastPara="1" vertOverflow="ellipsis" vert="horz" wrap="square" anchor="ctr" anchorCtr="1"/>
            <a:lstStyle/>
            <a:p>
              <a:pPr>
                <a:defRPr lang="en-US" altLang="zh-CN" sz="1400" b="0" i="0" u="none" strike="noStrike" kern="1200" baseline="0">
                  <a:solidFill>
                    <a:schemeClr val="tx1"/>
                  </a:solidFill>
                  <a:latin typeface="+mn-lt"/>
                  <a:ea typeface="+mn-ea"/>
                  <a:cs typeface="+mn-cs"/>
                </a:defRPr>
              </a:pPr>
              <a:endParaRPr lang="zh-CN"/>
            </a:p>
          </c:txPr>
        </c:title>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1400" b="0" i="0" u="none" strike="noStrike" kern="1200" baseline="0">
                <a:solidFill>
                  <a:schemeClr val="tx1"/>
                </a:solidFill>
                <a:latin typeface="+mn-lt"/>
                <a:ea typeface="+mn-ea"/>
                <a:cs typeface="+mn-cs"/>
              </a:defRPr>
            </a:pPr>
            <a:endParaRPr lang="zh-CN"/>
          </a:p>
        </c:txPr>
        <c:crossAx val="1836199039"/>
        <c:crosses val="autoZero"/>
        <c:crossBetween val="between"/>
        <c:majorUnit val="40"/>
      </c:valAx>
      <c:valAx>
        <c:axId val="1733510959"/>
        <c:scaling>
          <c:orientation val="minMax"/>
          <c:max val="0.4"/>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altLang="zh-CN" sz="1400" b="0" i="0" u="none" strike="noStrike" kern="1200" baseline="0">
                <a:solidFill>
                  <a:schemeClr val="tx1"/>
                </a:solidFill>
                <a:latin typeface="+mn-lt"/>
                <a:ea typeface="+mn-ea"/>
                <a:cs typeface="+mn-cs"/>
              </a:defRPr>
            </a:pPr>
            <a:endParaRPr lang="zh-CN"/>
          </a:p>
        </c:txPr>
        <c:crossAx val="1836190223"/>
        <c:crosses val="max"/>
        <c:crossBetween val="between"/>
        <c:majorUnit val="8.0000000000000016E-2"/>
      </c:valAx>
      <c:catAx>
        <c:axId val="1836190223"/>
        <c:scaling>
          <c:orientation val="minMax"/>
        </c:scaling>
        <c:delete val="1"/>
        <c:axPos val="b"/>
        <c:numFmt formatCode="General" sourceLinked="1"/>
        <c:majorTickMark val="none"/>
        <c:minorTickMark val="none"/>
        <c:tickLblPos val="nextTo"/>
        <c:crossAx val="1733510959"/>
        <c:crosses val="autoZero"/>
        <c:auto val="1"/>
        <c:lblAlgn val="ctr"/>
        <c:lblOffset val="100"/>
        <c:noMultiLvlLbl val="0"/>
      </c:catAx>
      <c:spPr>
        <a:noFill/>
        <a:ln>
          <a:noFill/>
        </a:ln>
        <a:effectLst/>
      </c:spPr>
    </c:plotArea>
    <c:legend>
      <c:legendPos val="b"/>
      <c:layout>
        <c:manualLayout>
          <c:xMode val="edge"/>
          <c:yMode val="edge"/>
          <c:x val="7.2890273044227682E-2"/>
          <c:y val="0.92019175836458933"/>
          <c:w val="0.88198492853241395"/>
          <c:h val="7.8537839020122485E-2"/>
        </c:manualLayout>
      </c:layout>
      <c:overlay val="0"/>
      <c:spPr>
        <a:noFill/>
        <a:ln>
          <a:noFill/>
        </a:ln>
        <a:effectLst/>
      </c:spPr>
      <c:txPr>
        <a:bodyPr rot="0" spcFirstLastPara="1" vertOverflow="ellipsis" vert="horz" wrap="square" anchor="ctr" anchorCtr="1"/>
        <a:lstStyle/>
        <a:p>
          <a:pPr>
            <a:defRPr lang="en-US" altLang="zh-CN" sz="14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en-US" altLang="zh-CN" sz="1400" b="0" i="0" u="none" strike="noStrike" kern="1200" baseline="0">
          <a:solidFill>
            <a:schemeClr val="tx1"/>
          </a:solidFill>
          <a:latin typeface="+mn-lt"/>
          <a:ea typeface="+mn-ea"/>
          <a:cs typeface="+mn-cs"/>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4276255" cy="33705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587733" y="1"/>
            <a:ext cx="4276254" cy="337059"/>
          </a:xfrm>
          <a:prstGeom prst="rect">
            <a:avLst/>
          </a:prstGeom>
        </p:spPr>
        <p:txBody>
          <a:bodyPr vert="horz" lIns="91440" tIns="45720" rIns="91440" bIns="45720" rtlCol="0"/>
          <a:lstStyle>
            <a:lvl1pPr algn="r">
              <a:defRPr sz="1200"/>
            </a:lvl1pPr>
          </a:lstStyle>
          <a:p>
            <a:fld id="{00C8D877-197C-475A-BD71-1DB3BFC1C249}" type="datetimeFigureOut">
              <a:rPr lang="zh-CN" altLang="en-US" smtClean="0"/>
              <a:pPr/>
              <a:t>2025/6/30</a:t>
            </a:fld>
            <a:endParaRPr lang="zh-CN" altLang="en-US"/>
          </a:p>
        </p:txBody>
      </p:sp>
      <p:sp>
        <p:nvSpPr>
          <p:cNvPr id="4" name="页脚占位符 3"/>
          <p:cNvSpPr>
            <a:spLocks noGrp="1"/>
          </p:cNvSpPr>
          <p:nvPr>
            <p:ph type="ftr" sz="quarter" idx="2"/>
          </p:nvPr>
        </p:nvSpPr>
        <p:spPr>
          <a:xfrm>
            <a:off x="1" y="6397620"/>
            <a:ext cx="4276255" cy="337059"/>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587733" y="6397620"/>
            <a:ext cx="4276254" cy="337059"/>
          </a:xfrm>
          <a:prstGeom prst="rect">
            <a:avLst/>
          </a:prstGeom>
        </p:spPr>
        <p:txBody>
          <a:bodyPr vert="horz" lIns="91440" tIns="45720" rIns="91440" bIns="45720" rtlCol="0" anchor="b"/>
          <a:lstStyle>
            <a:lvl1pPr algn="r">
              <a:defRPr sz="1200"/>
            </a:lvl1pPr>
          </a:lstStyle>
          <a:p>
            <a:fld id="{FB7BD14C-FDD8-401E-B990-378F513BB20D}" type="slidenum">
              <a:rPr lang="zh-CN" altLang="en-US" smtClean="0"/>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275403" cy="33795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588627" y="0"/>
            <a:ext cx="4275403" cy="337958"/>
          </a:xfrm>
          <a:prstGeom prst="rect">
            <a:avLst/>
          </a:prstGeom>
        </p:spPr>
        <p:txBody>
          <a:bodyPr vert="horz" lIns="91440" tIns="45720" rIns="91440" bIns="45720" rtlCol="0"/>
          <a:lstStyle>
            <a:lvl1pPr algn="r">
              <a:defRPr sz="1200"/>
            </a:lvl1pPr>
          </a:lstStyle>
          <a:p>
            <a:fld id="{852E4D90-FE4D-4131-8E03-9480D57759FB}" type="datetimeFigureOut">
              <a:rPr lang="zh-CN" altLang="en-US" smtClean="0"/>
              <a:pPr/>
              <a:t>2025/6/30</a:t>
            </a:fld>
            <a:endParaRPr lang="zh-CN" altLang="en-US"/>
          </a:p>
        </p:txBody>
      </p:sp>
      <p:sp>
        <p:nvSpPr>
          <p:cNvPr id="4" name="幻灯片图像占位符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6397807"/>
            <a:ext cx="4275403" cy="33795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588627" y="6397807"/>
            <a:ext cx="4275403" cy="337957"/>
          </a:xfrm>
          <a:prstGeom prst="rect">
            <a:avLst/>
          </a:prstGeom>
        </p:spPr>
        <p:txBody>
          <a:bodyPr vert="horz" lIns="91440" tIns="45720" rIns="91440" bIns="45720" rtlCol="0" anchor="b"/>
          <a:lstStyle>
            <a:lvl1pPr algn="r">
              <a:defRPr sz="1200"/>
            </a:lvl1pPr>
          </a:lstStyle>
          <a:p>
            <a:fld id="{EADF2910-7399-49A4-B012-EAA50CA26345}" type="slidenum">
              <a:rPr lang="zh-CN" altLang="en-US" smtClean="0"/>
              <a:pPr/>
              <a:t>‹#›</a:t>
            </a:fld>
            <a:endParaRPr lang="zh-CN" altLang="en-US"/>
          </a:p>
        </p:txBody>
      </p:sp>
    </p:spTree>
    <p:extLst>
      <p:ext uri="{BB962C8B-B14F-4D97-AF65-F5344CB8AC3E}">
        <p14:creationId xmlns:p14="http://schemas.microsoft.com/office/powerpoint/2010/main" val="120188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F2910-7399-49A4-B012-EAA50CA26345}" type="slidenum">
              <a:rPr lang="zh-CN" altLang="en-US" smtClean="0"/>
              <a:pPr/>
              <a:t>1</a:t>
            </a:fld>
            <a:endParaRPr lang="zh-CN" altLang="en-US"/>
          </a:p>
        </p:txBody>
      </p:sp>
    </p:spTree>
    <p:extLst>
      <p:ext uri="{BB962C8B-B14F-4D97-AF65-F5344CB8AC3E}">
        <p14:creationId xmlns:p14="http://schemas.microsoft.com/office/powerpoint/2010/main" val="359168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rPr>
              <a:t>In mid-March 2022, Shanghai, one of the largest and most dynamic megacities in Asia, experienced a surge of the COVID-19 outbreak. To control the spread of the virus, the local government implemented a provincial-level lockdown policy that covered almost the entire city of Shanghai for the majority of the second quarter of 2022.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This event eliminated the interference of other factors and created comparable real-world economic statistical data (such as GDP growth) to confirm the reliability and accuracy of our framework, making it a suitable case study.</a:t>
            </a:r>
            <a:endParaRPr lang="zh-CN"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EADF2910-7399-49A4-B012-EAA50CA26345}" type="slidenum">
              <a:rPr lang="zh-CN" altLang="en-US" smtClean="0"/>
              <a:pPr/>
              <a:t>22</a:t>
            </a:fld>
            <a:endParaRPr lang="zh-CN" altLang="en-US"/>
          </a:p>
        </p:txBody>
      </p:sp>
    </p:spTree>
    <p:extLst>
      <p:ext uri="{BB962C8B-B14F-4D97-AF65-F5344CB8AC3E}">
        <p14:creationId xmlns:p14="http://schemas.microsoft.com/office/powerpoint/2010/main" val="4036836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100" dirty="0">
                <a:effectLst/>
                <a:latin typeface="Times New Roman" panose="02020603050405020304" pitchFamily="18" charset="0"/>
                <a:ea typeface="等线" panose="02010600030101010101" pitchFamily="2" charset="-122"/>
              </a:rPr>
              <a:t>According to the quantitative framework, the current losses can be divided into three components. Due to the production shutdown in the affected region, the impact on itself and the upstream regions and sectors providing intermediate products, referred to as “</a:t>
            </a:r>
            <a:r>
              <a:rPr lang="en-US" altLang="zh-CN" sz="1800" kern="100" dirty="0">
                <a:effectLst/>
                <a:latin typeface="Times New Roman" panose="02020603050405020304" pitchFamily="18" charset="0"/>
                <a:ea typeface="Times New Roman" panose="02020603050405020304" pitchFamily="18" charset="0"/>
              </a:rPr>
              <a:t>production loss</a:t>
            </a:r>
            <a:r>
              <a:rPr lang="en-US" altLang="zh-CN" sz="1800" kern="100" dirty="0">
                <a:effectLst/>
                <a:latin typeface="Times New Roman" panose="02020603050405020304" pitchFamily="18" charset="0"/>
                <a:ea typeface="等线" panose="02010600030101010101" pitchFamily="2" charset="-122"/>
              </a:rPr>
              <a:t>es</a:t>
            </a:r>
            <a:r>
              <a:rPr lang="en-US" altLang="zh-CN" sz="1800" kern="100" dirty="0">
                <a:effectLst/>
                <a:latin typeface="Times New Roman" panose="02020603050405020304" pitchFamily="18" charset="0"/>
                <a:ea typeface="Times New Roman" panose="02020603050405020304" pitchFamily="18" charset="0"/>
              </a:rPr>
              <a:t> - upstream</a:t>
            </a:r>
            <a:r>
              <a:rPr lang="en-US" altLang="zh-CN" sz="1800" kern="100" dirty="0">
                <a:effectLst/>
                <a:latin typeface="Times New Roman" panose="02020603050405020304" pitchFamily="18" charset="0"/>
                <a:ea typeface="等线" panose="02010600030101010101" pitchFamily="2" charset="-122"/>
              </a:rPr>
              <a:t>”, is </a:t>
            </a:r>
            <a:r>
              <a:rPr lang="zh-CN" altLang="zh-CN" sz="1800" kern="100" dirty="0">
                <a:effectLst/>
                <a:ea typeface="Times New Roman" panose="02020603050405020304" pitchFamily="18" charset="0"/>
              </a:rPr>
              <a:t>303.1 </a:t>
            </a:r>
            <a:r>
              <a:rPr lang="en-US" altLang="zh-CN" sz="1800" kern="100" dirty="0">
                <a:effectLst/>
                <a:latin typeface="Times New Roman" panose="02020603050405020304" pitchFamily="18" charset="0"/>
                <a:ea typeface="等线" panose="02010600030101010101" pitchFamily="2" charset="-122"/>
              </a:rPr>
              <a:t>billion yuan in value-added, accounting for more than half of the total current losses. The losses caused by downstream sectors' shutdown due to the interruption of intermediate product supply, referred to as “</a:t>
            </a:r>
            <a:r>
              <a:rPr lang="en-US" altLang="zh-CN" sz="1800" kern="100" dirty="0">
                <a:effectLst/>
                <a:latin typeface="Times New Roman" panose="02020603050405020304" pitchFamily="18" charset="0"/>
                <a:ea typeface="Times New Roman" panose="02020603050405020304" pitchFamily="18" charset="0"/>
              </a:rPr>
              <a:t>production loss</a:t>
            </a:r>
            <a:r>
              <a:rPr lang="en-US" altLang="zh-CN" sz="1800" kern="100" dirty="0">
                <a:effectLst/>
                <a:latin typeface="Times New Roman" panose="02020603050405020304" pitchFamily="18" charset="0"/>
                <a:ea typeface="等线" panose="02010600030101010101" pitchFamily="2" charset="-122"/>
              </a:rPr>
              <a:t>es</a:t>
            </a:r>
            <a:r>
              <a:rPr lang="en-US" altLang="zh-CN" sz="1800" kern="100" dirty="0">
                <a:effectLst/>
                <a:latin typeface="Times New Roman" panose="02020603050405020304" pitchFamily="18" charset="0"/>
                <a:ea typeface="Times New Roman" panose="02020603050405020304" pitchFamily="18" charset="0"/>
              </a:rPr>
              <a:t> - downstream</a:t>
            </a:r>
            <a:r>
              <a:rPr lang="en-US" altLang="zh-CN" sz="1800" kern="100" dirty="0">
                <a:effectLst/>
                <a:latin typeface="Times New Roman" panose="02020603050405020304" pitchFamily="18" charset="0"/>
                <a:ea typeface="等线" panose="02010600030101010101" pitchFamily="2" charset="-122"/>
              </a:rPr>
              <a:t>”, is </a:t>
            </a:r>
            <a:r>
              <a:rPr lang="zh-CN" altLang="zh-CN" sz="1800" kern="100" dirty="0">
                <a:effectLst/>
                <a:ea typeface="Times New Roman" panose="02020603050405020304" pitchFamily="18" charset="0"/>
              </a:rPr>
              <a:t>142.0</a:t>
            </a:r>
            <a:r>
              <a:rPr lang="en-US" altLang="zh-CN" sz="1800" kern="100" dirty="0">
                <a:effectLst/>
                <a:latin typeface="Times New Roman" panose="02020603050405020304" pitchFamily="18" charset="0"/>
                <a:ea typeface="等线" panose="02010600030101010101" pitchFamily="2" charset="-122"/>
              </a:rPr>
              <a:t> billion yuan. The “</a:t>
            </a:r>
            <a:r>
              <a:rPr lang="en-US" altLang="zh-CN" sz="1800" kern="100" dirty="0">
                <a:effectLst/>
                <a:latin typeface="Times New Roman" panose="02020603050405020304" pitchFamily="18" charset="0"/>
                <a:ea typeface="Times New Roman" panose="02020603050405020304" pitchFamily="18" charset="0"/>
              </a:rPr>
              <a:t>consumption loss</a:t>
            </a:r>
            <a:r>
              <a:rPr lang="en-US" altLang="zh-CN" sz="1800" kern="100" dirty="0">
                <a:effectLst/>
                <a:latin typeface="Times New Roman" panose="02020603050405020304" pitchFamily="18" charset="0"/>
                <a:ea typeface="等线" panose="02010600030101010101" pitchFamily="2" charset="-122"/>
              </a:rPr>
              <a:t>es” caused by reduced household consumption is 88.4 billion yuan. Additionally, there is a potential loss of </a:t>
            </a:r>
            <a:r>
              <a:rPr lang="zh-CN" altLang="zh-CN" sz="1800" kern="100" dirty="0">
                <a:effectLst/>
                <a:ea typeface="Times New Roman" panose="02020603050405020304" pitchFamily="18" charset="0"/>
              </a:rPr>
              <a:t>51.3</a:t>
            </a:r>
            <a:r>
              <a:rPr lang="en-US" altLang="zh-CN" sz="1800" kern="100" dirty="0">
                <a:effectLst/>
                <a:latin typeface="Times New Roman" panose="02020603050405020304" pitchFamily="18" charset="0"/>
                <a:ea typeface="等线" panose="02010600030101010101" pitchFamily="2" charset="-122"/>
              </a:rPr>
              <a:t> billion yuan, which is the subsequent losses of the decline in household income and consumer demand</a:t>
            </a:r>
            <a:endParaRPr lang="zh-CN" altLang="en-US" dirty="0"/>
          </a:p>
        </p:txBody>
      </p:sp>
      <p:sp>
        <p:nvSpPr>
          <p:cNvPr id="4" name="灯片编号占位符 3"/>
          <p:cNvSpPr>
            <a:spLocks noGrp="1"/>
          </p:cNvSpPr>
          <p:nvPr>
            <p:ph type="sldNum" sz="quarter" idx="5"/>
          </p:nvPr>
        </p:nvSpPr>
        <p:spPr/>
        <p:txBody>
          <a:bodyPr/>
          <a:lstStyle/>
          <a:p>
            <a:fld id="{EADF2910-7399-49A4-B012-EAA50CA26345}" type="slidenum">
              <a:rPr lang="zh-CN" altLang="en-US" smtClean="0"/>
              <a:pPr/>
              <a:t>23</a:t>
            </a:fld>
            <a:endParaRPr lang="zh-CN" altLang="en-US"/>
          </a:p>
        </p:txBody>
      </p:sp>
    </p:spTree>
    <p:extLst>
      <p:ext uri="{BB962C8B-B14F-4D97-AF65-F5344CB8AC3E}">
        <p14:creationId xmlns:p14="http://schemas.microsoft.com/office/powerpoint/2010/main" val="2917795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等线" panose="02010600030101010101" pitchFamily="2" charset="-122"/>
              </a:rPr>
              <a:t>As an empirical example of prospective analysis, we simulated the impact of the same level destructive events (with the same input variables for the analysis framework) occurring in other provinces of China. The results shed light on the differentiated characteristics and roles of different provinces in the national economic system. </a:t>
            </a:r>
            <a:endParaRPr lang="zh-CN" altLang="en-US" dirty="0"/>
          </a:p>
        </p:txBody>
      </p:sp>
      <p:sp>
        <p:nvSpPr>
          <p:cNvPr id="4" name="灯片编号占位符 3"/>
          <p:cNvSpPr>
            <a:spLocks noGrp="1"/>
          </p:cNvSpPr>
          <p:nvPr>
            <p:ph type="sldNum" sz="quarter" idx="5"/>
          </p:nvPr>
        </p:nvSpPr>
        <p:spPr/>
        <p:txBody>
          <a:bodyPr/>
          <a:lstStyle/>
          <a:p>
            <a:fld id="{EADF2910-7399-49A4-B012-EAA50CA26345}" type="slidenum">
              <a:rPr lang="zh-CN" altLang="en-US" smtClean="0"/>
              <a:pPr/>
              <a:t>25</a:t>
            </a:fld>
            <a:endParaRPr lang="zh-CN" altLang="en-US"/>
          </a:p>
        </p:txBody>
      </p:sp>
    </p:spTree>
    <p:extLst>
      <p:ext uri="{BB962C8B-B14F-4D97-AF65-F5344CB8AC3E}">
        <p14:creationId xmlns:p14="http://schemas.microsoft.com/office/powerpoint/2010/main" val="1946076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79400" algn="just">
              <a:spcBef>
                <a:spcPts val="600"/>
              </a:spcBef>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If a similar destructive event were to occur in large provinces like Guangdong, Jiangsu, and Zhejiang, the resulting losses would obviously be higher. </a:t>
            </a:r>
            <a:endParaRPr lang="zh-CN"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79400" algn="just">
              <a:spcBef>
                <a:spcPts val="600"/>
              </a:spcBef>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From the perspective of the three components, losses caused by production disruption account for a high proportion, and are mainly upstream losses.</a:t>
            </a:r>
          </a:p>
          <a:p>
            <a:pPr indent="279400" algn="just">
              <a:spcBef>
                <a:spcPts val="600"/>
              </a:spcBef>
            </a:pPr>
            <a:endPar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EADF2910-7399-49A4-B012-EAA50CA26345}" type="slidenum">
              <a:rPr lang="zh-CN" altLang="en-US" smtClean="0"/>
              <a:pPr/>
              <a:t>26</a:t>
            </a:fld>
            <a:endParaRPr lang="zh-CN" altLang="en-US"/>
          </a:p>
        </p:txBody>
      </p:sp>
    </p:spTree>
    <p:extLst>
      <p:ext uri="{BB962C8B-B14F-4D97-AF65-F5344CB8AC3E}">
        <p14:creationId xmlns:p14="http://schemas.microsoft.com/office/powerpoint/2010/main" val="1830406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79400" algn="just">
              <a:spcBef>
                <a:spcPts val="600"/>
              </a:spcBef>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Meanwhile, in some provinces, such as Henan, Chongqing, and Jilin, the downstream losses caused by disruptions in intermediate product supply are relatively higher compared to other provinces, indicating that these provinces perform as crucial suppliers in the production supply chain, and many downstream regions and sectors depend on them. For example, in Henan Province, the main production sectors that downstream sectors depend on are food, textile and clothing, and non-metallic mineral products. Chongqing is mainly relied on by the surrounding provinces of Yunnan, Guizhou, and Sichuan, while Jilin primarily affects the surrounding northeastern provinces of Heilongjiang and Liaoning.</a:t>
            </a:r>
          </a:p>
        </p:txBody>
      </p:sp>
      <p:sp>
        <p:nvSpPr>
          <p:cNvPr id="4" name="灯片编号占位符 3"/>
          <p:cNvSpPr>
            <a:spLocks noGrp="1"/>
          </p:cNvSpPr>
          <p:nvPr>
            <p:ph type="sldNum" sz="quarter" idx="5"/>
          </p:nvPr>
        </p:nvSpPr>
        <p:spPr/>
        <p:txBody>
          <a:bodyPr/>
          <a:lstStyle/>
          <a:p>
            <a:fld id="{EADF2910-7399-49A4-B012-EAA50CA26345}" type="slidenum">
              <a:rPr lang="zh-CN" altLang="en-US" smtClean="0"/>
              <a:pPr/>
              <a:t>27</a:t>
            </a:fld>
            <a:endParaRPr lang="zh-CN" altLang="en-US"/>
          </a:p>
        </p:txBody>
      </p:sp>
    </p:spTree>
    <p:extLst>
      <p:ext uri="{BB962C8B-B14F-4D97-AF65-F5344CB8AC3E}">
        <p14:creationId xmlns:p14="http://schemas.microsoft.com/office/powerpoint/2010/main" val="318547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79400" algn="just">
              <a:spcBef>
                <a:spcPts val="600"/>
              </a:spcBef>
            </a:pPr>
            <a:r>
              <a:rPr lang="en-US" altLang="zh-CN" sz="1800" dirty="0">
                <a:effectLst/>
                <a:latin typeface="Times New Roman" panose="02020603050405020304" pitchFamily="18" charset="0"/>
                <a:ea typeface="等线" panose="02010600030101010101" pitchFamily="2" charset="-122"/>
              </a:rPr>
              <a:t>In addition, the proportion of losses caused by consumption decline is relatively low, and the provinces with higher proportions in consumption loss are mainly located in the western regions of China, where the manufacturing industry is less developed, resulting in a relatively smaller magnitude in total impact.</a:t>
            </a:r>
            <a:endParaRPr lang="zh-CN" altLang="en-US" dirty="0"/>
          </a:p>
        </p:txBody>
      </p:sp>
      <p:sp>
        <p:nvSpPr>
          <p:cNvPr id="4" name="灯片编号占位符 3"/>
          <p:cNvSpPr>
            <a:spLocks noGrp="1"/>
          </p:cNvSpPr>
          <p:nvPr>
            <p:ph type="sldNum" sz="quarter" idx="5"/>
          </p:nvPr>
        </p:nvSpPr>
        <p:spPr/>
        <p:txBody>
          <a:bodyPr/>
          <a:lstStyle/>
          <a:p>
            <a:fld id="{EADF2910-7399-49A4-B012-EAA50CA26345}" type="slidenum">
              <a:rPr lang="zh-CN" altLang="en-US" smtClean="0"/>
              <a:pPr/>
              <a:t>28</a:t>
            </a:fld>
            <a:endParaRPr lang="zh-CN" altLang="en-US"/>
          </a:p>
        </p:txBody>
      </p:sp>
    </p:spTree>
    <p:extLst>
      <p:ext uri="{BB962C8B-B14F-4D97-AF65-F5344CB8AC3E}">
        <p14:creationId xmlns:p14="http://schemas.microsoft.com/office/powerpoint/2010/main" val="3504490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Figure presents the distribution of current impact caused by destructive events in each region among all regions. The horizontal axis represents the regions where the event occurred, and the vertical axis represents the distribution of the losses in all regions.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On the diagonal line, the economic loss of the provinces where the destructive event occurs is undoubtedly the highest, that is, the losses incurred in the affected region itself.</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In some provinces, such as Shandong, Hubei and Hunan, this proportion of their own losses is higher, indicating that these regions are relatively</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 self-sufficient</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in the production network.</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For some provinces, the losses they cause will be widely distributed among different regions. This includes two situations: one is the provinces that cannot be self-sufficient and need to rely on other regions to import goods, such as Hainan and Shaanxi; the other is the provinces that have a lot of external connections in the supply chain, such as Jilin and Henan.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Therefore, we can utilize the simulation of the distribution of losses caused by destructive events in each region to determine the level of economic connectivity between the regions. </a:t>
            </a:r>
            <a:endParaRPr lang="zh-CN"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ADF2910-7399-49A4-B012-EAA50CA26345}" type="slidenum">
              <a:rPr lang="zh-CN" altLang="en-US" smtClean="0"/>
              <a:pPr/>
              <a:t>29</a:t>
            </a:fld>
            <a:endParaRPr lang="zh-CN" altLang="en-US"/>
          </a:p>
        </p:txBody>
      </p:sp>
    </p:spTree>
    <p:extLst>
      <p:ext uri="{BB962C8B-B14F-4D97-AF65-F5344CB8AC3E}">
        <p14:creationId xmlns:p14="http://schemas.microsoft.com/office/powerpoint/2010/main" val="1466920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79400" algn="just">
              <a:lnSpc>
                <a:spcPct val="125000"/>
              </a:lnSpc>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The ranking of the subsequent losses caused by the destructive event in each region and the corresponding losses incurred within each region are shown in Figure 5. In regions with larger economic volumes, losses are still higher. </a:t>
            </a:r>
            <a:endParaRPr lang="zh-CN" altLang="en-US" dirty="0"/>
          </a:p>
        </p:txBody>
      </p:sp>
      <p:sp>
        <p:nvSpPr>
          <p:cNvPr id="4" name="灯片编号占位符 3"/>
          <p:cNvSpPr>
            <a:spLocks noGrp="1"/>
          </p:cNvSpPr>
          <p:nvPr>
            <p:ph type="sldNum" sz="quarter" idx="5"/>
          </p:nvPr>
        </p:nvSpPr>
        <p:spPr/>
        <p:txBody>
          <a:bodyPr/>
          <a:lstStyle/>
          <a:p>
            <a:fld id="{EADF2910-7399-49A4-B012-EAA50CA26345}" type="slidenum">
              <a:rPr lang="zh-CN" altLang="en-US" smtClean="0"/>
              <a:pPr/>
              <a:t>30</a:t>
            </a:fld>
            <a:endParaRPr lang="zh-CN" altLang="en-US"/>
          </a:p>
        </p:txBody>
      </p:sp>
    </p:spTree>
    <p:extLst>
      <p:ext uri="{BB962C8B-B14F-4D97-AF65-F5344CB8AC3E}">
        <p14:creationId xmlns:p14="http://schemas.microsoft.com/office/powerpoint/2010/main" val="3790600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79400" algn="just">
              <a:lnSpc>
                <a:spcPct val="125000"/>
              </a:lnSpc>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Shandong Province has a notably high concentration of losses within the region, suggesting that its residents primarily buy locally produced consumer goods and services. By contrast, Henan, Shanghai, and Chongqing have relatively low percentages of losses within their respective regions, indicating that their residents buy more consumer goods and services from all over the country.</a:t>
            </a:r>
            <a:endParaRPr lang="zh-CN"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EADF2910-7399-49A4-B012-EAA50CA26345}" type="slidenum">
              <a:rPr lang="zh-CN" altLang="en-US" smtClean="0"/>
              <a:pPr/>
              <a:t>31</a:t>
            </a:fld>
            <a:endParaRPr lang="zh-CN" altLang="en-US"/>
          </a:p>
        </p:txBody>
      </p:sp>
    </p:spTree>
    <p:extLst>
      <p:ext uri="{BB962C8B-B14F-4D97-AF65-F5344CB8AC3E}">
        <p14:creationId xmlns:p14="http://schemas.microsoft.com/office/powerpoint/2010/main" val="2761917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section, we present a series of what-if analyses, to explore the effectiveness of various coping policies on mitigating the losses caused by destructive events. By adjusting the parameters and input variables in the quantitative framework, we have the flexibility to assess the economic losses under different scenarios.</a:t>
            </a:r>
            <a:endParaRPr lang="zh-CN" altLang="en-US" dirty="0"/>
          </a:p>
        </p:txBody>
      </p:sp>
      <p:sp>
        <p:nvSpPr>
          <p:cNvPr id="4" name="灯片编号占位符 3"/>
          <p:cNvSpPr>
            <a:spLocks noGrp="1"/>
          </p:cNvSpPr>
          <p:nvPr>
            <p:ph type="sldNum" sz="quarter" idx="5"/>
          </p:nvPr>
        </p:nvSpPr>
        <p:spPr/>
        <p:txBody>
          <a:bodyPr/>
          <a:lstStyle/>
          <a:p>
            <a:fld id="{EADF2910-7399-49A4-B012-EAA50CA26345}" type="slidenum">
              <a:rPr lang="zh-CN" altLang="en-US" smtClean="0"/>
              <a:pPr/>
              <a:t>32</a:t>
            </a:fld>
            <a:endParaRPr lang="zh-CN" altLang="en-US"/>
          </a:p>
        </p:txBody>
      </p:sp>
    </p:spTree>
    <p:extLst>
      <p:ext uri="{BB962C8B-B14F-4D97-AF65-F5344CB8AC3E}">
        <p14:creationId xmlns:p14="http://schemas.microsoft.com/office/powerpoint/2010/main" val="350941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ADF2910-7399-49A4-B012-EAA50CA26345}" type="slidenum">
              <a:rPr lang="zh-CN" altLang="en-US" smtClean="0"/>
              <a:pPr/>
              <a:t>9</a:t>
            </a:fld>
            <a:endParaRPr lang="zh-CN" altLang="en-US"/>
          </a:p>
        </p:txBody>
      </p:sp>
    </p:spTree>
    <p:extLst>
      <p:ext uri="{BB962C8B-B14F-4D97-AF65-F5344CB8AC3E}">
        <p14:creationId xmlns:p14="http://schemas.microsoft.com/office/powerpoint/2010/main" val="3818002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79400" algn="just">
              <a:spcBef>
                <a:spcPts val="600"/>
              </a:spcBef>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The implementation of measures such as safe passage and closed-loop management (minimizing factories’ exposure to the outside to maintain smooth operation) can effectively reduce the duration of production shutdowns. Figure 6(a) presents the mitigated economic loss values and percentages for each region, achieved through a 10% reduction in production downtime from destructive events. </a:t>
            </a:r>
          </a:p>
        </p:txBody>
      </p:sp>
      <p:sp>
        <p:nvSpPr>
          <p:cNvPr id="4" name="灯片编号占位符 3"/>
          <p:cNvSpPr>
            <a:spLocks noGrp="1"/>
          </p:cNvSpPr>
          <p:nvPr>
            <p:ph type="sldNum" sz="quarter" idx="5"/>
          </p:nvPr>
        </p:nvSpPr>
        <p:spPr/>
        <p:txBody>
          <a:bodyPr/>
          <a:lstStyle/>
          <a:p>
            <a:fld id="{EADF2910-7399-49A4-B012-EAA50CA26345}" type="slidenum">
              <a:rPr lang="zh-CN" altLang="en-US" smtClean="0"/>
              <a:pPr/>
              <a:t>33</a:t>
            </a:fld>
            <a:endParaRPr lang="zh-CN" altLang="en-US"/>
          </a:p>
        </p:txBody>
      </p:sp>
    </p:spTree>
    <p:extLst>
      <p:ext uri="{BB962C8B-B14F-4D97-AF65-F5344CB8AC3E}">
        <p14:creationId xmlns:p14="http://schemas.microsoft.com/office/powerpoint/2010/main" val="2274768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279400" algn="just" defTabSz="914400" rtl="0" eaLnBrk="1" fontAlgn="auto" latinLnBrk="0" hangingPunct="1">
              <a:lnSpc>
                <a:spcPct val="100000"/>
              </a:lnSpc>
              <a:spcBef>
                <a:spcPts val="60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To minimize consumption losses, measures such as community group purchasing can be adopted to offer residents access to products and services other than necessities during destructive events. This ensures that household consumption is maintained at a certain level, thereby minimizing the impact on the overall economy. </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Figure 6</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(b)</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 presents the percentage of economic losses that could be mitigated by a 10% reduction in consumption loss</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es</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 for each region.</a:t>
            </a:r>
            <a:endPar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EADF2910-7399-49A4-B012-EAA50CA26345}" type="slidenum">
              <a:rPr lang="zh-CN" altLang="en-US" smtClean="0"/>
              <a:pPr/>
              <a:t>34</a:t>
            </a:fld>
            <a:endParaRPr lang="zh-CN" altLang="en-US"/>
          </a:p>
        </p:txBody>
      </p:sp>
    </p:spTree>
    <p:extLst>
      <p:ext uri="{BB962C8B-B14F-4D97-AF65-F5344CB8AC3E}">
        <p14:creationId xmlns:p14="http://schemas.microsoft.com/office/powerpoint/2010/main" val="1184690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279400" algn="just" defTabSz="914400" rtl="0" eaLnBrk="1" fontAlgn="auto" latinLnBrk="0" hangingPunct="1">
              <a:lnSpc>
                <a:spcPct val="100000"/>
              </a:lnSpc>
              <a:spcBef>
                <a:spcPts val="60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By implementing security measures to protect transportation and critical supply chains in core industrial sectors, downstream disruptions can be minimized. This approach improves the overall resilience of production and supply networks and reduces losses in related sectors. Supply chain resilience is mainly reflected in manufacturers reducing their reliance on their prime suppliers. In this framework, the policy simulation is conducted by considering the downstream sector to be affected by the intermediate supply cutoff only if the affected area is the top one or top two sources of supply (instead of the top three, as originally set), referred to as Policy I and Policy II, respectively. This means that the downstream sectors are less vulnerable to the supply cutoffs. Figure </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(c) illustrates the economic losses that can be mitigated by these two types of policies, both in value and percentage</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EADF2910-7399-49A4-B012-EAA50CA26345}" type="slidenum">
              <a:rPr lang="zh-CN" altLang="en-US" smtClean="0"/>
              <a:pPr/>
              <a:t>35</a:t>
            </a:fld>
            <a:endParaRPr lang="zh-CN" altLang="en-US"/>
          </a:p>
        </p:txBody>
      </p:sp>
    </p:spTree>
    <p:extLst>
      <p:ext uri="{BB962C8B-B14F-4D97-AF65-F5344CB8AC3E}">
        <p14:creationId xmlns:p14="http://schemas.microsoft.com/office/powerpoint/2010/main" val="1468843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279400" algn="just" defTabSz="914400" rtl="0" eaLnBrk="1" fontAlgn="auto" latinLnBrk="0" hangingPunct="1">
              <a:lnSpc>
                <a:spcPct val="100000"/>
              </a:lnSpc>
              <a:spcBef>
                <a:spcPts val="60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Post-disaster measures, such as issuing shopping vouchers and subsistence subsidies, can be employed to stimulate consumption and mitigate the long-term economic impact of destructive events. </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Figure 6</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(d)</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 presents the values and percentages of subsequent economic losses that can be mitigated through a 50% reduction in consumption loss</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es</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 resulting from income loss.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The proactive measures that encourage consumption help expedite post-disaster recovery and prevent the vicious cycle where declining incomes lead to further reductions in consumption.</a:t>
            </a:r>
          </a:p>
        </p:txBody>
      </p:sp>
      <p:sp>
        <p:nvSpPr>
          <p:cNvPr id="4" name="灯片编号占位符 3"/>
          <p:cNvSpPr>
            <a:spLocks noGrp="1"/>
          </p:cNvSpPr>
          <p:nvPr>
            <p:ph type="sldNum" sz="quarter" idx="5"/>
          </p:nvPr>
        </p:nvSpPr>
        <p:spPr/>
        <p:txBody>
          <a:bodyPr/>
          <a:lstStyle/>
          <a:p>
            <a:fld id="{EADF2910-7399-49A4-B012-EAA50CA26345}" type="slidenum">
              <a:rPr lang="zh-CN" altLang="en-US" smtClean="0"/>
              <a:pPr/>
              <a:t>36</a:t>
            </a:fld>
            <a:endParaRPr lang="zh-CN" altLang="en-US"/>
          </a:p>
        </p:txBody>
      </p:sp>
    </p:spTree>
    <p:extLst>
      <p:ext uri="{BB962C8B-B14F-4D97-AF65-F5344CB8AC3E}">
        <p14:creationId xmlns:p14="http://schemas.microsoft.com/office/powerpoint/2010/main" val="619313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ADF2910-7399-49A4-B012-EAA50CA26345}" type="slidenum">
              <a:rPr lang="zh-CN" altLang="en-US" smtClean="0"/>
              <a:pPr/>
              <a:t>12</a:t>
            </a:fld>
            <a:endParaRPr lang="zh-CN" altLang="en-US"/>
          </a:p>
        </p:txBody>
      </p:sp>
    </p:spTree>
    <p:extLst>
      <p:ext uri="{BB962C8B-B14F-4D97-AF65-F5344CB8AC3E}">
        <p14:creationId xmlns:p14="http://schemas.microsoft.com/office/powerpoint/2010/main" val="377085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DF2910-7399-49A4-B012-EAA50CA26345}" type="slidenum">
              <a:rPr lang="zh-CN" altLang="en-US" smtClean="0"/>
              <a:pPr/>
              <a:t>15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DF2910-7399-49A4-B012-EAA50CA26345}" type="slidenum">
              <a:rPr lang="zh-CN" altLang="en-US" smtClean="0"/>
              <a:pPr/>
              <a:t>16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DF2910-7399-49A4-B012-EAA50CA26345}" type="slidenum">
              <a:rPr lang="zh-CN" altLang="en-US" smtClean="0"/>
              <a:pPr/>
              <a:t>17</a:t>
            </a:fld>
            <a:endParaRPr lang="zh-CN" altLang="en-US"/>
          </a:p>
        </p:txBody>
      </p:sp>
    </p:spTree>
    <p:extLst>
      <p:ext uri="{BB962C8B-B14F-4D97-AF65-F5344CB8AC3E}">
        <p14:creationId xmlns:p14="http://schemas.microsoft.com/office/powerpoint/2010/main" val="3661382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DF2910-7399-49A4-B012-EAA50CA26345}" type="slidenum">
              <a:rPr lang="zh-CN" altLang="en-US" smtClean="0"/>
              <a:pPr/>
              <a:t>18</a:t>
            </a:fld>
            <a:endParaRPr lang="zh-CN" altLang="en-US"/>
          </a:p>
        </p:txBody>
      </p:sp>
    </p:spTree>
    <p:extLst>
      <p:ext uri="{BB962C8B-B14F-4D97-AF65-F5344CB8AC3E}">
        <p14:creationId xmlns:p14="http://schemas.microsoft.com/office/powerpoint/2010/main" val="1044305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DF2910-7399-49A4-B012-EAA50CA26345}" type="slidenum">
              <a:rPr lang="zh-CN" altLang="en-US" smtClean="0"/>
              <a:pPr/>
              <a:t>19</a:t>
            </a:fld>
            <a:endParaRPr lang="zh-CN" altLang="en-US"/>
          </a:p>
        </p:txBody>
      </p:sp>
    </p:spTree>
    <p:extLst>
      <p:ext uri="{BB962C8B-B14F-4D97-AF65-F5344CB8AC3E}">
        <p14:creationId xmlns:p14="http://schemas.microsoft.com/office/powerpoint/2010/main" val="73144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DF2910-7399-49A4-B012-EAA50CA26345}" type="slidenum">
              <a:rPr lang="zh-CN" altLang="en-US" smtClean="0"/>
              <a:pPr/>
              <a:t>20</a:t>
            </a:fld>
            <a:endParaRPr lang="zh-CN" altLang="en-US"/>
          </a:p>
        </p:txBody>
      </p:sp>
    </p:spTree>
    <p:extLst>
      <p:ext uri="{BB962C8B-B14F-4D97-AF65-F5344CB8AC3E}">
        <p14:creationId xmlns:p14="http://schemas.microsoft.com/office/powerpoint/2010/main" val="370202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a:defRPr sz="54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B1AB1D7C-1CBE-4961-91B6-A6748E8A5BFD}" type="datetime1">
              <a:rPr lang="zh-CN" altLang="en-US" smtClean="0"/>
              <a:pPr/>
              <a:t>2025/6/30</a:t>
            </a:fld>
            <a:endParaRPr lang="zh-CN" altLang="en-US"/>
          </a:p>
        </p:txBody>
      </p:sp>
      <p:sp>
        <p:nvSpPr>
          <p:cNvPr id="5" name="页脚占位符 4"/>
          <p:cNvSpPr>
            <a:spLocks noGrp="1"/>
          </p:cNvSpPr>
          <p:nvPr>
            <p:ph type="ftr" sz="quarter" idx="11"/>
          </p:nvPr>
        </p:nvSpPr>
        <p:spPr/>
        <p:txBody>
          <a:bodyPr/>
          <a:lstStyle/>
          <a:p>
            <a:r>
              <a:rPr lang="en-US" altLang="zh-CN" dirty="0"/>
              <a:t>Assessing the economic losses of destructive events</a:t>
            </a:r>
            <a:endParaRPr lang="zh-CN" altLang="en-US" dirty="0"/>
          </a:p>
        </p:txBody>
      </p:sp>
      <p:sp>
        <p:nvSpPr>
          <p:cNvPr id="6" name="灯片编号占位符 5"/>
          <p:cNvSpPr>
            <a:spLocks noGrp="1"/>
          </p:cNvSpPr>
          <p:nvPr>
            <p:ph type="sldNum" sz="quarter" idx="12"/>
          </p:nvPr>
        </p:nvSpPr>
        <p:spPr/>
        <p:txBody>
          <a:bodyPr/>
          <a:lstStyle/>
          <a:p>
            <a:fld id="{410155A7-A35B-480C-AC6A-DAB02332591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0C489A0-C03C-48A9-ACC0-9E8870776945}" type="datetime1">
              <a:rPr lang="zh-CN" altLang="en-US" smtClean="0"/>
              <a:pPr/>
              <a:t>2025/6/30</a:t>
            </a:fld>
            <a:endParaRPr lang="zh-CN" altLang="en-US"/>
          </a:p>
        </p:txBody>
      </p:sp>
      <p:sp>
        <p:nvSpPr>
          <p:cNvPr id="5" name="页脚占位符 4"/>
          <p:cNvSpPr>
            <a:spLocks noGrp="1"/>
          </p:cNvSpPr>
          <p:nvPr>
            <p:ph type="ftr" sz="quarter" idx="11"/>
          </p:nvPr>
        </p:nvSpPr>
        <p:spPr/>
        <p:txBody>
          <a:bodyPr/>
          <a:lstStyle/>
          <a:p>
            <a:r>
              <a:rPr lang="en-US" altLang="zh-CN" dirty="0"/>
              <a:t>Assessing the economic losses of destructive events</a:t>
            </a:r>
            <a:endParaRPr lang="zh-CN" altLang="en-US" dirty="0"/>
          </a:p>
        </p:txBody>
      </p:sp>
      <p:sp>
        <p:nvSpPr>
          <p:cNvPr id="6" name="灯片编号占位符 5"/>
          <p:cNvSpPr>
            <a:spLocks noGrp="1"/>
          </p:cNvSpPr>
          <p:nvPr>
            <p:ph type="sldNum" sz="quarter" idx="12"/>
          </p:nvPr>
        </p:nvSpPr>
        <p:spPr/>
        <p:txBody>
          <a:bodyPr/>
          <a:lstStyle/>
          <a:p>
            <a:fld id="{410155A7-A35B-480C-AC6A-DAB02332591F}"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B29AC33-9301-49B8-8320-250B3A1998EE}" type="datetime1">
              <a:rPr lang="zh-CN" altLang="en-US" smtClean="0"/>
              <a:pPr/>
              <a:t>2025/6/30</a:t>
            </a:fld>
            <a:endParaRPr lang="zh-CN" altLang="en-US"/>
          </a:p>
        </p:txBody>
      </p:sp>
      <p:sp>
        <p:nvSpPr>
          <p:cNvPr id="6" name="页脚占位符 5"/>
          <p:cNvSpPr>
            <a:spLocks noGrp="1"/>
          </p:cNvSpPr>
          <p:nvPr>
            <p:ph type="ftr" sz="quarter" idx="11"/>
          </p:nvPr>
        </p:nvSpPr>
        <p:spPr/>
        <p:txBody>
          <a:bodyPr/>
          <a:lstStyle>
            <a:lvl1pPr>
              <a:defRPr>
                <a:solidFill>
                  <a:schemeClr val="bg1"/>
                </a:solidFill>
              </a:defRPr>
            </a:lvl1pPr>
          </a:lstStyle>
          <a:p>
            <a:r>
              <a:rPr lang="en-US" altLang="zh-CN" dirty="0"/>
              <a:t>Assessing the economic losses of destructive events</a:t>
            </a:r>
            <a:endParaRPr lang="zh-CN" altLang="en-US" dirty="0"/>
          </a:p>
        </p:txBody>
      </p:sp>
      <p:sp>
        <p:nvSpPr>
          <p:cNvPr id="7" name="灯片编号占位符 6"/>
          <p:cNvSpPr>
            <a:spLocks noGrp="1"/>
          </p:cNvSpPr>
          <p:nvPr>
            <p:ph type="sldNum" sz="quarter" idx="12"/>
          </p:nvPr>
        </p:nvSpPr>
        <p:spPr/>
        <p:txBody>
          <a:bodyPr/>
          <a:lstStyle/>
          <a:p>
            <a:fld id="{410155A7-A35B-480C-AC6A-DAB02332591F}"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6D51F0-5410-41BA-B747-D0601BFBB783}" type="datetime1">
              <a:rPr lang="zh-CN" altLang="en-US" smtClean="0"/>
              <a:pPr/>
              <a:t>2025/6/30</a:t>
            </a:fld>
            <a:endParaRPr lang="zh-CN" altLang="en-US"/>
          </a:p>
        </p:txBody>
      </p:sp>
      <p:sp>
        <p:nvSpPr>
          <p:cNvPr id="4" name="页脚占位符 3"/>
          <p:cNvSpPr>
            <a:spLocks noGrp="1"/>
          </p:cNvSpPr>
          <p:nvPr>
            <p:ph type="ftr" sz="quarter" idx="11"/>
          </p:nvPr>
        </p:nvSpPr>
        <p:spPr/>
        <p:txBody>
          <a:bodyPr/>
          <a:lstStyle/>
          <a:p>
            <a:r>
              <a:rPr lang="en-US" altLang="zh-CN" dirty="0"/>
              <a:t>Assessing the economic losses of destructive events</a:t>
            </a:r>
            <a:endParaRPr lang="zh-CN" altLang="en-US" dirty="0"/>
          </a:p>
        </p:txBody>
      </p:sp>
      <p:sp>
        <p:nvSpPr>
          <p:cNvPr id="5" name="灯片编号占位符 4"/>
          <p:cNvSpPr>
            <a:spLocks noGrp="1"/>
          </p:cNvSpPr>
          <p:nvPr>
            <p:ph type="sldNum" sz="quarter" idx="12"/>
          </p:nvPr>
        </p:nvSpPr>
        <p:spPr/>
        <p:txBody>
          <a:bodyPr/>
          <a:lstStyle/>
          <a:p>
            <a:fld id="{410155A7-A35B-480C-AC6A-DAB02332591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3" name="页脚占位符 2"/>
          <p:cNvSpPr>
            <a:spLocks noGrp="1"/>
          </p:cNvSpPr>
          <p:nvPr>
            <p:ph type="ftr" sz="quarter" idx="11"/>
          </p:nvPr>
        </p:nvSpPr>
        <p:spPr/>
        <p:txBody>
          <a:bodyPr/>
          <a:lstStyle/>
          <a:p>
            <a:r>
              <a:rPr lang="en-US" altLang="zh-CN" dirty="0"/>
              <a:t>Assessing the economic losses of destructive events</a:t>
            </a:r>
            <a:endParaRPr lang="zh-CN" altLang="en-US" dirty="0"/>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DD40D12-A5F7-4F38-B911-0B67208D25C0}" type="datetime1">
              <a:rPr lang="zh-CN" altLang="en-US" smtClean="0"/>
              <a:pPr/>
              <a:t>2025/6/30</a:t>
            </a:fld>
            <a:endParaRPr lang="zh-CN" altLang="en-US"/>
          </a:p>
        </p:txBody>
      </p:sp>
      <p:sp>
        <p:nvSpPr>
          <p:cNvPr id="6" name="页脚占位符 5"/>
          <p:cNvSpPr>
            <a:spLocks noGrp="1"/>
          </p:cNvSpPr>
          <p:nvPr>
            <p:ph type="ftr" sz="quarter" idx="11"/>
          </p:nvPr>
        </p:nvSpPr>
        <p:spPr/>
        <p:txBody>
          <a:bodyPr/>
          <a:lstStyle/>
          <a:p>
            <a:r>
              <a:rPr lang="en-US" altLang="zh-CN" dirty="0"/>
              <a:t>Assessing the economic losses of destructive events</a:t>
            </a:r>
            <a:endParaRPr lang="zh-CN" altLang="en-US" dirty="0"/>
          </a:p>
        </p:txBody>
      </p:sp>
      <p:sp>
        <p:nvSpPr>
          <p:cNvPr id="7" name="灯片编号占位符 6"/>
          <p:cNvSpPr>
            <a:spLocks noGrp="1"/>
          </p:cNvSpPr>
          <p:nvPr>
            <p:ph type="sldNum" sz="quarter" idx="12"/>
          </p:nvPr>
        </p:nvSpPr>
        <p:spPr/>
        <p:txBody>
          <a:bodyPr/>
          <a:lstStyle/>
          <a:p>
            <a:fld id="{410155A7-A35B-480C-AC6A-DAB02332591F}"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6FE6DD-136E-4B4E-B711-98657A7F4865}" type="datetime1">
              <a:rPr lang="zh-CN" altLang="en-US" smtClean="0"/>
              <a:pPr/>
              <a:t>2025/6/30</a:t>
            </a:fld>
            <a:endParaRPr lang="zh-CN" altLang="en-US"/>
          </a:p>
        </p:txBody>
      </p:sp>
      <p:sp>
        <p:nvSpPr>
          <p:cNvPr id="6" name="页脚占位符 5"/>
          <p:cNvSpPr>
            <a:spLocks noGrp="1"/>
          </p:cNvSpPr>
          <p:nvPr>
            <p:ph type="ftr" sz="quarter" idx="11"/>
          </p:nvPr>
        </p:nvSpPr>
        <p:spPr/>
        <p:txBody>
          <a:bodyPr/>
          <a:lstStyle/>
          <a:p>
            <a:r>
              <a:rPr lang="en-US" altLang="zh-CN" dirty="0"/>
              <a:t>Assessing the economic losses of destructive events</a:t>
            </a:r>
            <a:endParaRPr lang="zh-CN" altLang="en-US" dirty="0"/>
          </a:p>
        </p:txBody>
      </p:sp>
      <p:sp>
        <p:nvSpPr>
          <p:cNvPr id="7" name="灯片编号占位符 6"/>
          <p:cNvSpPr>
            <a:spLocks noGrp="1"/>
          </p:cNvSpPr>
          <p:nvPr>
            <p:ph type="sldNum" sz="quarter" idx="12"/>
          </p:nvPr>
        </p:nvSpPr>
        <p:spPr/>
        <p:txBody>
          <a:bodyPr/>
          <a:lstStyle/>
          <a:p>
            <a:fld id="{410155A7-A35B-480C-AC6A-DAB02332591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userDrawn="1"/>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4192658"/>
            <a:ext cx="3643001" cy="2428667"/>
          </a:xfrm>
          <a:prstGeom prst="rect">
            <a:avLst/>
          </a:prstGeom>
        </p:spPr>
      </p:pic>
      <p:pic>
        <p:nvPicPr>
          <p:cNvPr id="18" name="图片 17"/>
          <p:cNvPicPr>
            <a:picLocks noChangeAspect="1"/>
          </p:cNvPicPr>
          <p:nvPr userDrawn="1"/>
        </p:nvPicPr>
        <p:blipFill>
          <a:blip r:embed="rId10"/>
          <a:stretch>
            <a:fillRect/>
          </a:stretch>
        </p:blipFill>
        <p:spPr>
          <a:xfrm flipH="1">
            <a:off x="0" y="-13441"/>
            <a:ext cx="12269972" cy="902621"/>
          </a:xfrm>
          <a:prstGeom prst="rect">
            <a:avLst/>
          </a:prstGeom>
        </p:spPr>
      </p:pic>
      <p:pic>
        <p:nvPicPr>
          <p:cNvPr id="25" name="图片 24"/>
          <p:cNvPicPr>
            <a:picLocks noChangeAspect="1"/>
          </p:cNvPicPr>
          <p:nvPr userDrawn="1"/>
        </p:nvPicPr>
        <p:blipFill>
          <a:blip r:embed="rId11"/>
          <a:stretch>
            <a:fillRect/>
          </a:stretch>
        </p:blipFill>
        <p:spPr>
          <a:xfrm rot="3765045">
            <a:off x="59479" y="-261025"/>
            <a:ext cx="1173125" cy="1620509"/>
          </a:xfrm>
          <a:prstGeom prst="rect">
            <a:avLst/>
          </a:prstGeom>
        </p:spPr>
      </p:pic>
      <p:sp>
        <p:nvSpPr>
          <p:cNvPr id="10" name="矩形 9"/>
          <p:cNvSpPr/>
          <p:nvPr userDrawn="1"/>
        </p:nvSpPr>
        <p:spPr>
          <a:xfrm>
            <a:off x="0" y="6476846"/>
            <a:ext cx="12192000" cy="501650"/>
          </a:xfrm>
          <a:prstGeom prst="rect">
            <a:avLst/>
          </a:prstGeom>
          <a:solidFill>
            <a:srgbClr val="709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               </a:t>
            </a:r>
          </a:p>
        </p:txBody>
      </p:sp>
      <p:sp>
        <p:nvSpPr>
          <p:cNvPr id="4" name="日期占位符 3"/>
          <p:cNvSpPr>
            <a:spLocks noGrp="1"/>
          </p:cNvSpPr>
          <p:nvPr>
            <p:ph type="dt" sz="half" idx="2"/>
          </p:nvPr>
        </p:nvSpPr>
        <p:spPr>
          <a:xfrm>
            <a:off x="838200" y="6476846"/>
            <a:ext cx="2743200" cy="365125"/>
          </a:xfrm>
          <a:prstGeom prst="rect">
            <a:avLst/>
          </a:prstGeom>
        </p:spPr>
        <p:txBody>
          <a:bodyPr vert="horz" lIns="91440" tIns="45720" rIns="91440" bIns="45720" rtlCol="0" anchor="ctr"/>
          <a:lstStyle>
            <a:lvl1pPr algn="l">
              <a:defRPr sz="1200">
                <a:solidFill>
                  <a:schemeClr val="bg1"/>
                </a:solidFill>
              </a:defRPr>
            </a:lvl1pPr>
          </a:lstStyle>
          <a:p>
            <a:fld id="{7EE2F48A-CDB1-403F-8D9D-3457B3192B78}" type="datetime1">
              <a:rPr lang="zh-CN" altLang="en-US" smtClean="0"/>
              <a:pPr/>
              <a:t>2025/6/30</a:t>
            </a:fld>
            <a:endParaRPr lang="zh-CN" altLang="en-US" dirty="0"/>
          </a:p>
        </p:txBody>
      </p:sp>
      <p:sp>
        <p:nvSpPr>
          <p:cNvPr id="5" name="页脚占位符 4"/>
          <p:cNvSpPr>
            <a:spLocks noGrp="1"/>
          </p:cNvSpPr>
          <p:nvPr>
            <p:ph type="ftr" sz="quarter" idx="3"/>
          </p:nvPr>
        </p:nvSpPr>
        <p:spPr>
          <a:xfrm>
            <a:off x="4038600" y="6476846"/>
            <a:ext cx="4114800" cy="365125"/>
          </a:xfrm>
          <a:prstGeom prst="rect">
            <a:avLst/>
          </a:prstGeom>
        </p:spPr>
        <p:txBody>
          <a:bodyPr vert="horz" lIns="91440" tIns="45720" rIns="91440" bIns="45720" rtlCol="0" anchor="ctr"/>
          <a:lstStyle>
            <a:lvl1pPr algn="ctr">
              <a:defRPr sz="1200">
                <a:solidFill>
                  <a:schemeClr val="bg1"/>
                </a:solidFill>
                <a:latin typeface="黑体" panose="02010609060101010101" pitchFamily="49" charset="-122"/>
                <a:ea typeface="黑体" panose="02010609060101010101" pitchFamily="49" charset="-122"/>
              </a:defRPr>
            </a:lvl1pPr>
          </a:lstStyle>
          <a:p>
            <a:r>
              <a:rPr lang="en-US" altLang="zh-CN" dirty="0"/>
              <a:t>Assessing the economic losses of destructive events</a:t>
            </a:r>
            <a:endParaRPr lang="zh-CN" altLang="en-US" dirty="0"/>
          </a:p>
        </p:txBody>
      </p:sp>
      <p:sp>
        <p:nvSpPr>
          <p:cNvPr id="6" name="灯片编号占位符 5"/>
          <p:cNvSpPr>
            <a:spLocks noGrp="1"/>
          </p:cNvSpPr>
          <p:nvPr>
            <p:ph type="sldNum" sz="quarter" idx="4"/>
          </p:nvPr>
        </p:nvSpPr>
        <p:spPr>
          <a:xfrm>
            <a:off x="8610600" y="6476846"/>
            <a:ext cx="2743200" cy="365125"/>
          </a:xfrm>
          <a:prstGeom prst="rect">
            <a:avLst/>
          </a:prstGeom>
        </p:spPr>
        <p:txBody>
          <a:bodyPr vert="horz" lIns="91440" tIns="45720" rIns="91440" bIns="45720" rtlCol="0" anchor="ctr"/>
          <a:lstStyle>
            <a:lvl1pPr algn="r">
              <a:defRPr sz="1200">
                <a:solidFill>
                  <a:schemeClr val="bg1"/>
                </a:solidFill>
              </a:defRPr>
            </a:lvl1pPr>
          </a:lstStyle>
          <a:p>
            <a:fld id="{410155A7-A35B-480C-AC6A-DAB02332591F}" type="slidenum">
              <a:rPr lang="zh-CN" altLang="en-US" smtClean="0"/>
              <a:pPr/>
              <a:t>‹#›</a:t>
            </a:fld>
            <a:endParaRPr lang="zh-CN" altLang="en-US" dirty="0"/>
          </a:p>
        </p:txBody>
      </p:sp>
      <p:pic>
        <p:nvPicPr>
          <p:cNvPr id="12" name="图片 11"/>
          <p:cNvPicPr>
            <a:picLocks noChangeAspect="1"/>
          </p:cNvPicPr>
          <p:nvPr userDrawn="1"/>
        </p:nvPicPr>
        <p:blipFill>
          <a:blip r:embed="rId12"/>
          <a:stretch>
            <a:fillRect/>
          </a:stretch>
        </p:blipFill>
        <p:spPr>
          <a:xfrm>
            <a:off x="357462" y="56421"/>
            <a:ext cx="354918" cy="354918"/>
          </a:xfrm>
          <a:prstGeom prst="rect">
            <a:avLst/>
          </a:prstGeom>
        </p:spPr>
      </p:pic>
      <p:sp>
        <p:nvSpPr>
          <p:cNvPr id="7" name="文本框 6"/>
          <p:cNvSpPr txBox="1"/>
          <p:nvPr userDrawn="1"/>
        </p:nvSpPr>
        <p:spPr>
          <a:xfrm>
            <a:off x="636846" y="16344"/>
            <a:ext cx="364861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spc="0" dirty="0">
                <a:solidFill>
                  <a:schemeClr val="bg1"/>
                </a:solidFill>
                <a:latin typeface="微软雅黑" panose="020B0503020204020204" pitchFamily="34" charset="-122"/>
                <a:ea typeface="微软雅黑" panose="020B0503020204020204" pitchFamily="34" charset="-122"/>
              </a:rPr>
              <a:t>中国科学院数学与系统科学研究院</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9" name="矩形 8"/>
          <p:cNvSpPr/>
          <p:nvPr userDrawn="1"/>
        </p:nvSpPr>
        <p:spPr>
          <a:xfrm>
            <a:off x="636845" y="163382"/>
            <a:ext cx="3881991" cy="261610"/>
          </a:xfrm>
          <a:prstGeom prst="rect">
            <a:avLst/>
          </a:prstGeom>
        </p:spPr>
        <p:txBody>
          <a:bodyPr wrap="square">
            <a:spAutoFit/>
          </a:bodyPr>
          <a:lstStyle/>
          <a:p>
            <a:r>
              <a:rPr lang="en-US" altLang="zh-CN" sz="1100" dirty="0">
                <a:solidFill>
                  <a:schemeClr val="bg1"/>
                </a:solidFill>
                <a:effectLst/>
                <a:latin typeface="Times New Roman" panose="02020603050405020304" pitchFamily="18" charset="0"/>
                <a:cs typeface="Times New Roman" panose="02020603050405020304" pitchFamily="18" charset="0"/>
              </a:rPr>
              <a:t>The Academy of Mathematics and Systems Science, CAS</a:t>
            </a:r>
            <a:endParaRPr lang="zh-CN" altLang="en-US" sz="1100" dirty="0">
              <a:solidFill>
                <a:schemeClr val="bg1"/>
              </a:solidFill>
              <a:latin typeface="Times New Roman" panose="02020603050405020304" pitchFamily="18" charset="0"/>
              <a:cs typeface="Times New Roman" panose="02020603050405020304" pitchFamily="18" charset="0"/>
            </a:endParaRPr>
          </a:p>
        </p:txBody>
      </p:sp>
      <p:cxnSp>
        <p:nvCxnSpPr>
          <p:cNvPr id="20" name="直接连接符 19"/>
          <p:cNvCxnSpPr/>
          <p:nvPr userDrawn="1"/>
        </p:nvCxnSpPr>
        <p:spPr>
          <a:xfrm>
            <a:off x="0" y="6435680"/>
            <a:ext cx="12192000" cy="9570"/>
          </a:xfrm>
          <a:prstGeom prst="line">
            <a:avLst/>
          </a:prstGeom>
          <a:ln w="15875">
            <a:solidFill>
              <a:schemeClr val="accent1">
                <a:lumMod val="75000"/>
              </a:schemeClr>
            </a:solidFill>
          </a:ln>
        </p:spPr>
        <p:style>
          <a:lnRef idx="1">
            <a:schemeClr val="dk1"/>
          </a:lnRef>
          <a:fillRef idx="0">
            <a:schemeClr val="dk1"/>
          </a:fillRef>
          <a:effectRef idx="0">
            <a:schemeClr val="dk1"/>
          </a:effectRef>
          <a:fontRef idx="minor">
            <a:schemeClr val="tx1"/>
          </a:fontRef>
        </p:style>
      </p:cxnSp>
      <p:pic>
        <p:nvPicPr>
          <p:cNvPr id="26" name="图片 25"/>
          <p:cNvPicPr>
            <a:picLocks noChangeAspect="1"/>
          </p:cNvPicPr>
          <p:nvPr userDrawn="1"/>
        </p:nvPicPr>
        <p:blipFill>
          <a:blip r:embed="rId11">
            <a:duotone>
              <a:prstClr val="black"/>
              <a:schemeClr val="accent3">
                <a:tint val="45000"/>
                <a:satMod val="400000"/>
              </a:schemeClr>
            </a:duotone>
          </a:blip>
          <a:stretch>
            <a:fillRect/>
          </a:stretch>
        </p:blipFill>
        <p:spPr>
          <a:xfrm rot="16005888">
            <a:off x="8441925" y="-919459"/>
            <a:ext cx="1370985" cy="205173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slide" Target="slide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slideLayout" Target="../slideLayouts/slideLayout5.xml"/><Relationship Id="rId5" Type="http://schemas.openxmlformats.org/officeDocument/2006/relationships/tags" Target="../tags/tag35.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 Target="slide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5.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slide" Target="slide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slideLayout" Target="../slideLayouts/slideLayout5.xml"/><Relationship Id="rId5" Type="http://schemas.openxmlformats.org/officeDocument/2006/relationships/tags" Target="../tags/tag45.xml"/><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slide" Target="slide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5.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slide" Target="slide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slideLayout" Target="../slideLayouts/slideLayout5.xml"/><Relationship Id="rId5" Type="http://schemas.openxmlformats.org/officeDocument/2006/relationships/tags" Target="../tags/tag55.xml"/><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slideLayout" Target="../slideLayouts/slideLayout5.xml"/><Relationship Id="rId5" Type="http://schemas.openxmlformats.org/officeDocument/2006/relationships/tags" Target="../tags/tag65.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slide" Target="slide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5.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60832" y="1799393"/>
            <a:ext cx="11070336" cy="1250239"/>
          </a:xfrm>
        </p:spPr>
        <p:txBody>
          <a:bodyPr>
            <a:normAutofit fontScale="90000"/>
          </a:bodyPr>
          <a:lstStyle/>
          <a:p>
            <a:pPr algn="ctr">
              <a:lnSpc>
                <a:spcPct val="130000"/>
              </a:lnSpc>
              <a:spcBef>
                <a:spcPts val="2400"/>
              </a:spcBef>
              <a:spcAft>
                <a:spcPts val="600"/>
              </a:spcAft>
            </a:pPr>
            <a:r>
              <a:rPr lang="en-US" altLang="zh-CN" sz="3200" b="1" kern="100" dirty="0">
                <a:effectLst/>
                <a:latin typeface="Times New Roman" panose="02020603050405020304" pitchFamily="18" charset="0"/>
                <a:ea typeface="微软雅黑" panose="020B0503020204020204" pitchFamily="34" charset="-122"/>
              </a:rPr>
              <a:t>Are quantitative models for disaster impact analysis accurate? </a:t>
            </a:r>
            <a:br>
              <a:rPr lang="en-US" altLang="zh-CN" sz="3200" b="1" kern="100" dirty="0">
                <a:effectLst/>
                <a:latin typeface="Times New Roman" panose="02020603050405020304" pitchFamily="18" charset="0"/>
                <a:ea typeface="微软雅黑" panose="020B0503020204020204" pitchFamily="34" charset="-122"/>
              </a:rPr>
            </a:br>
            <a:r>
              <a:rPr lang="en-US" altLang="zh-CN" sz="3200" b="1" kern="100" dirty="0">
                <a:effectLst/>
                <a:latin typeface="Times New Roman" panose="02020603050405020304" pitchFamily="18" charset="0"/>
                <a:ea typeface="微软雅黑" panose="020B0503020204020204" pitchFamily="34" charset="-122"/>
              </a:rPr>
              <a:t>A measurement framework and a validation case</a:t>
            </a:r>
            <a:endParaRPr lang="zh-CN" altLang="zh-CN" sz="3200" b="1" kern="100" dirty="0">
              <a:effectLst/>
              <a:latin typeface="Times New Roman" panose="02020603050405020304" pitchFamily="18" charset="0"/>
              <a:ea typeface="微软雅黑" panose="020B0503020204020204" pitchFamily="34" charset="-122"/>
            </a:endParaRPr>
          </a:p>
        </p:txBody>
      </p:sp>
      <p:sp>
        <p:nvSpPr>
          <p:cNvPr id="3" name="副标题 2"/>
          <p:cNvSpPr>
            <a:spLocks noGrp="1"/>
          </p:cNvSpPr>
          <p:nvPr>
            <p:ph type="subTitle" idx="1"/>
          </p:nvPr>
        </p:nvSpPr>
        <p:spPr>
          <a:xfrm>
            <a:off x="1712798" y="4039296"/>
            <a:ext cx="9144000" cy="2437550"/>
          </a:xfrm>
        </p:spPr>
        <p:txBody>
          <a:bodyPr>
            <a:normAutofit/>
          </a:bodyPr>
          <a:lstStyle/>
          <a:p>
            <a:pPr indent="127000" algn="ctr">
              <a:spcBef>
                <a:spcPts val="600"/>
              </a:spcBef>
            </a:pP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Ran Xu</a:t>
            </a:r>
            <a:r>
              <a:rPr lang="en-US" altLang="zh-CN"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Xiang Gao</a:t>
            </a:r>
            <a:r>
              <a:rPr lang="en-US" altLang="zh-CN"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Qin Bao </a:t>
            </a:r>
            <a:r>
              <a:rPr lang="en-US" altLang="zh-CN"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Cuihong Yang</a:t>
            </a:r>
            <a:r>
              <a:rPr lang="en-US" altLang="zh-CN"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zh-CN" altLang="zh-CN"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00" algn="ctr">
              <a:lnSpc>
                <a:spcPct val="100000"/>
              </a:lnSpc>
              <a:spcBef>
                <a:spcPts val="1200"/>
              </a:spcBef>
            </a:pPr>
            <a:r>
              <a:rPr lang="en-US" altLang="zh-CN" sz="2000" kern="100" dirty="0">
                <a:effectLst/>
                <a:latin typeface="Times New Roman" panose="02020603050405020304" pitchFamily="18" charset="0"/>
                <a:ea typeface="宋体" panose="02010600030101010101" pitchFamily="2" charset="-122"/>
                <a:cs typeface="Times New Roman" panose="02020603050405020304" pitchFamily="18" charset="0"/>
              </a:rPr>
              <a:t>1. School of Management Engineering, Qingdao University of Technology, Qingdao 266520, China;</a:t>
            </a:r>
            <a:endParaRPr lang="zh-CN" altLang="zh-CN"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00" algn="ctr">
              <a:lnSpc>
                <a:spcPct val="100000"/>
              </a:lnSpc>
              <a:spcBef>
                <a:spcPts val="1200"/>
              </a:spcBef>
            </a:pPr>
            <a:r>
              <a:rPr lang="en-US" altLang="zh-CN" sz="2000" kern="100" dirty="0">
                <a:effectLst/>
                <a:latin typeface="Times New Roman" panose="02020603050405020304" pitchFamily="18" charset="0"/>
                <a:ea typeface="宋体" panose="02010600030101010101" pitchFamily="2" charset="-122"/>
                <a:cs typeface="Times New Roman" panose="02020603050405020304" pitchFamily="18" charset="0"/>
              </a:rPr>
              <a:t>2. Academy of Mathematics and System Sciences, Chinese Academy of Sciences, Beijing 100190, China</a:t>
            </a:r>
            <a:endParaRPr lang="zh-CN" altLang="zh-CN"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fld id="{B1AB1D7C-1CBE-4961-91B6-A6748E8A5BFD}" type="datetime1">
              <a:rPr lang="zh-CN" altLang="en-US" smtClean="0"/>
              <a:pPr/>
              <a:t>2025/6/30</a:t>
            </a:fld>
            <a:endParaRPr lang="zh-CN" altLang="en-US"/>
          </a:p>
        </p:txBody>
      </p:sp>
      <p:sp>
        <p:nvSpPr>
          <p:cNvPr id="6" name="灯片编号占位符 5"/>
          <p:cNvSpPr>
            <a:spLocks noGrp="1"/>
          </p:cNvSpPr>
          <p:nvPr>
            <p:ph type="sldNum" sz="quarter" idx="12"/>
          </p:nvPr>
        </p:nvSpPr>
        <p:spPr/>
        <p:txBody>
          <a:bodyPr/>
          <a:lstStyle/>
          <a:p>
            <a:fld id="{410155A7-A35B-480C-AC6A-DAB02332591F}" type="slidenum">
              <a:rPr lang="zh-CN" altLang="en-US" smtClean="0"/>
              <a:pPr/>
              <a:t>1</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9185"/>
    </mc:Choice>
    <mc:Fallback xmlns="">
      <p:transition spd="slow" advTm="1918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10</a:t>
            </a:fld>
            <a:endParaRPr lang="zh-CN" altLang="en-US"/>
          </a:p>
        </p:txBody>
      </p:sp>
      <mc:AlternateContent xmlns:mc="http://schemas.openxmlformats.org/markup-compatibility/2006" xmlns:a14="http://schemas.microsoft.com/office/drawing/2010/main">
        <mc:Choice Requires="a14">
          <p:sp>
            <p:nvSpPr>
              <p:cNvPr id="6" name="文本占位符 3"/>
              <p:cNvSpPr txBox="1">
                <a:spLocks/>
              </p:cNvSpPr>
              <p:nvPr/>
            </p:nvSpPr>
            <p:spPr>
              <a:xfrm>
                <a:off x="5602988" y="520700"/>
                <a:ext cx="6199520" cy="5683250"/>
              </a:xfrm>
              <a:prstGeom prst="rect">
                <a:avLst/>
              </a:prstGeom>
              <a:ln>
                <a:solidFill>
                  <a:schemeClr val="accent1"/>
                </a:solidFill>
              </a:ln>
            </p:spPr>
            <p:txBody>
              <a:bodyPr>
                <a:normAutofit/>
              </a:bodyPr>
              <a:lstStyle/>
              <a:p>
                <a:pPr marR="0" lvl="0" algn="l" defTabSz="914400" rtl="0" eaLnBrk="1" fontAlgn="auto" latinLnBrk="0" hangingPunct="1">
                  <a:lnSpc>
                    <a:spcPct val="130000"/>
                  </a:lnSpc>
                  <a:spcBef>
                    <a:spcPts val="1000"/>
                  </a:spcBef>
                  <a:spcAft>
                    <a:spcPts val="0"/>
                  </a:spcAft>
                  <a:buClrTx/>
                  <a:buSzTx/>
                  <a:tabLst/>
                  <a:defRPr/>
                </a:pPr>
                <a:r>
                  <a:rPr kumimoji="0" lang="en-US" altLang="zh-CN"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(1) Losses caused by production disruptions</a:t>
                </a:r>
              </a:p>
              <a:p>
                <a:pPr marL="342900" marR="0" lvl="0" indent="-3429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ltLang="zh-CN" dirty="0">
                    <a:latin typeface="Times New Roman" panose="02020603050405020304" pitchFamily="18" charset="0"/>
                    <a:cs typeface="Times New Roman" panose="02020603050405020304" pitchFamily="18" charset="0"/>
                  </a:rPr>
                  <a:t>The a</a:t>
                </a:r>
                <a:r>
                  <a:rPr kumimoji="0" lang="en-US" altLang="zh-CN" sz="1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ffected</a:t>
                </a:r>
                <a:r>
                  <a:rPr kumimoji="0" lang="en-US" altLang="zh-CN"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manufacturing sectors suffer the “equivalent shutdown duration” of:  </a:t>
                </a:r>
                <a14:m>
                  <m:oMath xmlns:m="http://schemas.openxmlformats.org/officeDocument/2006/math">
                    <m:sSub>
                      <m:sSubPr>
                        <m:ctrlPr>
                          <a:rPr lang="zh-CN" altLang="zh-CN" i="1" smtClean="0">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𝑟𝑖</m:t>
                        </m:r>
                      </m:sub>
                    </m:s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m:t>
                    </m:r>
                    <m:nary>
                      <m:naryPr>
                        <m:limLoc m:val="undOvr"/>
                        <m:ctrlPr>
                          <a:rPr lang="zh-CN" altLang="zh-CN" i="1">
                            <a:effectLst/>
                            <a:latin typeface="Cambria Math" panose="02040503050406030204" pitchFamily="18" charset="0"/>
                            <a:ea typeface="Cambria Math" panose="02040503050406030204" pitchFamily="18" charset="0"/>
                          </a:rPr>
                        </m:ctrlPr>
                      </m:naryPr>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𝑇</m:t>
                        </m:r>
                      </m:sup>
                      <m:e>
                        <m:d>
                          <m:dPr>
                            <m:ctrlPr>
                              <a:rPr lang="zh-CN" altLang="zh-CN" i="1">
                                <a:effectLst/>
                                <a:latin typeface="Cambria Math" panose="02040503050406030204" pitchFamily="18" charset="0"/>
                                <a:ea typeface="Cambria Math" panose="02040503050406030204" pitchFamily="18" charset="0"/>
                              </a:rPr>
                            </m:ctrlPr>
                          </m:d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𝜌</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𝑟𝑖</m:t>
                                </m:r>
                              </m:sub>
                            </m:sSub>
                            <m:d>
                              <m:dPr>
                                <m:ctrlPr>
                                  <a:rPr lang="zh-CN" altLang="zh-CN" i="1">
                                    <a:effectLst/>
                                    <a:latin typeface="Cambria Math" panose="02040503050406030204" pitchFamily="18" charset="0"/>
                                    <a:ea typeface="Cambria Math" panose="02040503050406030204" pitchFamily="18" charset="0"/>
                                  </a:rPr>
                                </m:ctrlPr>
                              </m:d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𝑡</m:t>
                                </m:r>
                              </m:e>
                            </m:d>
                          </m:e>
                        </m:d>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𝑑𝑡</m:t>
                        </m:r>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 </m:t>
                        </m:r>
                      </m:e>
                    </m:nary>
                  </m:oMath>
                </a14:m>
                <a:endParaRPr lang="en-US" altLang="zh-CN" sz="1800" i="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lang="zh-CN" altLang="zh-CN" dirty="0">
                    <a:latin typeface="Times New Roman" panose="02020603050405020304" pitchFamily="18" charset="0"/>
                    <a:cs typeface="Times New Roman" panose="02020603050405020304" pitchFamily="18" charset="0"/>
                  </a:rPr>
                  <a:t>The ratio of production loss of manufacturing sector</a:t>
                </a:r>
                <a:r>
                  <a:rPr lang="en-US" altLang="zh-CN" dirty="0">
                    <a:latin typeface="Times New Roman" panose="02020603050405020304" pitchFamily="18" charset="0"/>
                    <a:cs typeface="Times New Roman" panose="02020603050405020304" pitchFamily="18" charset="0"/>
                  </a:rPr>
                  <a:t>s:</a:t>
                </a:r>
              </a:p>
              <a:p>
                <a:pPr lvl="0" algn="ctr">
                  <a:spcBef>
                    <a:spcPts val="600"/>
                  </a:spcBef>
                  <a:defRPr/>
                </a:pPr>
                <a14:m>
                  <m:oMath xmlns:m="http://schemas.openxmlformats.org/officeDocument/2006/math">
                    <m:eqArr>
                      <m:eqArrPr>
                        <m:ctrlPr>
                          <a:rPr lang="zh-CN" altLang="zh-CN" i="1">
                            <a:latin typeface="Cambria Math" panose="02040503050406030204" pitchFamily="18" charset="0"/>
                            <a:cs typeface="Times New Roman" panose="02020603050405020304" pitchFamily="18" charset="0"/>
                          </a:rPr>
                        </m:ctrlPr>
                      </m:eqArrPr>
                      <m:e>
                        <m:sSub>
                          <m:sSubPr>
                            <m:ctrlPr>
                              <a:rPr lang="zh-CN" altLang="en-US" i="1">
                                <a:latin typeface="Cambria Math" panose="02040503050406030204" pitchFamily="18" charset="0"/>
                              </a:rPr>
                            </m:ctrlPr>
                          </m:sSubPr>
                          <m:e>
                            <m:r>
                              <a:rPr lang="en-US" altLang="zh-CN" i="1">
                                <a:latin typeface="Cambria Math" panose="02040503050406030204" pitchFamily="18" charset="0"/>
                              </a:rPr>
                              <m:t>𝑅𝐿</m:t>
                            </m:r>
                            <m:sSub>
                              <m:sSubPr>
                                <m:ctrlPr>
                                  <a:rPr lang="zh-CN" altLang="en-US"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𝑢𝑝</m:t>
                                </m:r>
                              </m:sub>
                            </m:sSub>
                          </m:e>
                          <m:sub>
                            <m:r>
                              <a:rPr lang="en-US" altLang="zh-CN" i="1">
                                <a:latin typeface="Cambria Math" panose="02040503050406030204" pitchFamily="18" charset="0"/>
                              </a:rPr>
                              <m:t>𝑠</m:t>
                            </m:r>
                            <m:r>
                              <a:rPr lang="en-US" altLang="zh-CN" i="1">
                                <a:latin typeface="Cambria Math" panose="02040503050406030204" pitchFamily="18" charset="0"/>
                              </a:rPr>
                              <m:t>,</m:t>
                            </m:r>
                            <m:r>
                              <a:rPr lang="en-US" altLang="zh-CN" i="1">
                                <a:latin typeface="Cambria Math" panose="02040503050406030204" pitchFamily="18" charset="0"/>
                              </a:rPr>
                              <m:t>𝑖</m:t>
                            </m:r>
                          </m:sub>
                        </m:sSub>
                        <m:r>
                          <a:rPr lang="en-US" altLang="zh-CN">
                            <a:latin typeface="Cambria Math" panose="02040503050406030204" pitchFamily="18" charset="0"/>
                            <a:cs typeface="Times New Roman" panose="02020603050405020304" pitchFamily="18" charset="0"/>
                          </a:rPr>
                          <m:t>=</m:t>
                        </m:r>
                        <m:d>
                          <m:dPr>
                            <m:begChr m:val="{"/>
                            <m:endChr m:val=""/>
                            <m:ctrlPr>
                              <a:rPr lang="zh-CN" altLang="zh-CN" i="1">
                                <a:latin typeface="Cambria Math" panose="02040503050406030204" pitchFamily="18" charset="0"/>
                                <a:cs typeface="Times New Roman" panose="02020603050405020304" pitchFamily="18" charset="0"/>
                              </a:rPr>
                            </m:ctrlPr>
                          </m:dPr>
                          <m:e>
                            <m:eqArr>
                              <m:eqArrPr>
                                <m:ctrlPr>
                                  <a:rPr lang="zh-CN" altLang="zh-CN" i="1">
                                    <a:latin typeface="Cambria Math" panose="02040503050406030204" pitchFamily="18" charset="0"/>
                                    <a:cs typeface="Times New Roman" panose="02020603050405020304" pitchFamily="18" charset="0"/>
                                  </a:rPr>
                                </m:ctrlPr>
                              </m:eqArrPr>
                              <m:e>
                                <m:r>
                                  <a:rPr lang="en-US" altLang="zh-CN">
                                    <a:latin typeface="Cambria Math" panose="02040503050406030204" pitchFamily="18" charset="0"/>
                                    <a:cs typeface="Times New Roman" panose="02020603050405020304" pitchFamily="18" charset="0"/>
                                  </a:rPr>
                                  <m:t>  </m:t>
                                </m:r>
                                <m:f>
                                  <m:fPr>
                                    <m:ctrlPr>
                                      <a:rPr lang="zh-CN" altLang="zh-CN" i="1">
                                        <a:latin typeface="Cambria Math" panose="02040503050406030204" pitchFamily="18" charset="0"/>
                                        <a:cs typeface="Times New Roman" panose="02020603050405020304" pitchFamily="18" charset="0"/>
                                      </a:rPr>
                                    </m:ctrlPr>
                                  </m:fPr>
                                  <m:num>
                                    <m:sSub>
                                      <m:sSubPr>
                                        <m:ctrlPr>
                                          <a:rPr lang="zh-CN" altLang="zh-CN" i="1">
                                            <a:latin typeface="Cambria Math" panose="02040503050406030204" pitchFamily="18" charset="0"/>
                                            <a:cs typeface="Times New Roman" panose="02020603050405020304" pitchFamily="18" charset="0"/>
                                          </a:rPr>
                                        </m:ctrlPr>
                                      </m:sSubPr>
                                      <m:e>
                                        <m:r>
                                          <a:rPr lang="en-US" altLang="zh-CN">
                                            <a:latin typeface="Cambria Math" panose="02040503050406030204" pitchFamily="18" charset="0"/>
                                            <a:cs typeface="Times New Roman" panose="02020603050405020304" pitchFamily="18" charset="0"/>
                                          </a:rPr>
                                          <m:t>𝐷</m:t>
                                        </m:r>
                                      </m:e>
                                      <m:sub>
                                        <m:r>
                                          <a:rPr lang="en-US" altLang="zh-CN">
                                            <a:latin typeface="Cambria Math" panose="02040503050406030204" pitchFamily="18" charset="0"/>
                                            <a:cs typeface="Times New Roman" panose="02020603050405020304" pitchFamily="18" charset="0"/>
                                          </a:rPr>
                                          <m:t>𝑠𝑖</m:t>
                                        </m:r>
                                      </m:sub>
                                    </m:sSub>
                                  </m:num>
                                  <m:den>
                                    <m:r>
                                      <a:rPr lang="en-US" altLang="zh-CN">
                                        <a:latin typeface="Cambria Math" panose="02040503050406030204" pitchFamily="18" charset="0"/>
                                        <a:cs typeface="Times New Roman" panose="02020603050405020304" pitchFamily="18" charset="0"/>
                                      </a:rPr>
                                      <m:t>365</m:t>
                                    </m:r>
                                  </m:den>
                                </m:f>
                                <m:r>
                                  <a:rPr lang="en-US" altLang="zh-CN">
                                    <a:latin typeface="Cambria Math" panose="02040503050406030204" pitchFamily="18" charset="0"/>
                                    <a:cs typeface="Times New Roman" panose="02020603050405020304" pitchFamily="18" charset="0"/>
                                  </a:rPr>
                                  <m:t>,   </m:t>
                                </m:r>
                                <m:r>
                                  <a:rPr lang="en-US" altLang="zh-CN">
                                    <a:latin typeface="Cambria Math" panose="02040503050406030204" pitchFamily="18" charset="0"/>
                                    <a:cs typeface="Times New Roman" panose="02020603050405020304" pitchFamily="18" charset="0"/>
                                  </a:rPr>
                                  <m:t>𝑠</m:t>
                                </m:r>
                                <m:r>
                                  <a:rPr lang="en-US" altLang="zh-CN">
                                    <a:latin typeface="Cambria Math" panose="02040503050406030204" pitchFamily="18" charset="0"/>
                                    <a:cs typeface="Times New Roman" panose="02020603050405020304" pitchFamily="18" charset="0"/>
                                  </a:rPr>
                                  <m:t>∈</m:t>
                                </m:r>
                                <m:r>
                                  <a:rPr lang="en-US" altLang="zh-CN">
                                    <a:latin typeface="Cambria Math" panose="02040503050406030204" pitchFamily="18" charset="0"/>
                                    <a:cs typeface="Times New Roman" panose="02020603050405020304" pitchFamily="18" charset="0"/>
                                  </a:rPr>
                                  <m:t>𝐸</m:t>
                                </m:r>
                                <m:r>
                                  <a:rPr lang="en-US" altLang="zh-CN">
                                    <a:latin typeface="Cambria Math" panose="02040503050406030204" pitchFamily="18" charset="0"/>
                                    <a:cs typeface="Times New Roman" panose="02020603050405020304" pitchFamily="18" charset="0"/>
                                  </a:rPr>
                                  <m:t>,</m:t>
                                </m:r>
                                <m:r>
                                  <a:rPr lang="en-US" altLang="zh-CN">
                                    <a:latin typeface="Cambria Math" panose="02040503050406030204" pitchFamily="18" charset="0"/>
                                    <a:cs typeface="Times New Roman" panose="02020603050405020304" pitchFamily="18" charset="0"/>
                                  </a:rPr>
                                  <m:t>𝑖</m:t>
                                </m:r>
                                <m:r>
                                  <a:rPr lang="en-US" altLang="zh-CN">
                                    <a:latin typeface="Cambria Math" panose="02040503050406030204" pitchFamily="18" charset="0"/>
                                    <a:cs typeface="Times New Roman" panose="02020603050405020304" pitchFamily="18" charset="0"/>
                                  </a:rPr>
                                  <m:t>∈</m:t>
                                </m:r>
                                <m:r>
                                  <a:rPr lang="en-US" altLang="zh-CN">
                                    <a:latin typeface="Cambria Math" panose="02040503050406030204" pitchFamily="18" charset="0"/>
                                    <a:cs typeface="Times New Roman" panose="02020603050405020304" pitchFamily="18" charset="0"/>
                                  </a:rPr>
                                  <m:t>𝑀</m:t>
                                </m:r>
                              </m:e>
                              <m:e>
                                <m:r>
                                  <a:rPr lang="en-US" altLang="zh-CN">
                                    <a:latin typeface="Cambria Math" panose="02040503050406030204" pitchFamily="18" charset="0"/>
                                    <a:cs typeface="Times New Roman" panose="02020603050405020304" pitchFamily="18" charset="0"/>
                                  </a:rPr>
                                  <m:t>0,   &amp;</m:t>
                                </m:r>
                                <m:r>
                                  <a:rPr lang="en-US" altLang="zh-CN">
                                    <a:latin typeface="Cambria Math" panose="02040503050406030204" pitchFamily="18" charset="0"/>
                                    <a:cs typeface="Times New Roman" panose="02020603050405020304" pitchFamily="18" charset="0"/>
                                  </a:rPr>
                                  <m:t>𝑜𝑡h𝑒𝑟𝑠</m:t>
                                </m:r>
                              </m:e>
                            </m:eqArr>
                          </m:e>
                        </m:d>
                      </m:e>
                    </m:eqArr>
                  </m:oMath>
                </a14:m>
                <a:r>
                  <a:rPr lang="en-US" altLang="zh-CN" dirty="0">
                    <a:latin typeface="Times New Roman" panose="02020603050405020304" pitchFamily="18" charset="0"/>
                    <a:cs typeface="Times New Roman" panose="02020603050405020304" pitchFamily="18" charset="0"/>
                  </a:rPr>
                  <a:t> </a:t>
                </a:r>
              </a:p>
              <a:p>
                <a:pPr marL="342900" lvl="0" indent="-342900">
                  <a:lnSpc>
                    <a:spcPct val="110000"/>
                  </a:lnSpc>
                  <a:spcBef>
                    <a:spcPts val="1000"/>
                  </a:spcBef>
                  <a:buFont typeface="Arial" panose="020B0604020202020204" pitchFamily="34" charset="0"/>
                  <a:buChar char="•"/>
                  <a:defRPr/>
                </a:pPr>
                <a:r>
                  <a:rPr lang="en-US" altLang="zh-CN" dirty="0">
                    <a:latin typeface="Times New Roman" panose="02020603050405020304" pitchFamily="18" charset="0"/>
                    <a:cs typeface="Times New Roman" panose="02020603050405020304" pitchFamily="18" charset="0"/>
                  </a:rPr>
                  <a:t>For the downstream enterprises that rely on intermediate products from the affected sectors, their</a:t>
                </a:r>
                <a:r>
                  <a:rPr lang="zh-CN" altLang="zh-CN" dirty="0">
                    <a:latin typeface="Times New Roman" panose="02020603050405020304" pitchFamily="18" charset="0"/>
                    <a:cs typeface="Times New Roman" panose="02020603050405020304" pitchFamily="18" charset="0"/>
                  </a:rPr>
                  <a:t> raw material inventory can sustain normal production for a duration of </a:t>
                </a:r>
                <a14:m>
                  <m:oMath xmlns:m="http://schemas.openxmlformats.org/officeDocument/2006/math">
                    <m:sSub>
                      <m:sSubPr>
                        <m:ctrlPr>
                          <a:rPr lang="zh-CN" altLang="zh-CN" i="1">
                            <a:latin typeface="Cambria Math" panose="02040503050406030204" pitchFamily="18" charset="0"/>
                            <a:cs typeface="Times New Roman" panose="02020603050405020304" pitchFamily="18" charset="0"/>
                          </a:rPr>
                        </m:ctrlPr>
                      </m:sSubPr>
                      <m:e>
                        <m:r>
                          <a:rPr lang="en-US" altLang="zh-CN">
                            <a:latin typeface="Cambria Math" panose="02040503050406030204" pitchFamily="18" charset="0"/>
                            <a:cs typeface="Times New Roman" panose="02020603050405020304" pitchFamily="18" charset="0"/>
                          </a:rPr>
                          <m:t>𝐶</m:t>
                        </m:r>
                      </m:e>
                      <m:sub>
                        <m:r>
                          <a:rPr lang="en-US" altLang="zh-CN">
                            <a:latin typeface="Cambria Math" panose="02040503050406030204" pitchFamily="18" charset="0"/>
                            <a:cs typeface="Times New Roman" panose="02020603050405020304" pitchFamily="18" charset="0"/>
                          </a:rPr>
                          <m:t>𝑠𝑖</m:t>
                        </m:r>
                      </m:sub>
                    </m:sSub>
                  </m:oMath>
                </a14:m>
                <a:endParaRPr lang="en-US" altLang="zh-CN" dirty="0">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lang="zh-CN" altLang="zh-CN"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a:t>
                </a:r>
                <a:r>
                  <a:rPr lang="zh-CN" altLang="zh-CN" dirty="0">
                    <a:latin typeface="Times New Roman" panose="02020603050405020304" pitchFamily="18" charset="0"/>
                    <a:cs typeface="Times New Roman" panose="02020603050405020304" pitchFamily="18" charset="0"/>
                  </a:rPr>
                  <a:t>he ratio of total production loss</a:t>
                </a:r>
                <a:r>
                  <a:rPr lang="en-US" altLang="zh-CN" dirty="0">
                    <a:latin typeface="Times New Roman" panose="02020603050405020304" pitchFamily="18" charset="0"/>
                    <a:cs typeface="Times New Roman" panose="02020603050405020304" pitchFamily="18" charset="0"/>
                  </a:rPr>
                  <a:t>es:</a:t>
                </a:r>
                <a:endParaRPr lang="zh-CN" altLang="zh-CN" dirty="0">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30000"/>
                  </a:lnSpc>
                  <a:spcBef>
                    <a:spcPts val="1000"/>
                  </a:spcBef>
                  <a:spcAft>
                    <a:spcPts val="0"/>
                  </a:spcAft>
                  <a:buClrTx/>
                  <a:buSzTx/>
                  <a:tabLst/>
                  <a:defRPr/>
                </a:pPr>
                <a:endParaRPr kumimoji="0" lang="en-US" altLang="zh-CN"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6" name="文本占位符 3"/>
              <p:cNvSpPr txBox="1">
                <a:spLocks noRot="1" noChangeAspect="1" noMove="1" noResize="1" noEditPoints="1" noAdjustHandles="1" noChangeArrowheads="1" noChangeShapeType="1" noTextEdit="1"/>
              </p:cNvSpPr>
              <p:nvPr/>
            </p:nvSpPr>
            <p:spPr>
              <a:xfrm>
                <a:off x="5602988" y="520700"/>
                <a:ext cx="6199520" cy="5683250"/>
              </a:xfrm>
              <a:prstGeom prst="rect">
                <a:avLst/>
              </a:prstGeom>
              <a:blipFill>
                <a:blip r:embed="rId2"/>
                <a:stretch>
                  <a:fillRect l="-687"/>
                </a:stretch>
              </a:blipFill>
              <a:ln>
                <a:solidFill>
                  <a:schemeClr val="accent1"/>
                </a:solidFill>
              </a:ln>
            </p:spPr>
            <p:txBody>
              <a:bodyPr/>
              <a:lstStyle/>
              <a:p>
                <a:r>
                  <a:rPr lang="zh-CN" altLang="en-US">
                    <a:noFill/>
                  </a:rPr>
                  <a:t> </a:t>
                </a:r>
              </a:p>
            </p:txBody>
          </p:sp>
        </mc:Fallback>
      </mc:AlternateContent>
      <p:sp>
        <p:nvSpPr>
          <p:cNvPr id="61" name="标题 1">
            <a:extLst>
              <a:ext uri="{FF2B5EF4-FFF2-40B4-BE49-F238E27FC236}">
                <a16:creationId xmlns:a16="http://schemas.microsoft.com/office/drawing/2014/main" id="{F14AC405-4B82-35A1-1FA5-512C295AD0B9}"/>
              </a:ext>
            </a:extLst>
          </p:cNvPr>
          <p:cNvSpPr txBox="1">
            <a:spLocks/>
          </p:cNvSpPr>
          <p:nvPr/>
        </p:nvSpPr>
        <p:spPr>
          <a:xfrm>
            <a:off x="537978" y="1291639"/>
            <a:ext cx="4671976" cy="785820"/>
          </a:xfrm>
          <a:prstGeom prst="rect">
            <a:avLst/>
          </a:prstGeom>
        </p:spPr>
        <p:txBody>
          <a:bodyPr>
            <a:normAutofit/>
          </a:bodyPr>
          <a:lstStyle>
            <a:defPPr>
              <a:defRPr lang="zh-CN"/>
            </a:defPPr>
            <a:lvl1pPr marR="0" lvl="0" indent="0" fontAlgn="auto">
              <a:lnSpc>
                <a:spcPct val="90000"/>
              </a:lnSpc>
              <a:spcBef>
                <a:spcPct val="0"/>
              </a:spcBef>
              <a:spcAft>
                <a:spcPts val="0"/>
              </a:spcAft>
              <a:buClrTx/>
              <a:buSzTx/>
              <a:buFontTx/>
              <a:buNone/>
              <a:tabLst/>
              <a:defRPr kumimoji="0" sz="2400" b="1" i="0" u="none" strike="noStrike" cap="none" spc="0" normalizeH="0" baseline="0">
                <a:ln>
                  <a:noFill/>
                </a:ln>
                <a:solidFill>
                  <a:srgbClr val="C00000"/>
                </a:solidFill>
                <a:effectLst/>
                <a:uLnTx/>
                <a:uFillTx/>
                <a:latin typeface="+mj-lt"/>
                <a:ea typeface="+mj-ea"/>
                <a:cs typeface="+mj-cs"/>
              </a:defRPr>
            </a:lvl1pPr>
          </a:lstStyle>
          <a:p>
            <a:r>
              <a:rPr lang="en-US" altLang="zh-CN" dirty="0"/>
              <a:t>Current losses of destructive events</a:t>
            </a:r>
            <a:endParaRPr lang="zh-CN" altLang="en-US" dirty="0"/>
          </a:p>
        </p:txBody>
      </p:sp>
      <p:pic>
        <p:nvPicPr>
          <p:cNvPr id="12" name="图片 11">
            <a:extLst>
              <a:ext uri="{FF2B5EF4-FFF2-40B4-BE49-F238E27FC236}">
                <a16:creationId xmlns:a16="http://schemas.microsoft.com/office/drawing/2014/main" id="{6A36DE59-CD49-5084-A897-8FA10DF8B8E2}"/>
              </a:ext>
            </a:extLst>
          </p:cNvPr>
          <p:cNvPicPr>
            <a:picLocks noChangeAspect="1"/>
          </p:cNvPicPr>
          <p:nvPr/>
        </p:nvPicPr>
        <p:blipFill rotWithShape="1">
          <a:blip r:embed="rId3"/>
          <a:srcRect l="1608"/>
          <a:stretch/>
        </p:blipFill>
        <p:spPr>
          <a:xfrm>
            <a:off x="5664881" y="4559671"/>
            <a:ext cx="6075734" cy="1271150"/>
          </a:xfrm>
          <a:prstGeom prst="rect">
            <a:avLst/>
          </a:prstGeom>
        </p:spPr>
      </p:pic>
      <p:pic>
        <p:nvPicPr>
          <p:cNvPr id="14" name="图片 13">
            <a:extLst>
              <a:ext uri="{FF2B5EF4-FFF2-40B4-BE49-F238E27FC236}">
                <a16:creationId xmlns:a16="http://schemas.microsoft.com/office/drawing/2014/main" id="{AAFA526C-4B82-7025-56ED-40DCF86AA7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56" b="6032"/>
          <a:stretch/>
        </p:blipFill>
        <p:spPr bwMode="auto">
          <a:xfrm>
            <a:off x="23749" y="1805335"/>
            <a:ext cx="5474498" cy="3489680"/>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2000" advTm="101800"/>
    </mc:Choice>
    <mc:Fallback xmlns="">
      <p:transition spd="slow" advTm="1018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11</a:t>
            </a:fld>
            <a:endParaRPr lang="zh-CN" altLang="en-US"/>
          </a:p>
        </p:txBody>
      </p:sp>
      <mc:AlternateContent xmlns:mc="http://schemas.openxmlformats.org/markup-compatibility/2006" xmlns:a14="http://schemas.microsoft.com/office/drawing/2010/main">
        <mc:Choice Requires="a14">
          <p:sp>
            <p:nvSpPr>
              <p:cNvPr id="6" name="文本占位符 3"/>
              <p:cNvSpPr txBox="1">
                <a:spLocks/>
              </p:cNvSpPr>
              <p:nvPr/>
            </p:nvSpPr>
            <p:spPr>
              <a:xfrm>
                <a:off x="5659438" y="370220"/>
                <a:ext cx="6405562" cy="5833730"/>
              </a:xfrm>
              <a:prstGeom prst="rect">
                <a:avLst/>
              </a:prstGeom>
              <a:ln>
                <a:solidFill>
                  <a:schemeClr val="accent1"/>
                </a:solidFill>
              </a:ln>
            </p:spPr>
            <p:txBody>
              <a:bodyPr>
                <a:normAutofit/>
              </a:bodyPr>
              <a:lstStyle/>
              <a:p>
                <a:pPr marR="0" lvl="0" algn="l" defTabSz="914400" rtl="0" eaLnBrk="1" fontAlgn="auto" latinLnBrk="0" hangingPunct="1">
                  <a:lnSpc>
                    <a:spcPct val="130000"/>
                  </a:lnSpc>
                  <a:spcBef>
                    <a:spcPts val="1000"/>
                  </a:spcBef>
                  <a:spcAft>
                    <a:spcPts val="0"/>
                  </a:spcAft>
                  <a:buClrTx/>
                  <a:buSzTx/>
                  <a:tabLst/>
                  <a:defRPr/>
                </a:pPr>
                <a:r>
                  <a:rPr kumimoji="0" lang="en-US" altLang="zh-CN" sz="1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(2) Losses caused by household consumption restrictions</a:t>
                </a:r>
              </a:p>
              <a:p>
                <a:pPr marL="342900" lvl="0" indent="-342900">
                  <a:lnSpc>
                    <a:spcPct val="120000"/>
                  </a:lnSpc>
                  <a:spcBef>
                    <a:spcPts val="600"/>
                  </a:spcBef>
                  <a:buFont typeface="Arial" panose="020B0604020202020204" pitchFamily="34" charset="0"/>
                  <a:buChar char="•"/>
                  <a:defRPr/>
                </a:pPr>
                <a:r>
                  <a:rPr lang="en-US" altLang="zh-CN" dirty="0">
                    <a:latin typeface="Times New Roman" panose="02020603050405020304" pitchFamily="18" charset="0"/>
                    <a:cs typeface="Times New Roman" panose="02020603050405020304" pitchFamily="18" charset="0"/>
                  </a:rPr>
                  <a:t>Household consumption is decomposed into two parts: non-rigid consumption, determined by the current income of residents, and rigid consumption, includes essential needs and remains relatively stable.</a:t>
                </a:r>
              </a:p>
              <a:p>
                <a:pPr marL="342900" lvl="0" indent="-342900">
                  <a:lnSpc>
                    <a:spcPct val="120000"/>
                  </a:lnSpc>
                  <a:spcBef>
                    <a:spcPts val="600"/>
                  </a:spcBef>
                  <a:buFont typeface="Arial" panose="020B0604020202020204" pitchFamily="34" charset="0"/>
                  <a:buChar char="•"/>
                  <a:defRPr/>
                </a:pPr>
                <a14:m>
                  <m:oMath xmlns:m="http://schemas.openxmlformats.org/officeDocument/2006/math">
                    <m:sSubSup>
                      <m:sSubSupPr>
                        <m:ctrlPr>
                          <a:rPr lang="zh-CN" altLang="zh-CN" i="1">
                            <a:latin typeface="Cambria Math" panose="02040503050406030204" pitchFamily="18" charset="0"/>
                            <a:cs typeface="Times New Roman" panose="02020603050405020304" pitchFamily="18" charset="0"/>
                          </a:rPr>
                        </m:ctrlPr>
                      </m:sSubSupPr>
                      <m:e>
                        <m:r>
                          <a:rPr lang="en-US" altLang="zh-CN">
                            <a:latin typeface="Cambria Math" panose="02040503050406030204" pitchFamily="18" charset="0"/>
                            <a:cs typeface="Times New Roman" panose="02020603050405020304" pitchFamily="18" charset="0"/>
                          </a:rPr>
                          <m:t>𝛽</m:t>
                        </m:r>
                      </m:e>
                      <m:sub>
                        <m:r>
                          <a:rPr lang="en-US" altLang="zh-CN">
                            <a:latin typeface="Cambria Math" panose="02040503050406030204" pitchFamily="18" charset="0"/>
                            <a:cs typeface="Times New Roman" panose="02020603050405020304" pitchFamily="18" charset="0"/>
                          </a:rPr>
                          <m:t>𝑖</m:t>
                        </m:r>
                      </m:sub>
                      <m:sup>
                        <m:r>
                          <a:rPr lang="en-US" altLang="zh-CN">
                            <a:latin typeface="Cambria Math" panose="02040503050406030204" pitchFamily="18" charset="0"/>
                            <a:cs typeface="Times New Roman" panose="02020603050405020304" pitchFamily="18" charset="0"/>
                          </a:rPr>
                          <m:t>∗</m:t>
                        </m:r>
                      </m:sup>
                    </m:sSubSup>
                  </m:oMath>
                </a14:m>
                <a:r>
                  <a:rPr lang="en-US" altLang="zh-CN" dirty="0">
                    <a:latin typeface="Times New Roman" panose="02020603050405020304" pitchFamily="18" charset="0"/>
                    <a:cs typeface="Times New Roman" panose="02020603050405020304" pitchFamily="18" charset="0"/>
                  </a:rPr>
                  <a:t> i</a:t>
                </a:r>
                <a:r>
                  <a:rPr lang="zh-CN" altLang="zh-CN" dirty="0">
                    <a:latin typeface="Times New Roman" panose="02020603050405020304" pitchFamily="18" charset="0"/>
                    <a:cs typeface="Times New Roman" panose="02020603050405020304" pitchFamily="18" charset="0"/>
                  </a:rPr>
                  <a:t>s the rigid consumption coefficient,</a:t>
                </a:r>
                <a:r>
                  <a:rPr lang="en-US" altLang="zh-CN" dirty="0">
                    <a:latin typeface="Times New Roman" panose="02020603050405020304" pitchFamily="18" charset="0"/>
                    <a:cs typeface="Times New Roman" panose="02020603050405020304" pitchFamily="18" charset="0"/>
                  </a:rPr>
                  <a:t> non-rigid consumption (proportion of</a:t>
                </a:r>
                <a14:m>
                  <m:oMath xmlns:m="http://schemas.openxmlformats.org/officeDocument/2006/math">
                    <m:r>
                      <a:rPr lang="en-US" altLang="zh-CN" b="0" i="0" smtClean="0">
                        <a:latin typeface="Cambria Math" panose="02040503050406030204" pitchFamily="18" charset="0"/>
                      </a:rPr>
                      <m:t> </m:t>
                    </m:r>
                    <m:r>
                      <a:rPr lang="en-US" altLang="zh-CN" i="1">
                        <a:latin typeface="Cambria Math" panose="02040503050406030204" pitchFamily="18" charset="0"/>
                      </a:rPr>
                      <m:t>1−</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𝛽</m:t>
                        </m:r>
                      </m:e>
                      <m:sub>
                        <m:r>
                          <a:rPr lang="en-US" altLang="zh-CN" i="1">
                            <a:latin typeface="Cambria Math" panose="02040503050406030204" pitchFamily="18" charset="0"/>
                          </a:rPr>
                          <m:t>𝑖</m:t>
                        </m:r>
                      </m:sub>
                      <m:sup>
                        <m:r>
                          <a:rPr lang="en-US" altLang="zh-CN" i="1">
                            <a:latin typeface="Cambria Math" panose="02040503050406030204" pitchFamily="18" charset="0"/>
                          </a:rPr>
                          <m:t>∗</m:t>
                        </m:r>
                      </m:sup>
                    </m:sSubSup>
                  </m:oMath>
                </a14:m>
                <a:r>
                  <a:rPr lang="en-US" altLang="zh-CN" dirty="0">
                    <a:latin typeface="Times New Roman" panose="02020603050405020304" pitchFamily="18" charset="0"/>
                    <a:cs typeface="Times New Roman" panose="02020603050405020304" pitchFamily="18" charset="0"/>
                  </a:rPr>
                  <a:t>) is considered lost</a:t>
                </a:r>
              </a:p>
              <a:p>
                <a:pPr marL="342900" indent="-342900">
                  <a:lnSpc>
                    <a:spcPct val="130000"/>
                  </a:lnSpc>
                  <a:spcBef>
                    <a:spcPts val="600"/>
                  </a:spcBef>
                  <a:buFont typeface="Arial" panose="020B0604020202020204" pitchFamily="34" charset="0"/>
                  <a:buChar char="•"/>
                  <a:defRPr/>
                </a:pPr>
                <a:r>
                  <a:rPr lang="en-US" altLang="zh-CN" dirty="0">
                    <a:latin typeface="Times New Roman" panose="02020603050405020304" pitchFamily="18" charset="0"/>
                    <a:cs typeface="Times New Roman" panose="02020603050405020304" pitchFamily="18" charset="0"/>
                  </a:rPr>
                  <a:t>T</a:t>
                </a:r>
                <a:r>
                  <a:rPr lang="zh-CN" altLang="zh-CN" dirty="0">
                    <a:latin typeface="Times New Roman" panose="02020603050405020304" pitchFamily="18" charset="0"/>
                    <a:cs typeface="Times New Roman" panose="02020603050405020304" pitchFamily="18" charset="0"/>
                  </a:rPr>
                  <a:t>he ratio of household consumption loss</a:t>
                </a:r>
                <a:r>
                  <a:rPr lang="en-US" altLang="zh-CN" dirty="0">
                    <a:latin typeface="Times New Roman" panose="02020603050405020304" pitchFamily="18" charset="0"/>
                    <a:cs typeface="Times New Roman" panose="02020603050405020304" pitchFamily="18" charset="0"/>
                  </a:rPr>
                  <a:t>:</a:t>
                </a:r>
              </a:p>
              <a:p>
                <a:pPr algn="ctr">
                  <a:spcBef>
                    <a:spcPts val="600"/>
                  </a:spcBef>
                  <a:defRPr/>
                </a:pP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𝑅𝐿𝐶</m:t>
                        </m:r>
                      </m:e>
                      <m:sub>
                        <m:r>
                          <a:rPr lang="en-US" altLang="zh-CN" i="1">
                            <a:latin typeface="Cambria Math" panose="02040503050406030204" pitchFamily="18" charset="0"/>
                          </a:rPr>
                          <m:t>𝑖</m:t>
                        </m:r>
                      </m:sub>
                      <m:sup>
                        <m:r>
                          <a:rPr lang="en-US" altLang="zh-CN" i="1">
                            <a:latin typeface="Cambria Math" panose="02040503050406030204" pitchFamily="18" charset="0"/>
                          </a:rPr>
                          <m:t>𝑟</m:t>
                        </m:r>
                      </m:sup>
                    </m:sSubSup>
                    <m:r>
                      <a:rPr lang="zh-CN" altLang="en-US" i="0">
                        <a:solidFill>
                          <a:schemeClr val="tx1"/>
                        </a:solidFill>
                        <a:latin typeface="Cambria Math" panose="02040503050406030204" pitchFamily="18" charset="0"/>
                      </a:rPr>
                      <m:t>=</m:t>
                    </m:r>
                    <m:f>
                      <m:fPr>
                        <m:ctrlPr>
                          <a:rPr lang="zh-CN" altLang="en-US" i="1">
                            <a:solidFill>
                              <a:schemeClr val="tx1"/>
                            </a:solidFill>
                            <a:latin typeface="Cambria Math" panose="02040503050406030204" pitchFamily="18" charset="0"/>
                          </a:rPr>
                        </m:ctrlPr>
                      </m:fPr>
                      <m:num>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𝑇</m:t>
                            </m:r>
                          </m:e>
                          <m:sub>
                            <m:r>
                              <a:rPr lang="zh-CN" altLang="en-US" i="1">
                                <a:solidFill>
                                  <a:schemeClr val="tx1"/>
                                </a:solidFill>
                                <a:latin typeface="Cambria Math" panose="02040503050406030204" pitchFamily="18" charset="0"/>
                              </a:rPr>
                              <m:t>𝑟</m:t>
                            </m:r>
                          </m:sub>
                        </m:sSub>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𝑃</m:t>
                            </m:r>
                          </m:e>
                          <m:sub>
                            <m:r>
                              <a:rPr lang="zh-CN" altLang="en-US" i="1">
                                <a:solidFill>
                                  <a:schemeClr val="tx1"/>
                                </a:solidFill>
                                <a:latin typeface="Cambria Math" panose="02040503050406030204" pitchFamily="18" charset="0"/>
                              </a:rPr>
                              <m:t>𝑟</m:t>
                            </m:r>
                          </m:sub>
                        </m:sSub>
                      </m:num>
                      <m:den>
                        <m:r>
                          <a:rPr lang="zh-CN" altLang="en-US" i="0">
                            <a:solidFill>
                              <a:schemeClr val="tx1"/>
                            </a:solidFill>
                            <a:latin typeface="Cambria Math" panose="02040503050406030204" pitchFamily="18" charset="0"/>
                          </a:rPr>
                          <m:t>365</m:t>
                        </m:r>
                      </m:den>
                    </m:f>
                    <m:d>
                      <m:dPr>
                        <m:ctrlPr>
                          <a:rPr lang="zh-CN" altLang="en-US" i="1">
                            <a:solidFill>
                              <a:schemeClr val="tx1"/>
                            </a:solidFill>
                            <a:latin typeface="Cambria Math" panose="02040503050406030204" pitchFamily="18" charset="0"/>
                          </a:rPr>
                        </m:ctrlPr>
                      </m:dPr>
                      <m:e>
                        <m:r>
                          <a:rPr lang="zh-CN" altLang="en-US" i="0">
                            <a:solidFill>
                              <a:schemeClr val="tx1"/>
                            </a:solidFill>
                            <a:latin typeface="Cambria Math" panose="02040503050406030204" pitchFamily="18" charset="0"/>
                          </a:rPr>
                          <m:t>1−</m:t>
                        </m:r>
                        <m:sSubSup>
                          <m:sSubSupPr>
                            <m:ctrlPr>
                              <a:rPr lang="zh-CN" altLang="en-US" i="1">
                                <a:solidFill>
                                  <a:schemeClr val="tx1"/>
                                </a:solidFill>
                                <a:latin typeface="Cambria Math" panose="02040503050406030204" pitchFamily="18" charset="0"/>
                              </a:rPr>
                            </m:ctrlPr>
                          </m:sSubSupPr>
                          <m:e>
                            <m:r>
                              <a:rPr lang="zh-CN" altLang="en-US" i="1">
                                <a:solidFill>
                                  <a:schemeClr val="tx1"/>
                                </a:solidFill>
                                <a:latin typeface="Cambria Math" panose="02040503050406030204" pitchFamily="18" charset="0"/>
                              </a:rPr>
                              <m:t>𝛽</m:t>
                            </m:r>
                          </m:e>
                          <m:sub>
                            <m:r>
                              <a:rPr lang="zh-CN" altLang="en-US" i="1">
                                <a:solidFill>
                                  <a:schemeClr val="tx1"/>
                                </a:solidFill>
                                <a:latin typeface="Cambria Math" panose="02040503050406030204" pitchFamily="18" charset="0"/>
                              </a:rPr>
                              <m:t>𝑖</m:t>
                            </m:r>
                          </m:sub>
                          <m:sup>
                            <m:r>
                              <a:rPr lang="zh-CN" altLang="en-US" i="0">
                                <a:solidFill>
                                  <a:schemeClr val="tx1"/>
                                </a:solidFill>
                                <a:latin typeface="Cambria Math" panose="02040503050406030204" pitchFamily="18" charset="0"/>
                              </a:rPr>
                              <m:t>∗</m:t>
                            </m:r>
                          </m:sup>
                        </m:sSubSup>
                      </m:e>
                    </m:d>
                  </m:oMath>
                </a14:m>
                <a:r>
                  <a:rPr lang="en-US" altLang="zh-CN" dirty="0">
                    <a:latin typeface="Times New Roman" panose="02020603050405020304" pitchFamily="18" charset="0"/>
                    <a:cs typeface="Times New Roman" panose="02020603050405020304" pitchFamily="18" charset="0"/>
                  </a:rPr>
                  <a:t> </a:t>
                </a:r>
              </a:p>
              <a:p>
                <a:pPr marL="342900" indent="-342900">
                  <a:lnSpc>
                    <a:spcPct val="120000"/>
                  </a:lnSpc>
                  <a:spcBef>
                    <a:spcPts val="600"/>
                  </a:spcBef>
                  <a:buFont typeface="Arial" panose="020B0604020202020204" pitchFamily="34" charset="0"/>
                  <a:buChar char="•"/>
                  <a:defRPr/>
                </a:pPr>
                <a:r>
                  <a:rPr lang="en-US" altLang="zh-CN" dirty="0">
                    <a:latin typeface="Times New Roman" panose="02020603050405020304" pitchFamily="18" charset="0"/>
                    <a:cs typeface="Times New Roman" panose="02020603050405020304" pitchFamily="18" charset="0"/>
                  </a:rPr>
                  <a:t>Compare and combine the losses in manufacturing production and in household consumption:</a:t>
                </a:r>
              </a:p>
              <a:p>
                <a:pPr>
                  <a:lnSpc>
                    <a:spcPct val="130000"/>
                  </a:lnSpc>
                  <a:spcBef>
                    <a:spcPts val="1000"/>
                  </a:spcBef>
                  <a:defRPr/>
                </a:pPr>
                <a:endParaRPr lang="en-US" altLang="zh-CN" dirty="0">
                  <a:latin typeface="Times New Roman" panose="02020603050405020304" pitchFamily="18" charset="0"/>
                  <a:cs typeface="Times New Roman" panose="02020603050405020304" pitchFamily="18" charset="0"/>
                </a:endParaRPr>
              </a:p>
            </p:txBody>
          </p:sp>
        </mc:Choice>
        <mc:Fallback xmlns="">
          <p:sp>
            <p:nvSpPr>
              <p:cNvPr id="6" name="文本占位符 3"/>
              <p:cNvSpPr txBox="1">
                <a:spLocks noRot="1" noChangeAspect="1" noMove="1" noResize="1" noEditPoints="1" noAdjustHandles="1" noChangeArrowheads="1" noChangeShapeType="1" noTextEdit="1"/>
              </p:cNvSpPr>
              <p:nvPr/>
            </p:nvSpPr>
            <p:spPr>
              <a:xfrm>
                <a:off x="5659438" y="370220"/>
                <a:ext cx="6405562" cy="5833730"/>
              </a:xfrm>
              <a:prstGeom prst="rect">
                <a:avLst/>
              </a:prstGeom>
              <a:blipFill>
                <a:blip r:embed="rId2"/>
                <a:stretch>
                  <a:fillRect l="-665"/>
                </a:stretch>
              </a:blipFill>
              <a:ln>
                <a:solidFill>
                  <a:schemeClr val="accent1"/>
                </a:solidFill>
              </a:ln>
            </p:spPr>
            <p:txBody>
              <a:bodyPr/>
              <a:lstStyle/>
              <a:p>
                <a:r>
                  <a:rPr lang="zh-CN" altLang="en-US">
                    <a:noFill/>
                  </a:rPr>
                  <a:t> </a:t>
                </a:r>
              </a:p>
            </p:txBody>
          </p:sp>
        </mc:Fallback>
      </mc:AlternateContent>
      <p:sp>
        <p:nvSpPr>
          <p:cNvPr id="8" name="标题 1">
            <a:extLst>
              <a:ext uri="{FF2B5EF4-FFF2-40B4-BE49-F238E27FC236}">
                <a16:creationId xmlns:a16="http://schemas.microsoft.com/office/drawing/2014/main" id="{636AB250-93B9-A755-4332-6BF8640CA84F}"/>
              </a:ext>
            </a:extLst>
          </p:cNvPr>
          <p:cNvSpPr txBox="1">
            <a:spLocks/>
          </p:cNvSpPr>
          <p:nvPr/>
        </p:nvSpPr>
        <p:spPr>
          <a:xfrm>
            <a:off x="537978" y="1291639"/>
            <a:ext cx="4671976" cy="785820"/>
          </a:xfrm>
          <a:prstGeom prst="rect">
            <a:avLst/>
          </a:prstGeom>
        </p:spPr>
        <p:txBody>
          <a:bodyPr>
            <a:normAutofit/>
          </a:bodyPr>
          <a:lstStyle>
            <a:defPPr>
              <a:defRPr lang="zh-CN"/>
            </a:defPPr>
            <a:lvl1pPr marR="0" lvl="0" indent="0" fontAlgn="auto">
              <a:lnSpc>
                <a:spcPct val="90000"/>
              </a:lnSpc>
              <a:spcBef>
                <a:spcPct val="0"/>
              </a:spcBef>
              <a:spcAft>
                <a:spcPts val="0"/>
              </a:spcAft>
              <a:buClrTx/>
              <a:buSzTx/>
              <a:buFontTx/>
              <a:buNone/>
              <a:tabLst/>
              <a:defRPr kumimoji="0" sz="2400" b="1" i="0" u="none" strike="noStrike" cap="none" spc="0" normalizeH="0" baseline="0">
                <a:ln>
                  <a:noFill/>
                </a:ln>
                <a:solidFill>
                  <a:srgbClr val="C00000"/>
                </a:solidFill>
                <a:effectLst/>
                <a:uLnTx/>
                <a:uFillTx/>
                <a:latin typeface="+mj-lt"/>
                <a:ea typeface="+mj-ea"/>
                <a:cs typeface="+mj-cs"/>
              </a:defRPr>
            </a:lvl1pPr>
          </a:lstStyle>
          <a:p>
            <a:r>
              <a:rPr lang="en-US" altLang="zh-CN" dirty="0"/>
              <a:t>Current losses of destructive events</a:t>
            </a:r>
            <a:endParaRPr lang="zh-CN" altLang="en-US" dirty="0"/>
          </a:p>
        </p:txBody>
      </p:sp>
      <p:pic>
        <p:nvPicPr>
          <p:cNvPr id="18" name="图片 17">
            <a:extLst>
              <a:ext uri="{FF2B5EF4-FFF2-40B4-BE49-F238E27FC236}">
                <a16:creationId xmlns:a16="http://schemas.microsoft.com/office/drawing/2014/main" id="{71FE8DE2-2136-D4E1-2F3D-A62DE7719A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3831" y="5109766"/>
            <a:ext cx="6816776" cy="1068784"/>
          </a:xfrm>
          <a:prstGeom prst="rect">
            <a:avLst/>
          </a:prstGeom>
          <a:noFill/>
          <a:ln>
            <a:noFill/>
          </a:ln>
        </p:spPr>
      </p:pic>
      <p:pic>
        <p:nvPicPr>
          <p:cNvPr id="20" name="图片 19">
            <a:extLst>
              <a:ext uri="{FF2B5EF4-FFF2-40B4-BE49-F238E27FC236}">
                <a16:creationId xmlns:a16="http://schemas.microsoft.com/office/drawing/2014/main" id="{E9E8B37D-696B-EA7D-58C2-C9478F22C95A}"/>
              </a:ext>
            </a:extLst>
          </p:cNvPr>
          <p:cNvPicPr>
            <a:picLocks noChangeAspect="1"/>
          </p:cNvPicPr>
          <p:nvPr/>
        </p:nvPicPr>
        <p:blipFill rotWithShape="1">
          <a:blip r:embed="rId4"/>
          <a:srcRect l="27127" t="-5272" r="28089" b="-43537"/>
          <a:stretch/>
        </p:blipFill>
        <p:spPr>
          <a:xfrm>
            <a:off x="7269822" y="4584895"/>
            <a:ext cx="2924296" cy="550271"/>
          </a:xfrm>
          <a:prstGeom prst="rect">
            <a:avLst/>
          </a:prstGeom>
        </p:spPr>
      </p:pic>
      <p:pic>
        <p:nvPicPr>
          <p:cNvPr id="5" name="图片 4">
            <a:extLst>
              <a:ext uri="{FF2B5EF4-FFF2-40B4-BE49-F238E27FC236}">
                <a16:creationId xmlns:a16="http://schemas.microsoft.com/office/drawing/2014/main" id="{3F202285-C3D9-B610-357E-BAE089A9E1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56" b="6032"/>
          <a:stretch/>
        </p:blipFill>
        <p:spPr bwMode="auto">
          <a:xfrm>
            <a:off x="23749" y="1805335"/>
            <a:ext cx="5474498" cy="34896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0826533"/>
      </p:ext>
    </p:extLst>
  </p:cSld>
  <p:clrMapOvr>
    <a:masterClrMapping/>
  </p:clrMapOvr>
  <mc:AlternateContent xmlns:mc="http://schemas.openxmlformats.org/markup-compatibility/2006" xmlns:p14="http://schemas.microsoft.com/office/powerpoint/2010/main">
    <mc:Choice Requires="p14">
      <p:transition spd="slow" p14:dur="2000" advTm="101800"/>
    </mc:Choice>
    <mc:Fallback xmlns="">
      <p:transition spd="slow" advTm="1018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12</a:t>
            </a:fld>
            <a:endParaRPr lang="zh-CN" altLang="en-US"/>
          </a:p>
        </p:txBody>
      </p:sp>
      <mc:AlternateContent xmlns:mc="http://schemas.openxmlformats.org/markup-compatibility/2006" xmlns:a14="http://schemas.microsoft.com/office/drawing/2010/main">
        <mc:Choice Requires="a14">
          <p:sp>
            <p:nvSpPr>
              <p:cNvPr id="6" name="文本占位符 3"/>
              <p:cNvSpPr txBox="1">
                <a:spLocks/>
              </p:cNvSpPr>
              <p:nvPr/>
            </p:nvSpPr>
            <p:spPr>
              <a:xfrm>
                <a:off x="5659437" y="370220"/>
                <a:ext cx="6405563" cy="5488320"/>
              </a:xfrm>
              <a:prstGeom prst="rect">
                <a:avLst/>
              </a:prstGeom>
              <a:ln>
                <a:solidFill>
                  <a:schemeClr val="accent1"/>
                </a:solidFill>
              </a:ln>
            </p:spPr>
            <p:txBody>
              <a:bodyPr>
                <a:normAutofit/>
              </a:bodyPr>
              <a:lstStyle/>
              <a:p>
                <a:pPr algn="just">
                  <a:spcBef>
                    <a:spcPts val="600"/>
                  </a:spcBef>
                </a:pPr>
                <a:endParaRPr lang="en-US" altLang="zh-CN" sz="18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pPr>
                <a:r>
                  <a:rPr lang="zh-CN" altLang="zh-CN"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altLang="zh-CN"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3.2.3.	Current losses </a:t>
                </a:r>
                <a:r>
                  <a:rPr lang="zh-CN" altLang="zh-CN"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of destructive events </a:t>
                </a:r>
              </a:p>
              <a:p>
                <a:pPr marL="342900" lvl="0" indent="-342900">
                  <a:lnSpc>
                    <a:spcPct val="130000"/>
                  </a:lnSpc>
                  <a:spcBef>
                    <a:spcPts val="1000"/>
                  </a:spcBef>
                  <a:spcAft>
                    <a:spcPts val="1200"/>
                  </a:spcAft>
                  <a:buFont typeface="Arial" panose="020B0604020202020204" pitchFamily="34" charset="0"/>
                  <a:buChar char="•"/>
                  <a:defRPr/>
                </a:pPr>
                <a:r>
                  <a:rPr lang="en-US" altLang="zh-CN" dirty="0">
                    <a:latin typeface="Times New Roman" panose="02020603050405020304" pitchFamily="18" charset="0"/>
                    <a:cs typeface="Times New Roman" panose="02020603050405020304" pitchFamily="18" charset="0"/>
                  </a:rPr>
                  <a:t>We combine the losses in manufacturing production and in household consumption, to estimate the current losses of destructive events , using the HEM based on MRIO model:</a:t>
                </a:r>
              </a:p>
              <a:p>
                <a:pPr indent="279400" algn="ctr">
                  <a:lnSpc>
                    <a:spcPct val="120000"/>
                  </a:lnSpc>
                </a:pPr>
                <a14:m>
                  <m:oMathPara xmlns:m="http://schemas.openxmlformats.org/officeDocument/2006/math">
                    <m:oMathParaPr>
                      <m:jc m:val="centerGroup"/>
                    </m:oMathParaPr>
                    <m:oMath xmlns:m="http://schemas.openxmlformats.org/officeDocument/2006/math">
                      <m:sSub>
                        <m:sSubPr>
                          <m:ctrlPr>
                            <a:rPr lang="zh-CN" altLang="zh-CN" sz="18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𝒍</m:t>
                          </m:r>
                          <m:r>
                            <a:rPr lang="en-US" altLang="zh-CN" sz="1800" b="1" i="1" kern="100">
                              <a:effectLst/>
                              <a:latin typeface="Cambria Math" panose="02040503050406030204" pitchFamily="18" charset="0"/>
                              <a:ea typeface="等线" panose="02010600030101010101" pitchFamily="2" charset="-122"/>
                              <a:cs typeface="Times New Roman" panose="02020603050405020304" pitchFamily="18" charset="0"/>
                            </a:rPr>
                            <m:t>𝒐𝒔𝒔</m:t>
                          </m:r>
                        </m:e>
                        <m:sub>
                          <m:r>
                            <a:rPr lang="en-US" altLang="zh-CN" sz="1800" i="1" kern="100">
                              <a:effectLst/>
                              <a:latin typeface="Cambria Math" panose="02040503050406030204" pitchFamily="18" charset="0"/>
                              <a:ea typeface="Times New Roman" panose="02020603050405020304" pitchFamily="18" charset="0"/>
                              <a:cs typeface="Times New Roman" panose="02020603050405020304" pitchFamily="18" charset="0"/>
                            </a:rPr>
                            <m:t>𝑐𝑢𝑟𝑟𝑒𝑛𝑡</m:t>
                          </m:r>
                        </m:sub>
                      </m:sSub>
                      <m:r>
                        <a:rPr lang="en-US" altLang="zh-CN" sz="1800" i="1" kern="10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𝒗</m:t>
                          </m:r>
                        </m:e>
                      </m:acc>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𝑰</m:t>
                              </m:r>
                              <m:r>
                                <a:rPr lang="en-US" altLang="zh-CN" sz="18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𝑨</m:t>
                              </m:r>
                            </m:e>
                          </m:d>
                        </m:e>
                        <m:sup>
                          <m:r>
                            <a:rPr lang="en-US" altLang="zh-CN" sz="1800" i="1" kern="100">
                              <a:effectLst/>
                              <a:latin typeface="Cambria Math" panose="02040503050406030204" pitchFamily="18" charset="0"/>
                              <a:ea typeface="Times New Roman" panose="02020603050405020304" pitchFamily="18" charset="0"/>
                              <a:cs typeface="Times New Roman" panose="02020603050405020304" pitchFamily="18" charset="0"/>
                            </a:rPr>
                            <m:t>−1</m:t>
                          </m:r>
                        </m:sup>
                      </m:sSup>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𝒇</m:t>
                      </m:r>
                      <m:r>
                        <a:rPr lang="en-US" altLang="zh-CN" sz="1800" i="1" kern="10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𝒗</m:t>
                          </m:r>
                        </m:e>
                      </m:acc>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𝑰</m:t>
                              </m:r>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𝑨</m:t>
                                  </m:r>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_</m:t>
                                  </m:r>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𝒉𝒚</m:t>
                                  </m:r>
                                </m:e>
                                <m:sub>
                                  <m:r>
                                    <a:rPr lang="en-US" altLang="zh-CN" sz="1800" i="1" kern="100">
                                      <a:effectLst/>
                                      <a:latin typeface="Cambria Math" panose="02040503050406030204" pitchFamily="18" charset="0"/>
                                      <a:ea typeface="Times New Roman" panose="02020603050405020304" pitchFamily="18" charset="0"/>
                                      <a:cs typeface="Times New Roman" panose="02020603050405020304" pitchFamily="18" charset="0"/>
                                    </a:rPr>
                                    <m:t>𝑐𝑢𝑟𝑟𝑒𝑛𝑡</m:t>
                                  </m:r>
                                </m:sub>
                              </m:sSub>
                            </m:e>
                          </m:d>
                        </m:e>
                        <m:sup>
                          <m:r>
                            <a:rPr lang="en-US" altLang="zh-CN" sz="1800" i="1" kern="100">
                              <a:effectLst/>
                              <a:latin typeface="Cambria Math" panose="02040503050406030204" pitchFamily="18" charset="0"/>
                              <a:ea typeface="Times New Roman" panose="02020603050405020304" pitchFamily="18" charset="0"/>
                              <a:cs typeface="Times New Roman" panose="02020603050405020304" pitchFamily="18" charset="0"/>
                            </a:rPr>
                            <m:t>−1</m:t>
                          </m:r>
                        </m:sup>
                      </m:sSup>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𝒇</m:t>
                          </m:r>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_</m:t>
                          </m:r>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𝒉𝒚</m:t>
                          </m:r>
                        </m:e>
                        <m:sub>
                          <m:r>
                            <a:rPr lang="en-US" altLang="zh-CN" sz="1800" i="1" kern="100">
                              <a:effectLst/>
                              <a:latin typeface="Cambria Math" panose="02040503050406030204" pitchFamily="18" charset="0"/>
                              <a:ea typeface="Times New Roman" panose="02020603050405020304" pitchFamily="18" charset="0"/>
                              <a:cs typeface="Times New Roman" panose="02020603050405020304" pitchFamily="18" charset="0"/>
                            </a:rPr>
                            <m:t>𝑐𝑢𝑟𝑟𝑒𝑛𝑡</m:t>
                          </m:r>
                        </m:sub>
                      </m:sSub>
                    </m:oMath>
                  </m:oMathPara>
                </a14:m>
                <a:endParaRPr lang="zh-CN"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79400" algn="ctr">
                  <a:lnSpc>
                    <a:spcPct val="120000"/>
                  </a:lnSpc>
                </a:pPr>
                <a14:m>
                  <m:oMath xmlns:m="http://schemas.openxmlformats.org/officeDocument/2006/math">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𝑨</m:t>
                        </m:r>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_</m:t>
                        </m:r>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𝒉𝒚</m:t>
                        </m:r>
                      </m:e>
                      <m:sub>
                        <m:r>
                          <a:rPr lang="en-US" altLang="zh-CN" sz="1800" i="1" kern="100">
                            <a:effectLst/>
                            <a:latin typeface="Cambria Math" panose="02040503050406030204" pitchFamily="18" charset="0"/>
                            <a:ea typeface="Times New Roman" panose="02020603050405020304" pitchFamily="18" charset="0"/>
                            <a:cs typeface="Times New Roman" panose="02020603050405020304" pitchFamily="18" charset="0"/>
                          </a:rPr>
                          <m:t>𝑐𝑢𝑟𝑟𝑒𝑛𝑡</m:t>
                        </m:r>
                      </m:sub>
                    </m:sSub>
                    <m:r>
                      <a:rPr lang="en-US" altLang="zh-CN" sz="1800" i="1" kern="10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zh-CN" altLang="zh-CN" sz="1800" i="1" kern="100">
                            <a:effectLst/>
                            <a:latin typeface="Cambria Math" panose="02040503050406030204" pitchFamily="18" charset="0"/>
                            <a:ea typeface="Cambria Math" panose="02040503050406030204" pitchFamily="18" charset="0"/>
                            <a:cs typeface="微软雅黑" panose="020B0503020204020204" pitchFamily="34" charset="-122"/>
                          </a:rPr>
                        </m:ctrlPr>
                      </m:dPr>
                      <m:e>
                        <m:r>
                          <a:rPr lang="en-US" altLang="zh-CN" sz="1800" b="1" i="1" kern="100">
                            <a:effectLst/>
                            <a:latin typeface="Cambria Math" panose="02040503050406030204" pitchFamily="18" charset="0"/>
                            <a:ea typeface="Times New Roman" panose="02020603050405020304" pitchFamily="18" charset="0"/>
                            <a:cs typeface="微软雅黑" panose="020B0503020204020204" pitchFamily="34" charset="-122"/>
                          </a:rPr>
                          <m:t>𝑰</m:t>
                        </m:r>
                        <m:r>
                          <a:rPr lang="en-US" altLang="zh-CN" sz="1800" i="1" kern="100">
                            <a:effectLst/>
                            <a:latin typeface="Cambria Math" panose="02040503050406030204" pitchFamily="18" charset="0"/>
                            <a:ea typeface="Times New Roman" panose="02020603050405020304" pitchFamily="18" charset="0"/>
                            <a:cs typeface="微软雅黑" panose="020B0503020204020204" pitchFamily="34" charset="-122"/>
                          </a:rPr>
                          <m:t>−</m:t>
                        </m:r>
                        <m:acc>
                          <m:accPr>
                            <m:chr m:val="̂"/>
                            <m:ctrlPr>
                              <a:rPr lang="zh-CN" altLang="zh-CN" sz="1800" i="1" kern="100">
                                <a:effectLst/>
                                <a:latin typeface="Cambria Math" panose="02040503050406030204" pitchFamily="18" charset="0"/>
                                <a:ea typeface="Cambria Math" panose="02040503050406030204" pitchFamily="18" charset="0"/>
                                <a:cs typeface="微软雅黑" panose="020B0503020204020204" pitchFamily="34" charset="-122"/>
                              </a:rPr>
                            </m:ctrlPr>
                          </m:accPr>
                          <m:e>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𝑹</m:t>
                            </m:r>
                            <m:r>
                              <a:rPr lang="en-US" altLang="zh-CN" sz="1800" b="1" i="1" kern="100">
                                <a:effectLst/>
                                <a:latin typeface="Cambria Math" panose="02040503050406030204" pitchFamily="18" charset="0"/>
                                <a:ea typeface="等线" panose="02010600030101010101" pitchFamily="2" charset="-122"/>
                                <a:cs typeface="Times New Roman" panose="02020603050405020304" pitchFamily="18" charset="0"/>
                              </a:rPr>
                              <m:t>𝑳</m:t>
                            </m:r>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𝑷</m:t>
                            </m:r>
                          </m:e>
                        </m:acc>
                      </m:e>
                    </m:d>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𝑨</m:t>
                    </m:r>
                    <m:r>
                      <a:rPr lang="en-US" altLang="zh-CN" sz="1800" i="1" kern="10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zh-CN" altLang="zh-CN" sz="1800" i="1" kern="100">
                            <a:effectLst/>
                            <a:latin typeface="Cambria Math" panose="02040503050406030204" pitchFamily="18" charset="0"/>
                            <a:ea typeface="Cambria Math" panose="02040503050406030204" pitchFamily="18" charset="0"/>
                            <a:cs typeface="微软雅黑" panose="020B0503020204020204" pitchFamily="34" charset="-122"/>
                          </a:rPr>
                        </m:ctrlPr>
                      </m:accPr>
                      <m:e>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𝑹𝑳𝑷</m:t>
                        </m:r>
                      </m:e>
                    </m:acc>
                    <m:acc>
                      <m:accPr>
                        <m:chr m:val="̂"/>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altLang="zh-CN" sz="1800" i="1" kern="100">
                                <a:effectLst/>
                                <a:latin typeface="Cambria Math" panose="02040503050406030204" pitchFamily="18" charset="0"/>
                                <a:ea typeface="Times New Roman" panose="02020603050405020304" pitchFamily="18" charset="0"/>
                                <a:cs typeface="Times New Roman" panose="02020603050405020304" pitchFamily="18" charset="0"/>
                              </a:rPr>
                              <m:t>𝑟𝑟</m:t>
                            </m:r>
                          </m:sub>
                        </m:sSub>
                      </m:e>
                    </m:acc>
                  </m:oMath>
                </a14:m>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79400" algn="ctr">
                  <a:lnSpc>
                    <a:spcPct val="120000"/>
                  </a:lnSpc>
                </a:pPr>
                <a14:m>
                  <m:oMath xmlns:m="http://schemas.openxmlformats.org/officeDocument/2006/math">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𝒇</m:t>
                        </m:r>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_</m:t>
                        </m:r>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𝒉𝒚</m:t>
                        </m:r>
                      </m:e>
                      <m:sub>
                        <m:r>
                          <a:rPr lang="en-US" altLang="zh-CN" sz="1800" i="1" kern="100">
                            <a:effectLst/>
                            <a:latin typeface="Cambria Math" panose="02040503050406030204" pitchFamily="18" charset="0"/>
                            <a:ea typeface="Times New Roman" panose="02020603050405020304" pitchFamily="18" charset="0"/>
                            <a:cs typeface="Times New Roman" panose="02020603050405020304" pitchFamily="18" charset="0"/>
                          </a:rPr>
                          <m:t>𝑐𝑢𝑟𝑟𝑒𝑛𝑡</m:t>
                        </m:r>
                      </m:sub>
                    </m:sSub>
                    <m:r>
                      <a:rPr lang="en-US" altLang="zh-CN" sz="1800" i="1" kern="100">
                        <a:effectLst/>
                        <a:latin typeface="Cambria Math" panose="02040503050406030204" pitchFamily="18" charset="0"/>
                        <a:ea typeface="Times New Roman" panose="02020603050405020304" pitchFamily="18" charset="0"/>
                        <a:cs typeface="微软雅黑" panose="020B0503020204020204" pitchFamily="34" charset="-122"/>
                      </a:rPr>
                      <m:t>=(</m:t>
                    </m:r>
                    <m:r>
                      <a:rPr lang="en-US" altLang="zh-CN" sz="1800" b="1" i="1" kern="100">
                        <a:effectLst/>
                        <a:latin typeface="Cambria Math" panose="02040503050406030204" pitchFamily="18" charset="0"/>
                        <a:ea typeface="Times New Roman" panose="02020603050405020304" pitchFamily="18" charset="0"/>
                        <a:cs typeface="微软雅黑" panose="020B0503020204020204" pitchFamily="34" charset="-122"/>
                      </a:rPr>
                      <m:t>𝑰</m:t>
                    </m:r>
                    <m:r>
                      <a:rPr lang="en-US" altLang="zh-CN" sz="1800" i="1" kern="100">
                        <a:effectLst/>
                        <a:latin typeface="Cambria Math" panose="02040503050406030204" pitchFamily="18" charset="0"/>
                        <a:ea typeface="Times New Roman" panose="02020603050405020304" pitchFamily="18" charset="0"/>
                        <a:cs typeface="微软雅黑" panose="020B0503020204020204" pitchFamily="34" charset="-122"/>
                      </a:rPr>
                      <m:t>−</m:t>
                    </m:r>
                    <m:acc>
                      <m:accPr>
                        <m:chr m:val="̂"/>
                        <m:ctrlPr>
                          <a:rPr lang="zh-CN" altLang="zh-CN" sz="1800" i="1" kern="100">
                            <a:effectLst/>
                            <a:latin typeface="Cambria Math" panose="02040503050406030204" pitchFamily="18" charset="0"/>
                            <a:ea typeface="Cambria Math" panose="02040503050406030204" pitchFamily="18" charset="0"/>
                            <a:cs typeface="微软雅黑" panose="020B0503020204020204" pitchFamily="34" charset="-122"/>
                          </a:rPr>
                        </m:ctrlPr>
                      </m:accPr>
                      <m:e>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𝑹𝑳𝑷</m:t>
                        </m:r>
                      </m:e>
                    </m:acc>
                    <m:r>
                      <a:rPr lang="en-US" altLang="zh-CN" sz="1800" i="1" kern="100">
                        <a:effectLst/>
                        <a:latin typeface="Cambria Math" panose="02040503050406030204" pitchFamily="18" charset="0"/>
                        <a:ea typeface="Times New Roman" panose="02020603050405020304" pitchFamily="18" charset="0"/>
                        <a:cs typeface="微软雅黑" panose="020B0503020204020204" pitchFamily="34" charset="-122"/>
                      </a:rPr>
                      <m:t>)</m:t>
                    </m:r>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b="1" i="1">
                            <a:latin typeface="Cambria Math" panose="02040503050406030204" pitchFamily="18" charset="0"/>
                          </a:rPr>
                          <m:t>𝒇</m:t>
                        </m:r>
                        <m:r>
                          <a:rPr lang="en-US" altLang="zh-CN" i="1">
                            <a:latin typeface="Cambria Math" panose="02040503050406030204" pitchFamily="18" charset="0"/>
                          </a:rPr>
                          <m:t>−</m:t>
                        </m:r>
                        <m:nary>
                          <m:naryPr>
                            <m:chr m:val="∑"/>
                            <m:limLoc m:val="undOvr"/>
                            <m:supHide m:val="on"/>
                            <m:ctrlPr>
                              <a:rPr lang="zh-CN" altLang="en-US" i="1">
                                <a:latin typeface="Cambria Math" panose="02040503050406030204" pitchFamily="18" charset="0"/>
                              </a:rPr>
                            </m:ctrlPr>
                          </m:naryPr>
                          <m:sub>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𝐸</m:t>
                            </m:r>
                          </m:sub>
                          <m:sup/>
                          <m:e>
                            <m:acc>
                              <m:accPr>
                                <m:chr m:val="̂"/>
                                <m:ctrlPr>
                                  <a:rPr lang="zh-CN" altLang="en-US" b="1" i="1">
                                    <a:latin typeface="Cambria Math" panose="02040503050406030204" pitchFamily="18" charset="0"/>
                                  </a:rPr>
                                </m:ctrlPr>
                              </m:accPr>
                              <m:e>
                                <m:sSup>
                                  <m:sSupPr>
                                    <m:ctrlPr>
                                      <a:rPr lang="zh-CN" altLang="en-US" b="1" i="1">
                                        <a:latin typeface="Cambria Math" panose="02040503050406030204" pitchFamily="18" charset="0"/>
                                      </a:rPr>
                                    </m:ctrlPr>
                                  </m:sSupPr>
                                  <m:e>
                                    <m:r>
                                      <a:rPr lang="en-US" altLang="zh-CN" b="1" i="1">
                                        <a:latin typeface="Cambria Math" panose="02040503050406030204" pitchFamily="18" charset="0"/>
                                      </a:rPr>
                                      <m:t>𝑪</m:t>
                                    </m:r>
                                  </m:e>
                                  <m:sup>
                                    <m:r>
                                      <a:rPr lang="en-US" altLang="zh-CN" b="1" i="1">
                                        <a:latin typeface="Cambria Math" panose="02040503050406030204" pitchFamily="18" charset="0"/>
                                      </a:rPr>
                                      <m:t>𝒓</m:t>
                                    </m:r>
                                  </m:sup>
                                </m:sSup>
                              </m:e>
                            </m:acc>
                          </m:e>
                        </m:nary>
                      </m:e>
                    </m:d>
                    <m:r>
                      <a:rPr lang="en-US" altLang="zh-CN" sz="1800" i="1" kern="100">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supHide m:val="o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i="1" kern="100">
                            <a:effectLst/>
                            <a:latin typeface="Cambria Math" panose="02040503050406030204" pitchFamily="18" charset="0"/>
                            <a:ea typeface="Times New Roman" panose="02020603050405020304" pitchFamily="18" charset="0"/>
                            <a:cs typeface="Times New Roman" panose="02020603050405020304" pitchFamily="18" charset="0"/>
                          </a:rPr>
                          <m:t>𝑟</m:t>
                        </m:r>
                        <m:r>
                          <a:rPr lang="en-US" altLang="zh-CN" sz="18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i="1" kern="100">
                            <a:effectLst/>
                            <a:latin typeface="Cambria Math" panose="02040503050406030204" pitchFamily="18" charset="0"/>
                            <a:ea typeface="Times New Roman" panose="02020603050405020304" pitchFamily="18" charset="0"/>
                            <a:cs typeface="Times New Roman" panose="02020603050405020304" pitchFamily="18" charset="0"/>
                          </a:rPr>
                          <m:t>𝐸</m:t>
                        </m:r>
                      </m:sub>
                      <m:sup/>
                      <m:e>
                        <m:acc>
                          <m:accPr>
                            <m:chr m:val="̂"/>
                            <m:ctrlPr>
                              <a:rPr lang="zh-CN" altLang="zh-CN" sz="1800" b="1" i="1" kern="100">
                                <a:effectLst/>
                                <a:latin typeface="Cambria Math" panose="02040503050406030204" pitchFamily="18" charset="0"/>
                                <a:ea typeface="Cambria Math" panose="02040503050406030204" pitchFamily="18" charset="0"/>
                                <a:cs typeface="Times New Roman" panose="02020603050405020304" pitchFamily="18" charset="0"/>
                              </a:rPr>
                            </m:ctrlPr>
                          </m:accPr>
                          <m:e>
                            <m:sSup>
                              <m:sSupPr>
                                <m:ctrlPr>
                                  <a:rPr lang="zh-CN" altLang="zh-CN" sz="1800" b="1"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𝑪</m:t>
                                </m:r>
                              </m:e>
                              <m:sup>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𝒓</m:t>
                                </m:r>
                              </m:sup>
                            </m:sSup>
                          </m:e>
                        </m:acc>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𝒖</m:t>
                            </m:r>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zh-CN" altLang="zh-CN" sz="1800" b="1" i="1" kern="100">
                                    <a:effectLst/>
                                    <a:latin typeface="Cambria Math" panose="02040503050406030204" pitchFamily="18" charset="0"/>
                                    <a:ea typeface="Cambria Math" panose="02040503050406030204" pitchFamily="18" charset="0"/>
                                    <a:cs typeface="Times New Roman" panose="02020603050405020304" pitchFamily="18" charset="0"/>
                                  </a:rPr>
                                </m:ctrlPr>
                              </m:sSupPr>
                              <m:e>
                                <m:acc>
                                  <m:accPr>
                                    <m:chr m:val="̃"/>
                                    <m:ctrlPr>
                                      <a:rPr lang="zh-CN" altLang="zh-CN" sz="1800" b="1"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𝒕</m:t>
                                    </m:r>
                                  </m:e>
                                </m:acc>
                              </m:e>
                              <m:sup>
                                <m:r>
                                  <a:rPr lang="en-US" altLang="zh-CN" sz="1800" b="1" i="1" kern="100">
                                    <a:effectLst/>
                                    <a:latin typeface="Cambria Math" panose="02040503050406030204" pitchFamily="18" charset="0"/>
                                    <a:ea typeface="Times New Roman" panose="02020603050405020304" pitchFamily="18" charset="0"/>
                                    <a:cs typeface="Times New Roman" panose="02020603050405020304" pitchFamily="18" charset="0"/>
                                  </a:rPr>
                                  <m:t>𝒓</m:t>
                                </m:r>
                              </m:sup>
                            </m:sSup>
                          </m:e>
                        </m:d>
                      </m:e>
                    </m:nary>
                  </m:oMath>
                </a14:m>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30000"/>
                  </a:lnSpc>
                  <a:spcBef>
                    <a:spcPts val="1200"/>
                  </a:spcBef>
                  <a:spcAft>
                    <a:spcPts val="600"/>
                  </a:spcAft>
                  <a:buFont typeface="Arial" panose="020B0604020202020204" pitchFamily="34" charset="0"/>
                  <a:buChar char="•"/>
                  <a:defRPr/>
                </a:pPr>
                <a:r>
                  <a:rPr lang="en-US" altLang="zh-CN" dirty="0">
                    <a:latin typeface="Times New Roman" panose="02020603050405020304" pitchFamily="18" charset="0"/>
                    <a:cs typeface="Times New Roman" panose="02020603050405020304" pitchFamily="18" charset="0"/>
                  </a:rPr>
                  <a:t>The current losses can be divided into three components and calculated separately:</a:t>
                </a:r>
              </a:p>
              <a:p>
                <a:pPr lvl="0">
                  <a:lnSpc>
                    <a:spcPct val="130000"/>
                  </a:lnSpc>
                  <a:spcBef>
                    <a:spcPts val="1000"/>
                  </a:spcBef>
                  <a:defRPr/>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b="1" i="1">
                              <a:latin typeface="Cambria Math" panose="02040503050406030204" pitchFamily="18" charset="0"/>
                            </a:rPr>
                            <m:t>𝒍𝒐𝒔𝒔</m:t>
                          </m:r>
                        </m:e>
                        <m:sub>
                          <m:r>
                            <a:rPr lang="en-US" altLang="zh-CN" i="1">
                              <a:latin typeface="Cambria Math" panose="02040503050406030204" pitchFamily="18" charset="0"/>
                            </a:rPr>
                            <m:t>𝑢𝑝𝑠𝑡𝑒𝑎𝑚</m:t>
                          </m:r>
                        </m:sub>
                      </m:s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zh-CN" altLang="zh-CN" i="1">
                              <a:effectLst/>
                              <a:latin typeface="Cambria Math" panose="02040503050406030204" pitchFamily="18" charset="0"/>
                              <a:ea typeface="Cambria Math" panose="02040503050406030204" pitchFamily="18" charset="0"/>
                            </a:rPr>
                          </m:ctrlPr>
                        </m:accPr>
                        <m:e>
                          <m:r>
                            <a:rPr lang="en-US" altLang="zh-CN" sz="1800" b="1" i="1">
                              <a:effectLst/>
                              <a:latin typeface="Cambria Math" panose="02040503050406030204" pitchFamily="18" charset="0"/>
                              <a:ea typeface="Times New Roman" panose="02020603050405020304" pitchFamily="18" charset="0"/>
                              <a:cs typeface="Times New Roman" panose="02020603050405020304" pitchFamily="18" charset="0"/>
                            </a:rPr>
                            <m:t>𝒗</m:t>
                          </m:r>
                        </m:e>
                      </m:acc>
                      <m:sSup>
                        <m:sSupPr>
                          <m:ctrlPr>
                            <a:rPr lang="zh-CN" altLang="zh-CN" i="1">
                              <a:effectLst/>
                              <a:latin typeface="Cambria Math" panose="02040503050406030204" pitchFamily="18" charset="0"/>
                              <a:ea typeface="Cambria Math" panose="02040503050406030204" pitchFamily="18" charset="0"/>
                            </a:rPr>
                          </m:ctrlPr>
                        </m:sSupPr>
                        <m:e>
                          <m:d>
                            <m:dPr>
                              <m:ctrlPr>
                                <a:rPr lang="zh-CN" altLang="zh-CN" i="1">
                                  <a:effectLst/>
                                  <a:latin typeface="Cambria Math" panose="02040503050406030204" pitchFamily="18" charset="0"/>
                                  <a:ea typeface="Cambria Math" panose="02040503050406030204" pitchFamily="18" charset="0"/>
                                </a:rPr>
                              </m:ctrlPr>
                            </m:dPr>
                            <m:e>
                              <m:r>
                                <a:rPr lang="en-US" altLang="zh-CN" sz="1800" b="1" i="1">
                                  <a:effectLst/>
                                  <a:latin typeface="Cambria Math" panose="02040503050406030204" pitchFamily="18" charset="0"/>
                                  <a:ea typeface="Times New Roman" panose="02020603050405020304" pitchFamily="18" charset="0"/>
                                  <a:cs typeface="Times New Roman" panose="02020603050405020304" pitchFamily="18" charset="0"/>
                                </a:rPr>
                                <m:t>𝑰</m:t>
                              </m:r>
                              <m:r>
                                <a:rPr lang="zh-CN" altLang="en-US" sz="1800" i="1">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b="1" i="1">
                                  <a:effectLst/>
                                  <a:latin typeface="Cambria Math" panose="02040503050406030204" pitchFamily="18" charset="0"/>
                                  <a:ea typeface="Times New Roman" panose="02020603050405020304" pitchFamily="18" charset="0"/>
                                  <a:cs typeface="Times New Roman" panose="02020603050405020304" pitchFamily="18" charset="0"/>
                                </a:rPr>
                                <m:t>𝑨</m:t>
                              </m:r>
                            </m:e>
                          </m:d>
                        </m:e>
                        <m:sup>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−1</m:t>
                          </m:r>
                        </m:sup>
                      </m:sSup>
                      <m:r>
                        <a:rPr lang="en-US" altLang="zh-CN" sz="1800" b="1" i="1">
                          <a:effectLst/>
                          <a:latin typeface="Cambria Math" panose="02040503050406030204" pitchFamily="18" charset="0"/>
                          <a:ea typeface="Times New Roman" panose="02020603050405020304" pitchFamily="18" charset="0"/>
                          <a:cs typeface="Times New Roman" panose="02020603050405020304" pitchFamily="18" charset="0"/>
                        </a:rPr>
                        <m:t>𝑭</m:t>
                      </m:r>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zh-CN" altLang="zh-CN" i="1">
                              <a:effectLst/>
                              <a:latin typeface="Cambria Math" panose="02040503050406030204" pitchFamily="18" charset="0"/>
                              <a:ea typeface="Cambria Math" panose="02040503050406030204" pitchFamily="18" charset="0"/>
                            </a:rPr>
                          </m:ctrlPr>
                        </m:accPr>
                        <m:e>
                          <m:r>
                            <a:rPr lang="en-US" altLang="zh-CN" sz="1800" b="1" i="1">
                              <a:effectLst/>
                              <a:latin typeface="Cambria Math" panose="02040503050406030204" pitchFamily="18" charset="0"/>
                              <a:ea typeface="Times New Roman" panose="02020603050405020304" pitchFamily="18" charset="0"/>
                              <a:cs typeface="Times New Roman" panose="02020603050405020304" pitchFamily="18" charset="0"/>
                            </a:rPr>
                            <m:t>𝒗</m:t>
                          </m:r>
                        </m:e>
                      </m:acc>
                      <m:sSup>
                        <m:sSupPr>
                          <m:ctrlPr>
                            <a:rPr lang="zh-CN" altLang="zh-CN" i="1">
                              <a:effectLst/>
                              <a:latin typeface="Cambria Math" panose="02040503050406030204" pitchFamily="18" charset="0"/>
                              <a:ea typeface="Cambria Math" panose="02040503050406030204" pitchFamily="18" charset="0"/>
                            </a:rPr>
                          </m:ctrlPr>
                        </m:sSupPr>
                        <m:e>
                          <m:d>
                            <m:dPr>
                              <m:ctrlPr>
                                <a:rPr lang="zh-CN" altLang="zh-CN" i="1">
                                  <a:effectLst/>
                                  <a:latin typeface="Cambria Math" panose="02040503050406030204" pitchFamily="18" charset="0"/>
                                  <a:ea typeface="Cambria Math" panose="02040503050406030204" pitchFamily="18" charset="0"/>
                                </a:rPr>
                              </m:ctrlPr>
                            </m:dPr>
                            <m:e>
                              <m:r>
                                <a:rPr lang="en-US" altLang="zh-CN" sz="1800" b="1" i="1">
                                  <a:effectLst/>
                                  <a:latin typeface="Cambria Math" panose="02040503050406030204" pitchFamily="18" charset="0"/>
                                  <a:ea typeface="Times New Roman" panose="02020603050405020304" pitchFamily="18" charset="0"/>
                                  <a:cs typeface="Times New Roman" panose="02020603050405020304" pitchFamily="18" charset="0"/>
                                </a:rPr>
                                <m:t>𝑰</m:t>
                              </m:r>
                              <m:r>
                                <a:rPr lang="zh-CN" altLang="en-US" sz="1800" i="1">
                                  <a:effectLst/>
                                  <a:latin typeface="Cambria Math" panose="02040503050406030204" pitchFamily="18" charset="0"/>
                                  <a:ea typeface="微软雅黑" panose="020B0503020204020204" pitchFamily="34" charset="-122"/>
                                  <a:cs typeface="微软雅黑" panose="020B0503020204020204" pitchFamily="34" charset="-122"/>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b="1" i="1">
                                      <a:effectLst/>
                                      <a:latin typeface="Cambria Math" panose="02040503050406030204" pitchFamily="18" charset="0"/>
                                      <a:ea typeface="Times New Roman" panose="02020603050405020304" pitchFamily="18" charset="0"/>
                                      <a:cs typeface="Times New Roman" panose="02020603050405020304" pitchFamily="18" charset="0"/>
                                    </a:rPr>
                                    <m:t>𝑨</m:t>
                                  </m:r>
                                  <m:r>
                                    <a:rPr lang="en-US" altLang="zh-CN" sz="1800" b="1" i="1">
                                      <a:effectLst/>
                                      <a:latin typeface="Cambria Math" panose="02040503050406030204" pitchFamily="18" charset="0"/>
                                      <a:ea typeface="Times New Roman" panose="02020603050405020304" pitchFamily="18" charset="0"/>
                                      <a:cs typeface="Times New Roman" panose="02020603050405020304" pitchFamily="18" charset="0"/>
                                    </a:rPr>
                                    <m:t>_</m:t>
                                  </m:r>
                                  <m:r>
                                    <a:rPr lang="en-US" altLang="zh-CN" sz="1800" b="1" i="1">
                                      <a:effectLst/>
                                      <a:latin typeface="Cambria Math" panose="02040503050406030204" pitchFamily="18" charset="0"/>
                                      <a:ea typeface="Times New Roman" panose="02020603050405020304" pitchFamily="18" charset="0"/>
                                      <a:cs typeface="Times New Roman" panose="02020603050405020304" pitchFamily="18" charset="0"/>
                                    </a:rPr>
                                    <m:t>𝒉𝒚</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𝑢𝑝𝑠𝑡</m:t>
                                  </m:r>
                                </m:sub>
                              </m:sSub>
                            </m:e>
                          </m:d>
                        </m:e>
                        <m:sup>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−1</m:t>
                          </m:r>
                        </m:sup>
                      </m:sSup>
                      <m:sSub>
                        <m:sSubPr>
                          <m:ctrlPr>
                            <a:rPr lang="zh-CN" altLang="zh-CN" i="1">
                              <a:effectLst/>
                              <a:latin typeface="Cambria Math" panose="02040503050406030204" pitchFamily="18" charset="0"/>
                              <a:ea typeface="Cambria Math" panose="02040503050406030204" pitchFamily="18" charset="0"/>
                            </a:rPr>
                          </m:ctrlPr>
                        </m:sSubPr>
                        <m:e>
                          <m:r>
                            <a:rPr lang="en-US" altLang="zh-CN" sz="1800" b="1" i="1">
                              <a:effectLst/>
                              <a:latin typeface="Cambria Math" panose="02040503050406030204" pitchFamily="18" charset="0"/>
                              <a:ea typeface="Times New Roman" panose="02020603050405020304" pitchFamily="18" charset="0"/>
                              <a:cs typeface="Times New Roman" panose="02020603050405020304" pitchFamily="18" charset="0"/>
                            </a:rPr>
                            <m:t>𝑭</m:t>
                          </m:r>
                          <m:r>
                            <a:rPr lang="en-US" altLang="zh-CN" sz="1800" b="1" i="1">
                              <a:effectLst/>
                              <a:latin typeface="Cambria Math" panose="02040503050406030204" pitchFamily="18" charset="0"/>
                              <a:ea typeface="Times New Roman" panose="02020603050405020304" pitchFamily="18" charset="0"/>
                              <a:cs typeface="Times New Roman" panose="02020603050405020304" pitchFamily="18" charset="0"/>
                            </a:rPr>
                            <m:t>_</m:t>
                          </m:r>
                          <m:r>
                            <a:rPr lang="en-US" altLang="zh-CN" sz="1800" b="1" i="1">
                              <a:effectLst/>
                              <a:latin typeface="Cambria Math" panose="02040503050406030204" pitchFamily="18" charset="0"/>
                              <a:ea typeface="Times New Roman" panose="02020603050405020304" pitchFamily="18" charset="0"/>
                              <a:cs typeface="Times New Roman" panose="02020603050405020304" pitchFamily="18" charset="0"/>
                            </a:rPr>
                            <m:t>𝒉𝒚</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𝑢𝑝𝑠𝑡</m:t>
                          </m:r>
                        </m:sub>
                      </m:sSub>
                    </m:oMath>
                  </m:oMathPara>
                </a14:m>
                <a:endParaRPr lang="en-US" altLang="zh-CN" dirty="0">
                  <a:latin typeface="Times New Roman" panose="02020603050405020304" pitchFamily="18" charset="0"/>
                  <a:cs typeface="Times New Roman" panose="02020603050405020304" pitchFamily="18" charset="0"/>
                </a:endParaRPr>
              </a:p>
              <a:p>
                <a:pPr lvl="0">
                  <a:lnSpc>
                    <a:spcPct val="130000"/>
                  </a:lnSpc>
                  <a:spcBef>
                    <a:spcPts val="1000"/>
                  </a:spcBef>
                  <a:defRPr/>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b="1" i="1">
                              <a:latin typeface="Cambria Math" panose="02040503050406030204" pitchFamily="18" charset="0"/>
                            </a:rPr>
                            <m:t>𝒍𝒐𝒔𝒔</m:t>
                          </m:r>
                        </m:e>
                        <m:sub>
                          <m:r>
                            <a:rPr lang="en-US" altLang="zh-CN" i="1">
                              <a:latin typeface="Cambria Math" panose="02040503050406030204" pitchFamily="18" charset="0"/>
                            </a:rPr>
                            <m:t>𝑑𝑜𝑤𝑛𝑠𝑡𝑒𝑎𝑚</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b="1" i="1">
                              <a:latin typeface="Cambria Math" panose="02040503050406030204" pitchFamily="18" charset="0"/>
                            </a:rPr>
                            <m:t>𝒍𝒐𝒔𝒔</m:t>
                          </m:r>
                        </m:e>
                        <m:sub>
                          <m:r>
                            <a:rPr lang="en-US" altLang="zh-CN" i="1">
                              <a:latin typeface="Cambria Math" panose="02040503050406030204" pitchFamily="18" charset="0"/>
                            </a:rPr>
                            <m:t>𝑝𝑟𝑜𝑑𝑢𝑐𝑡</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b="1" i="1">
                              <a:latin typeface="Cambria Math" panose="02040503050406030204" pitchFamily="18" charset="0"/>
                            </a:rPr>
                            <m:t>𝒍𝒐𝒔𝒔</m:t>
                          </m:r>
                        </m:e>
                        <m:sub>
                          <m:r>
                            <a:rPr lang="en-US" altLang="zh-CN" i="1">
                              <a:latin typeface="Cambria Math" panose="02040503050406030204" pitchFamily="18" charset="0"/>
                            </a:rPr>
                            <m:t>𝑢𝑝𝑠𝑡𝑒𝑎𝑚</m:t>
                          </m:r>
                        </m:sub>
                      </m:sSub>
                    </m:oMath>
                  </m:oMathPara>
                </a14:m>
                <a:endParaRPr lang="en-US" altLang="zh-CN" dirty="0">
                  <a:latin typeface="Times New Roman" panose="02020603050405020304" pitchFamily="18" charset="0"/>
                  <a:cs typeface="Times New Roman" panose="02020603050405020304" pitchFamily="18" charset="0"/>
                </a:endParaRPr>
              </a:p>
              <a:p>
                <a:pPr lvl="0">
                  <a:lnSpc>
                    <a:spcPct val="130000"/>
                  </a:lnSpc>
                  <a:spcBef>
                    <a:spcPts val="1000"/>
                  </a:spcBef>
                  <a:defRPr/>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b="1" i="1">
                              <a:latin typeface="Cambria Math" panose="02040503050406030204" pitchFamily="18" charset="0"/>
                            </a:rPr>
                            <m:t>𝒍𝒐𝒔𝒔</m:t>
                          </m:r>
                        </m:e>
                        <m:sub>
                          <m:r>
                            <a:rPr lang="en-US" altLang="zh-CN" i="1">
                              <a:latin typeface="Cambria Math" panose="02040503050406030204" pitchFamily="18" charset="0"/>
                            </a:rPr>
                            <m:t>𝑐𝑜𝑛𝑠𝑢𝑚𝑝</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b="1" i="1">
                              <a:latin typeface="Cambria Math" panose="02040503050406030204" pitchFamily="18" charset="0"/>
                            </a:rPr>
                            <m:t>𝒍𝒐𝒔𝒔</m:t>
                          </m:r>
                        </m:e>
                        <m:sub>
                          <m:r>
                            <a:rPr lang="en-US" altLang="zh-CN" i="1">
                              <a:latin typeface="Cambria Math" panose="02040503050406030204" pitchFamily="18" charset="0"/>
                            </a:rPr>
                            <m:t>𝑐𝑢𝑟𝑟𝑒𝑛𝑡</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b="1" i="1">
                              <a:latin typeface="Cambria Math" panose="02040503050406030204" pitchFamily="18" charset="0"/>
                            </a:rPr>
                            <m:t>𝒍𝒐𝒔𝒔</m:t>
                          </m:r>
                        </m:e>
                        <m:sub>
                          <m:r>
                            <a:rPr lang="en-US" altLang="zh-CN" i="1">
                              <a:latin typeface="Cambria Math" panose="02040503050406030204" pitchFamily="18" charset="0"/>
                            </a:rPr>
                            <m:t>𝑝𝑟𝑜𝑑𝑢𝑐𝑡</m:t>
                          </m:r>
                        </m:sub>
                      </m:sSub>
                    </m:oMath>
                  </m:oMathPara>
                </a14:m>
                <a:endParaRPr lang="en-US" altLang="zh-CN" dirty="0">
                  <a:latin typeface="Times New Roman" panose="02020603050405020304" pitchFamily="18" charset="0"/>
                  <a:cs typeface="Times New Roman" panose="02020603050405020304" pitchFamily="18" charset="0"/>
                </a:endParaRPr>
              </a:p>
            </p:txBody>
          </p:sp>
        </mc:Choice>
        <mc:Fallback xmlns="">
          <p:sp>
            <p:nvSpPr>
              <p:cNvPr id="6" name="文本占位符 3"/>
              <p:cNvSpPr txBox="1">
                <a:spLocks noRot="1" noChangeAspect="1" noMove="1" noResize="1" noEditPoints="1" noAdjustHandles="1" noChangeArrowheads="1" noChangeShapeType="1" noTextEdit="1"/>
              </p:cNvSpPr>
              <p:nvPr/>
            </p:nvSpPr>
            <p:spPr>
              <a:xfrm>
                <a:off x="5659437" y="370220"/>
                <a:ext cx="6405563" cy="5488320"/>
              </a:xfrm>
              <a:prstGeom prst="rect">
                <a:avLst/>
              </a:prstGeom>
              <a:blipFill>
                <a:blip r:embed="rId3"/>
                <a:stretch>
                  <a:fillRect l="-665"/>
                </a:stretch>
              </a:blipFill>
              <a:ln>
                <a:solidFill>
                  <a:schemeClr val="accent1"/>
                </a:solidFill>
              </a:ln>
            </p:spPr>
            <p:txBody>
              <a:bodyPr/>
              <a:lstStyle/>
              <a:p>
                <a:r>
                  <a:rPr lang="zh-CN" altLang="en-US">
                    <a:noFill/>
                  </a:rPr>
                  <a:t> </a:t>
                </a:r>
              </a:p>
            </p:txBody>
          </p:sp>
        </mc:Fallback>
      </mc:AlternateContent>
      <p:sp>
        <p:nvSpPr>
          <p:cNvPr id="5" name="标题 1">
            <a:extLst>
              <a:ext uri="{FF2B5EF4-FFF2-40B4-BE49-F238E27FC236}">
                <a16:creationId xmlns:a16="http://schemas.microsoft.com/office/drawing/2014/main" id="{F707BC67-112C-EF5C-06B2-94D990B4D738}"/>
              </a:ext>
            </a:extLst>
          </p:cNvPr>
          <p:cNvSpPr txBox="1">
            <a:spLocks/>
          </p:cNvSpPr>
          <p:nvPr/>
        </p:nvSpPr>
        <p:spPr>
          <a:xfrm>
            <a:off x="537978" y="1291639"/>
            <a:ext cx="4671976" cy="785820"/>
          </a:xfrm>
          <a:prstGeom prst="rect">
            <a:avLst/>
          </a:prstGeom>
        </p:spPr>
        <p:txBody>
          <a:bodyPr>
            <a:normAutofit/>
          </a:bodyPr>
          <a:lstStyle>
            <a:defPPr>
              <a:defRPr lang="zh-CN"/>
            </a:defPPr>
            <a:lvl1pPr marR="0" lvl="0" indent="0" fontAlgn="auto">
              <a:lnSpc>
                <a:spcPct val="90000"/>
              </a:lnSpc>
              <a:spcBef>
                <a:spcPct val="0"/>
              </a:spcBef>
              <a:spcAft>
                <a:spcPts val="0"/>
              </a:spcAft>
              <a:buClrTx/>
              <a:buSzTx/>
              <a:buFontTx/>
              <a:buNone/>
              <a:tabLst/>
              <a:defRPr kumimoji="0" sz="2400" b="1" i="0" u="none" strike="noStrike" cap="none" spc="0" normalizeH="0" baseline="0">
                <a:ln>
                  <a:noFill/>
                </a:ln>
                <a:solidFill>
                  <a:srgbClr val="C00000"/>
                </a:solidFill>
                <a:effectLst/>
                <a:uLnTx/>
                <a:uFillTx/>
                <a:latin typeface="+mj-lt"/>
                <a:ea typeface="+mj-ea"/>
                <a:cs typeface="+mj-cs"/>
              </a:defRPr>
            </a:lvl1pPr>
          </a:lstStyle>
          <a:p>
            <a:r>
              <a:rPr lang="en-US" altLang="zh-CN" dirty="0"/>
              <a:t>Current losses of destructive events</a:t>
            </a:r>
            <a:endParaRPr lang="zh-CN" altLang="en-US" dirty="0"/>
          </a:p>
        </p:txBody>
      </p:sp>
      <p:pic>
        <p:nvPicPr>
          <p:cNvPr id="7" name="图片 6">
            <a:extLst>
              <a:ext uri="{FF2B5EF4-FFF2-40B4-BE49-F238E27FC236}">
                <a16:creationId xmlns:a16="http://schemas.microsoft.com/office/drawing/2014/main" id="{30B00DD2-4BAC-615E-C2B3-0D40260F2E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56" b="6032"/>
          <a:stretch/>
        </p:blipFill>
        <p:spPr bwMode="auto">
          <a:xfrm>
            <a:off x="23749" y="1815968"/>
            <a:ext cx="5474498" cy="34896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0579581"/>
      </p:ext>
    </p:extLst>
  </p:cSld>
  <p:clrMapOvr>
    <a:masterClrMapping/>
  </p:clrMapOvr>
  <mc:AlternateContent xmlns:mc="http://schemas.openxmlformats.org/markup-compatibility/2006" xmlns:p14="http://schemas.microsoft.com/office/powerpoint/2010/main">
    <mc:Choice Requires="p14">
      <p:transition spd="slow" p14:dur="2000" advTm="101800"/>
    </mc:Choice>
    <mc:Fallback xmlns="">
      <p:transition spd="slow" advTm="1018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13</a:t>
            </a:fld>
            <a:endParaRPr lang="zh-CN" altLang="en-US"/>
          </a:p>
        </p:txBody>
      </p:sp>
      <mc:AlternateContent xmlns:mc="http://schemas.openxmlformats.org/markup-compatibility/2006" xmlns:a14="http://schemas.microsoft.com/office/drawing/2010/main">
        <mc:Choice Requires="a14">
          <p:sp>
            <p:nvSpPr>
              <p:cNvPr id="6" name="文本占位符 3"/>
              <p:cNvSpPr txBox="1">
                <a:spLocks/>
              </p:cNvSpPr>
              <p:nvPr/>
            </p:nvSpPr>
            <p:spPr>
              <a:xfrm>
                <a:off x="5659438" y="370220"/>
                <a:ext cx="6069012" cy="5833730"/>
              </a:xfrm>
              <a:prstGeom prst="rect">
                <a:avLst/>
              </a:prstGeom>
              <a:ln>
                <a:solidFill>
                  <a:schemeClr val="accent1"/>
                </a:solidFill>
              </a:ln>
            </p:spPr>
            <p:txBody>
              <a:bodyPr>
                <a:normAutofit/>
              </a:bodyPr>
              <a:lstStyle/>
              <a:p>
                <a:pPr marL="342900" indent="-342900">
                  <a:lnSpc>
                    <a:spcPct val="130000"/>
                  </a:lnSpc>
                  <a:spcBef>
                    <a:spcPts val="1000"/>
                  </a:spcBef>
                  <a:buFont typeface="Arial" panose="020B0604020202020204" pitchFamily="34" charset="0"/>
                  <a:buChar char="•"/>
                  <a:defRPr/>
                </a:pPr>
                <a:endParaRPr lang="en-US" altLang="zh-CN"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30000"/>
                  </a:lnSpc>
                  <a:spcBef>
                    <a:spcPts val="1000"/>
                  </a:spcBef>
                  <a:buFont typeface="Arial" panose="020B0604020202020204" pitchFamily="34" charset="0"/>
                  <a:buChar char="•"/>
                  <a:defRPr/>
                </a:pPr>
                <a:endParaRPr lang="en-US" altLang="zh-CN"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30000"/>
                  </a:lnSpc>
                  <a:spcBef>
                    <a:spcPts val="1000"/>
                  </a:spcBef>
                  <a:buFont typeface="Arial" panose="020B0604020202020204" pitchFamily="34" charset="0"/>
                  <a:buChar char="•"/>
                  <a:defRPr/>
                </a:pP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Destructive events limit social and economic activities, decrease household income and resulting in a decrease in non-rigid (endogenous) consumption. </a:t>
                </a:r>
              </a:p>
              <a:p>
                <a:pPr marL="342900" indent="-342900">
                  <a:lnSpc>
                    <a:spcPct val="130000"/>
                  </a:lnSpc>
                  <a:spcBef>
                    <a:spcPts val="1000"/>
                  </a:spcBef>
                  <a:buFont typeface="Arial" panose="020B0604020202020204" pitchFamily="34" charset="0"/>
                  <a:buChar char="•"/>
                  <a:defRPr/>
                </a:pPr>
                <a14:m>
                  <m:oMath xmlns:m="http://schemas.openxmlformats.org/officeDocument/2006/math">
                    <m:sSubSup>
                      <m:sSubSupPr>
                        <m:ctrlPr>
                          <a:rPr lang="zh-CN" altLang="zh-CN" i="1" kern="100">
                            <a:latin typeface="Cambria Math" panose="02040503050406030204" pitchFamily="18" charset="0"/>
                            <a:ea typeface="Times New Roman" panose="02020603050405020304" pitchFamily="18" charset="0"/>
                            <a:cs typeface="Times New Roman" panose="02020603050405020304" pitchFamily="18" charset="0"/>
                          </a:rPr>
                        </m:ctrlPr>
                      </m:sSubSupPr>
                      <m:e>
                        <m:r>
                          <a:rPr lang="en-US" altLang="zh-CN" kern="100">
                            <a:latin typeface="Cambria Math" panose="02040503050406030204" pitchFamily="18" charset="0"/>
                            <a:ea typeface="Times New Roman" panose="02020603050405020304" pitchFamily="18" charset="0"/>
                            <a:cs typeface="Times New Roman" panose="02020603050405020304" pitchFamily="18" charset="0"/>
                          </a:rPr>
                          <m:t>𝛼</m:t>
                        </m:r>
                      </m:e>
                      <m:sub>
                        <m:r>
                          <a:rPr lang="en-US" altLang="zh-CN" kern="100">
                            <a:latin typeface="Cambria Math" panose="02040503050406030204" pitchFamily="18" charset="0"/>
                            <a:ea typeface="Times New Roman" panose="02020603050405020304" pitchFamily="18" charset="0"/>
                            <a:cs typeface="Times New Roman" panose="02020603050405020304" pitchFamily="18" charset="0"/>
                          </a:rPr>
                          <m:t>𝑖</m:t>
                        </m:r>
                      </m:sub>
                      <m:sup>
                        <m:r>
                          <a:rPr lang="en-US" altLang="zh-CN" kern="100">
                            <a:latin typeface="Cambria Math" panose="02040503050406030204" pitchFamily="18" charset="0"/>
                            <a:ea typeface="Times New Roman" panose="02020603050405020304" pitchFamily="18" charset="0"/>
                            <a:cs typeface="Times New Roman" panose="02020603050405020304" pitchFamily="18" charset="0"/>
                          </a:rPr>
                          <m:t>∗</m:t>
                        </m:r>
                      </m:sup>
                    </m:sSubSup>
                  </m:oMath>
                </a14:m>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 i</a:t>
                </a:r>
                <a:r>
                  <a:rPr lang="zh-CN" altLang="zh-CN" kern="100" dirty="0">
                    <a:latin typeface="Times New Roman" panose="02020603050405020304" pitchFamily="18" charset="0"/>
                    <a:ea typeface="Times New Roman" panose="02020603050405020304" pitchFamily="18" charset="0"/>
                    <a:cs typeface="Times New Roman" panose="02020603050405020304" pitchFamily="18" charset="0"/>
                  </a:rPr>
                  <a:t>s the income elasticity coefficient of consumption</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ea typeface="Times New Roman" panose="02020603050405020304" pitchFamily="18" charset="0"/>
                    <a:cs typeface="Times New Roman" panose="02020603050405020304" pitchFamily="18" charset="0"/>
                  </a:rPr>
                  <a:t> the reduction in disposable income in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region s </a:t>
                </a:r>
                <a:r>
                  <a:rPr lang="zh-CN" altLang="zh-CN" kern="100" dirty="0">
                    <a:latin typeface="Times New Roman" panose="02020603050405020304" pitchFamily="18" charset="0"/>
                    <a:ea typeface="Times New Roman" panose="02020603050405020304" pitchFamily="18" charset="0"/>
                    <a:cs typeface="Times New Roman" panose="02020603050405020304" pitchFamily="18" charset="0"/>
                  </a:rPr>
                  <a:t>is </a:t>
                </a:r>
                <a14:m>
                  <m:oMath xmlns:m="http://schemas.openxmlformats.org/officeDocument/2006/math">
                    <m:sSub>
                      <m:sSubPr>
                        <m:ctrlPr>
                          <a:rPr lang="zh-CN" altLang="zh-CN"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zh-CN" altLang="zh-CN" kern="100">
                            <a:latin typeface="Cambria Math" panose="02040503050406030204" pitchFamily="18" charset="0"/>
                            <a:ea typeface="Times New Roman" panose="02020603050405020304" pitchFamily="18" charset="0"/>
                            <a:cs typeface="Times New Roman" panose="02020603050405020304" pitchFamily="18" charset="0"/>
                          </a:rPr>
                          <m:t>∆</m:t>
                        </m:r>
                        <m:r>
                          <a:rPr lang="en-US" altLang="zh-CN" kern="100">
                            <a:latin typeface="Cambria Math" panose="02040503050406030204" pitchFamily="18" charset="0"/>
                            <a:ea typeface="Times New Roman" panose="02020603050405020304" pitchFamily="18" charset="0"/>
                            <a:cs typeface="Times New Roman" panose="02020603050405020304" pitchFamily="18" charset="0"/>
                          </a:rPr>
                          <m:t>𝑖𝑛𝑐</m:t>
                        </m:r>
                      </m:e>
                      <m:sub>
                        <m:r>
                          <a:rPr lang="en-US" altLang="zh-CN" kern="100">
                            <a:latin typeface="Cambria Math" panose="02040503050406030204" pitchFamily="18" charset="0"/>
                            <a:ea typeface="Times New Roman" panose="02020603050405020304" pitchFamily="18" charset="0"/>
                            <a:cs typeface="Times New Roman" panose="02020603050405020304" pitchFamily="18" charset="0"/>
                          </a:rPr>
                          <m:t>𝑠</m:t>
                        </m:r>
                      </m:sub>
                    </m:sSub>
                  </m:oMath>
                </a14:m>
                <a:r>
                  <a:rPr lang="zh-CN" altLang="zh-CN" kern="100" dirty="0">
                    <a:latin typeface="Times New Roman" panose="02020603050405020304" pitchFamily="18" charset="0"/>
                    <a:ea typeface="Times New Roman" panose="02020603050405020304" pitchFamily="18" charset="0"/>
                    <a:cs typeface="Times New Roman" panose="02020603050405020304" pitchFamily="18" charset="0"/>
                  </a:rPr>
                  <a:t>, the corresponding decrease in consumption demand of</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 region s</a:t>
                </a:r>
                <a:r>
                  <a:rPr lang="zh-CN" altLang="zh-CN" kern="100" dirty="0">
                    <a:latin typeface="Times New Roman" panose="02020603050405020304" pitchFamily="18" charset="0"/>
                    <a:ea typeface="Times New Roman" panose="02020603050405020304" pitchFamily="18" charset="0"/>
                    <a:cs typeface="Times New Roman" panose="02020603050405020304" pitchFamily="18" charset="0"/>
                  </a:rPr>
                  <a:t> is </a:t>
                </a:r>
                <a14:m>
                  <m:oMath xmlns:m="http://schemas.openxmlformats.org/officeDocument/2006/math">
                    <m:sSub>
                      <m:sSubPr>
                        <m:ctrlPr>
                          <a:rPr lang="zh-CN" altLang="zh-CN"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zh-CN" altLang="zh-CN" kern="100">
                            <a:latin typeface="Cambria Math" panose="02040503050406030204" pitchFamily="18" charset="0"/>
                            <a:ea typeface="Times New Roman" panose="02020603050405020304" pitchFamily="18" charset="0"/>
                            <a:cs typeface="Times New Roman" panose="02020603050405020304" pitchFamily="18" charset="0"/>
                          </a:rPr>
                          <m:t>∆</m:t>
                        </m:r>
                        <m:r>
                          <a:rPr lang="en-US" altLang="zh-CN" kern="100">
                            <a:latin typeface="Cambria Math" panose="02040503050406030204" pitchFamily="18" charset="0"/>
                            <a:ea typeface="Times New Roman" panose="02020603050405020304" pitchFamily="18" charset="0"/>
                            <a:cs typeface="Times New Roman" panose="02020603050405020304" pitchFamily="18" charset="0"/>
                          </a:rPr>
                          <m:t>𝑖𝑛𝑐</m:t>
                        </m:r>
                      </m:e>
                      <m:sub>
                        <m:r>
                          <a:rPr lang="en-US" altLang="zh-CN" kern="100">
                            <a:latin typeface="Cambria Math" panose="02040503050406030204" pitchFamily="18" charset="0"/>
                            <a:ea typeface="Times New Roman" panose="02020603050405020304" pitchFamily="18" charset="0"/>
                            <a:cs typeface="Times New Roman" panose="02020603050405020304" pitchFamily="18" charset="0"/>
                          </a:rPr>
                          <m:t>𝑠</m:t>
                        </m:r>
                      </m:sub>
                    </m:sSub>
                    <m:sSup>
                      <m:sSupPr>
                        <m:ctrlPr>
                          <a:rPr lang="zh-CN" altLang="zh-CN" i="1" kern="100">
                            <a:latin typeface="Cambria Math" panose="02040503050406030204" pitchFamily="18" charset="0"/>
                            <a:ea typeface="Times New Roman" panose="02020603050405020304" pitchFamily="18" charset="0"/>
                            <a:cs typeface="Times New Roman" panose="02020603050405020304" pitchFamily="18" charset="0"/>
                          </a:rPr>
                        </m:ctrlPr>
                      </m:sSupPr>
                      <m:e>
                        <m:acc>
                          <m:accPr>
                            <m:chr m:val="̂"/>
                            <m:ctrlPr>
                              <a:rPr lang="zh-CN" altLang="zh-CN" i="1" kern="100">
                                <a:latin typeface="Cambria Math" panose="02040503050406030204" pitchFamily="18" charset="0"/>
                                <a:ea typeface="Times New Roman" panose="02020603050405020304" pitchFamily="18" charset="0"/>
                                <a:cs typeface="Times New Roman" panose="02020603050405020304" pitchFamily="18" charset="0"/>
                              </a:rPr>
                            </m:ctrlPr>
                          </m:accPr>
                          <m:e>
                            <m:r>
                              <a:rPr lang="en-US" altLang="zh-CN" kern="100">
                                <a:latin typeface="Cambria Math" panose="02040503050406030204" pitchFamily="18" charset="0"/>
                                <a:ea typeface="Times New Roman" panose="02020603050405020304" pitchFamily="18" charset="0"/>
                                <a:cs typeface="Times New Roman" panose="02020603050405020304" pitchFamily="18" charset="0"/>
                              </a:rPr>
                              <m:t>𝜶</m:t>
                            </m:r>
                          </m:e>
                        </m:acc>
                      </m:e>
                      <m:sup>
                        <m:r>
                          <a:rPr lang="en-US" altLang="zh-CN" kern="100">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zh-CN" altLang="zh-CN" i="1" kern="100">
                            <a:latin typeface="Cambria Math" panose="02040503050406030204" pitchFamily="18" charset="0"/>
                            <a:ea typeface="Times New Roman" panose="02020603050405020304" pitchFamily="18" charset="0"/>
                            <a:cs typeface="Times New Roman" panose="02020603050405020304" pitchFamily="18" charset="0"/>
                          </a:rPr>
                        </m:ctrlPr>
                      </m:sSupPr>
                      <m:e>
                        <m:r>
                          <a:rPr lang="en-US" altLang="zh-CN" kern="100">
                            <a:latin typeface="Cambria Math" panose="02040503050406030204" pitchFamily="18" charset="0"/>
                            <a:ea typeface="Times New Roman" panose="02020603050405020304" pitchFamily="18" charset="0"/>
                            <a:cs typeface="Times New Roman" panose="02020603050405020304" pitchFamily="18" charset="0"/>
                          </a:rPr>
                          <m:t>𝑪</m:t>
                        </m:r>
                      </m:e>
                      <m:sup>
                        <m:r>
                          <a:rPr lang="en-US" altLang="zh-CN" kern="100">
                            <a:latin typeface="Cambria Math" panose="02040503050406030204" pitchFamily="18" charset="0"/>
                            <a:ea typeface="Times New Roman" panose="02020603050405020304" pitchFamily="18" charset="0"/>
                            <a:cs typeface="Times New Roman" panose="02020603050405020304" pitchFamily="18" charset="0"/>
                          </a:rPr>
                          <m:t>𝑠</m:t>
                        </m:r>
                      </m:sup>
                    </m:sSup>
                  </m:oMath>
                </a14:m>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 Total subsequent losses :</a:t>
                </a:r>
              </a:p>
              <a:p>
                <a:pPr algn="ctr">
                  <a:lnSpc>
                    <a:spcPct val="130000"/>
                  </a:lnSpc>
                  <a:spcBef>
                    <a:spcPts val="1000"/>
                  </a:spcBef>
                  <a:defRPr/>
                </a:pPr>
                <a14:m>
                  <m:oMath xmlns:m="http://schemas.openxmlformats.org/officeDocument/2006/math">
                    <m:sSub>
                      <m:sSubPr>
                        <m:ctrlPr>
                          <a:rPr lang="zh-CN" altLang="zh-CN" i="1">
                            <a:latin typeface="Cambria Math" panose="02040503050406030204" pitchFamily="18" charset="0"/>
                          </a:rPr>
                        </m:ctrlPr>
                      </m:sSubPr>
                      <m:e>
                        <m:r>
                          <a:rPr lang="en-US" altLang="zh-CN" b="1" i="1">
                            <a:latin typeface="Cambria Math" panose="02040503050406030204" pitchFamily="18" charset="0"/>
                          </a:rPr>
                          <m:t>𝒍𝒐𝒔𝒔</m:t>
                        </m:r>
                      </m:e>
                      <m:sub>
                        <m:r>
                          <a:rPr lang="en-US" altLang="zh-CN" i="1">
                            <a:latin typeface="Cambria Math" panose="02040503050406030204" pitchFamily="18" charset="0"/>
                          </a:rPr>
                          <m:t>𝑠𝑢𝑏</m:t>
                        </m:r>
                      </m:sub>
                    </m:sSub>
                    <m:r>
                      <a:rPr lang="en-US" altLang="zh-CN" i="1">
                        <a:latin typeface="Cambria Math" panose="02040503050406030204" pitchFamily="18" charset="0"/>
                      </a:rPr>
                      <m:t>=</m:t>
                    </m:r>
                    <m:nary>
                      <m:naryPr>
                        <m:chr m:val="∑"/>
                        <m:limLoc m:val="subSup"/>
                        <m:supHide m:val="on"/>
                        <m:ctrlPr>
                          <a:rPr lang="zh-CN" altLang="zh-CN" i="1">
                            <a:latin typeface="Cambria Math" panose="02040503050406030204" pitchFamily="18" charset="0"/>
                          </a:rPr>
                        </m:ctrlPr>
                      </m:naryPr>
                      <m:sub>
                        <m:r>
                          <a:rPr lang="en-US" altLang="zh-CN" i="1">
                            <a:latin typeface="Cambria Math" panose="02040503050406030204" pitchFamily="18" charset="0"/>
                          </a:rPr>
                          <m:t>𝑠</m:t>
                        </m:r>
                      </m:sub>
                      <m:sup/>
                      <m:e>
                        <m:acc>
                          <m:accPr>
                            <m:chr m:val="̂"/>
                            <m:ctrlPr>
                              <a:rPr lang="zh-CN" altLang="zh-CN" i="1">
                                <a:latin typeface="Cambria Math" panose="02040503050406030204" pitchFamily="18" charset="0"/>
                              </a:rPr>
                            </m:ctrlPr>
                          </m:accPr>
                          <m:e>
                            <m:r>
                              <a:rPr lang="en-US" altLang="zh-CN" b="1" i="1">
                                <a:latin typeface="Cambria Math" panose="02040503050406030204" pitchFamily="18" charset="0"/>
                              </a:rPr>
                              <m:t>𝒗</m:t>
                            </m:r>
                          </m:e>
                        </m:acc>
                        <m:sSup>
                          <m:sSupPr>
                            <m:ctrlPr>
                              <a:rPr lang="zh-CN" altLang="zh-CN" i="1">
                                <a:latin typeface="Cambria Math" panose="02040503050406030204" pitchFamily="18" charset="0"/>
                              </a:rPr>
                            </m:ctrlPr>
                          </m:sSupPr>
                          <m:e>
                            <m:d>
                              <m:dPr>
                                <m:ctrlPr>
                                  <a:rPr lang="zh-CN" altLang="zh-CN" i="1">
                                    <a:latin typeface="Cambria Math" panose="02040503050406030204" pitchFamily="18" charset="0"/>
                                  </a:rPr>
                                </m:ctrlPr>
                              </m:dPr>
                              <m:e>
                                <m:r>
                                  <a:rPr lang="en-US" altLang="zh-CN" b="1" i="1">
                                    <a:latin typeface="Cambria Math" panose="02040503050406030204" pitchFamily="18" charset="0"/>
                                  </a:rPr>
                                  <m:t>𝑰</m:t>
                                </m:r>
                                <m:r>
                                  <a:rPr lang="en-US" altLang="zh-CN" i="1">
                                    <a:latin typeface="Cambria Math" panose="02040503050406030204" pitchFamily="18" charset="0"/>
                                  </a:rPr>
                                  <m:t>−</m:t>
                                </m:r>
                                <m:r>
                                  <a:rPr lang="en-US" altLang="zh-CN" b="1" i="1">
                                    <a:latin typeface="Cambria Math" panose="02040503050406030204" pitchFamily="18" charset="0"/>
                                  </a:rPr>
                                  <m:t>𝑨</m:t>
                                </m:r>
                              </m:e>
                            </m:d>
                          </m:e>
                          <m:sup>
                            <m:r>
                              <a:rPr lang="en-US" altLang="zh-CN" i="1">
                                <a:latin typeface="Cambria Math" panose="02040503050406030204" pitchFamily="18" charset="0"/>
                              </a:rPr>
                              <m:t>−1</m:t>
                            </m:r>
                          </m:sup>
                        </m:sSup>
                        <m:sSub>
                          <m:sSubPr>
                            <m:ctrlPr>
                              <a:rPr lang="zh-CN" altLang="zh-CN" i="1">
                                <a:latin typeface="Cambria Math" panose="02040503050406030204" pitchFamily="18" charset="0"/>
                              </a:rPr>
                            </m:ctrlPr>
                          </m:sSubPr>
                          <m:e>
                            <m:r>
                              <a:rPr lang="en-US" altLang="zh-CN" b="1" i="1">
                                <a:latin typeface="Cambria Math" panose="02040503050406030204" pitchFamily="18" charset="0"/>
                              </a:rPr>
                              <m:t>∆</m:t>
                            </m:r>
                            <m:r>
                              <a:rPr lang="en-US" altLang="zh-CN" b="1" i="1">
                                <a:latin typeface="Cambria Math" panose="02040503050406030204" pitchFamily="18" charset="0"/>
                              </a:rPr>
                              <m:t>𝒇</m:t>
                            </m:r>
                          </m:e>
                          <m:sub>
                            <m:r>
                              <a:rPr lang="en-US" altLang="zh-CN" i="1">
                                <a:latin typeface="Cambria Math" panose="02040503050406030204" pitchFamily="18" charset="0"/>
                              </a:rPr>
                              <m:t>𝑠</m:t>
                            </m:r>
                          </m:sub>
                        </m:sSub>
                      </m:e>
                    </m:nary>
                    <m:r>
                      <a:rPr lang="en-US" altLang="zh-CN" i="1">
                        <a:latin typeface="Cambria Math" panose="02040503050406030204" pitchFamily="18" charset="0"/>
                      </a:rPr>
                      <m:t>=</m:t>
                    </m:r>
                    <m:nary>
                      <m:naryPr>
                        <m:chr m:val="∑"/>
                        <m:limLoc m:val="subSup"/>
                        <m:supHide m:val="on"/>
                        <m:ctrlPr>
                          <a:rPr lang="zh-CN" altLang="zh-CN" i="1">
                            <a:latin typeface="Cambria Math" panose="02040503050406030204" pitchFamily="18" charset="0"/>
                          </a:rPr>
                        </m:ctrlPr>
                      </m:naryPr>
                      <m:sub>
                        <m:r>
                          <a:rPr lang="en-US" altLang="zh-CN" i="1">
                            <a:latin typeface="Cambria Math" panose="02040503050406030204" pitchFamily="18" charset="0"/>
                          </a:rPr>
                          <m:t>𝑠</m:t>
                        </m:r>
                      </m:sub>
                      <m:sup/>
                      <m:e>
                        <m:acc>
                          <m:accPr>
                            <m:chr m:val="̂"/>
                            <m:ctrlPr>
                              <a:rPr lang="zh-CN" altLang="zh-CN" i="1">
                                <a:latin typeface="Cambria Math" panose="02040503050406030204" pitchFamily="18" charset="0"/>
                              </a:rPr>
                            </m:ctrlPr>
                          </m:accPr>
                          <m:e>
                            <m:r>
                              <a:rPr lang="en-US" altLang="zh-CN" b="1" i="1">
                                <a:latin typeface="Cambria Math" panose="02040503050406030204" pitchFamily="18" charset="0"/>
                              </a:rPr>
                              <m:t>𝒗</m:t>
                            </m:r>
                          </m:e>
                        </m:acc>
                        <m:sSup>
                          <m:sSupPr>
                            <m:ctrlPr>
                              <a:rPr lang="zh-CN" altLang="zh-CN" i="1">
                                <a:latin typeface="Cambria Math" panose="02040503050406030204" pitchFamily="18" charset="0"/>
                              </a:rPr>
                            </m:ctrlPr>
                          </m:sSupPr>
                          <m:e>
                            <m:d>
                              <m:dPr>
                                <m:ctrlPr>
                                  <a:rPr lang="zh-CN" altLang="zh-CN" i="1">
                                    <a:latin typeface="Cambria Math" panose="02040503050406030204" pitchFamily="18" charset="0"/>
                                  </a:rPr>
                                </m:ctrlPr>
                              </m:dPr>
                              <m:e>
                                <m:r>
                                  <a:rPr lang="en-US" altLang="zh-CN" b="1" i="1">
                                    <a:latin typeface="Cambria Math" panose="02040503050406030204" pitchFamily="18" charset="0"/>
                                  </a:rPr>
                                  <m:t>𝑰</m:t>
                                </m:r>
                                <m:r>
                                  <a:rPr lang="en-US" altLang="zh-CN" i="1">
                                    <a:latin typeface="Cambria Math" panose="02040503050406030204" pitchFamily="18" charset="0"/>
                                  </a:rPr>
                                  <m:t>−</m:t>
                                </m:r>
                                <m:r>
                                  <a:rPr lang="en-US" altLang="zh-CN" b="1" i="1">
                                    <a:latin typeface="Cambria Math" panose="02040503050406030204" pitchFamily="18" charset="0"/>
                                  </a:rPr>
                                  <m:t>𝑨</m:t>
                                </m:r>
                              </m:e>
                            </m:d>
                          </m:e>
                          <m:sup>
                            <m:r>
                              <a:rPr lang="en-US" altLang="zh-CN" i="1">
                                <a:latin typeface="Cambria Math" panose="02040503050406030204" pitchFamily="18" charset="0"/>
                              </a:rPr>
                              <m:t>−1</m:t>
                            </m:r>
                          </m:sup>
                        </m:sSup>
                        <m:sSub>
                          <m:sSubPr>
                            <m:ctrlPr>
                              <a:rPr lang="zh-CN" altLang="zh-CN" i="1">
                                <a:latin typeface="Cambria Math" panose="02040503050406030204" pitchFamily="18" charset="0"/>
                              </a:rPr>
                            </m:ctrlPr>
                          </m:sSubPr>
                          <m:e>
                            <m:r>
                              <a:rPr lang="zh-CN" altLang="zh-CN" i="1">
                                <a:latin typeface="Cambria Math" panose="02040503050406030204" pitchFamily="18" charset="0"/>
                              </a:rPr>
                              <m:t>∆</m:t>
                            </m:r>
                            <m:r>
                              <a:rPr lang="en-US" altLang="zh-CN" i="1">
                                <a:latin typeface="Cambria Math" panose="02040503050406030204" pitchFamily="18" charset="0"/>
                              </a:rPr>
                              <m:t>𝑖𝑛𝑐</m:t>
                            </m:r>
                          </m:e>
                          <m:sub>
                            <m:r>
                              <a:rPr lang="en-US" altLang="zh-CN" i="1">
                                <a:latin typeface="Cambria Math" panose="02040503050406030204" pitchFamily="18" charset="0"/>
                              </a:rPr>
                              <m:t>𝑠</m:t>
                            </m:r>
                          </m:sub>
                        </m:sSub>
                        <m:sSup>
                          <m:sSupPr>
                            <m:ctrlPr>
                              <a:rPr lang="zh-CN" altLang="zh-CN" i="1">
                                <a:latin typeface="Cambria Math" panose="02040503050406030204" pitchFamily="18" charset="0"/>
                              </a:rPr>
                            </m:ctrlPr>
                          </m:sSupPr>
                          <m:e>
                            <m:acc>
                              <m:accPr>
                                <m:chr m:val="̂"/>
                                <m:ctrlPr>
                                  <a:rPr lang="zh-CN" altLang="zh-CN" i="1">
                                    <a:latin typeface="Cambria Math" panose="02040503050406030204" pitchFamily="18" charset="0"/>
                                  </a:rPr>
                                </m:ctrlPr>
                              </m:accPr>
                              <m:e>
                                <m:r>
                                  <a:rPr lang="en-US" altLang="zh-CN" b="1" i="1">
                                    <a:latin typeface="Cambria Math" panose="02040503050406030204" pitchFamily="18" charset="0"/>
                                  </a:rPr>
                                  <m:t>𝜶</m:t>
                                </m:r>
                              </m:e>
                            </m:acc>
                          </m:e>
                          <m:sup>
                            <m:r>
                              <a:rPr lang="en-US" altLang="zh-CN" i="1">
                                <a:latin typeface="Cambria Math" panose="02040503050406030204" pitchFamily="18" charset="0"/>
                              </a:rPr>
                              <m:t>∗</m:t>
                            </m:r>
                          </m:sup>
                        </m:sSup>
                        <m:sSup>
                          <m:sSupPr>
                            <m:ctrlPr>
                              <a:rPr lang="zh-CN" altLang="zh-CN" i="1">
                                <a:latin typeface="Cambria Math" panose="02040503050406030204" pitchFamily="18" charset="0"/>
                              </a:rPr>
                            </m:ctrlPr>
                          </m:sSupPr>
                          <m:e>
                            <m:r>
                              <a:rPr lang="en-US" altLang="zh-CN" b="1" i="1">
                                <a:latin typeface="Cambria Math" panose="02040503050406030204" pitchFamily="18" charset="0"/>
                              </a:rPr>
                              <m:t>𝑪</m:t>
                            </m:r>
                          </m:e>
                          <m:sup>
                            <m:r>
                              <a:rPr lang="en-US" altLang="zh-CN" i="1">
                                <a:latin typeface="Cambria Math" panose="02040503050406030204" pitchFamily="18" charset="0"/>
                              </a:rPr>
                              <m:t>𝑠</m:t>
                            </m:r>
                          </m:sup>
                        </m:sSup>
                      </m:e>
                    </m:nary>
                  </m:oMath>
                </a14:m>
                <a:r>
                  <a:rPr lang="en-US" altLang="zh-CN" dirty="0"/>
                  <a:t> </a:t>
                </a:r>
                <a:endParaRPr kumimoji="0" lang="en-US" altLang="zh-CN"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6" name="文本占位符 3"/>
              <p:cNvSpPr txBox="1">
                <a:spLocks noRot="1" noChangeAspect="1" noMove="1" noResize="1" noEditPoints="1" noAdjustHandles="1" noChangeArrowheads="1" noChangeShapeType="1" noTextEdit="1"/>
              </p:cNvSpPr>
              <p:nvPr/>
            </p:nvSpPr>
            <p:spPr>
              <a:xfrm>
                <a:off x="5659438" y="370220"/>
                <a:ext cx="6069012" cy="5833730"/>
              </a:xfrm>
              <a:prstGeom prst="rect">
                <a:avLst/>
              </a:prstGeom>
              <a:blipFill>
                <a:blip r:embed="rId2"/>
                <a:stretch>
                  <a:fillRect l="-501"/>
                </a:stretch>
              </a:blipFill>
              <a:ln>
                <a:solidFill>
                  <a:schemeClr val="accent1"/>
                </a:solidFill>
              </a:ln>
            </p:spPr>
            <p:txBody>
              <a:bodyPr/>
              <a:lstStyle/>
              <a:p>
                <a:r>
                  <a:rPr lang="zh-CN" altLang="en-US">
                    <a:noFill/>
                  </a:rPr>
                  <a:t> </a:t>
                </a:r>
              </a:p>
            </p:txBody>
          </p:sp>
        </mc:Fallback>
      </mc:AlternateContent>
      <p:sp>
        <p:nvSpPr>
          <p:cNvPr id="5" name="标题 1">
            <a:extLst>
              <a:ext uri="{FF2B5EF4-FFF2-40B4-BE49-F238E27FC236}">
                <a16:creationId xmlns:a16="http://schemas.microsoft.com/office/drawing/2014/main" id="{83C0D660-A704-C17A-9F1E-89FFDA9986C3}"/>
              </a:ext>
            </a:extLst>
          </p:cNvPr>
          <p:cNvSpPr txBox="1">
            <a:spLocks/>
          </p:cNvSpPr>
          <p:nvPr/>
        </p:nvSpPr>
        <p:spPr>
          <a:xfrm>
            <a:off x="325326" y="1237315"/>
            <a:ext cx="5121460" cy="785820"/>
          </a:xfrm>
          <a:prstGeom prst="rect">
            <a:avLst/>
          </a:prstGeom>
        </p:spPr>
        <p:txBody>
          <a:bodyPr>
            <a:normAutofit/>
          </a:bodyPr>
          <a:lstStyle>
            <a:defPPr>
              <a:defRPr lang="zh-CN"/>
            </a:defPPr>
            <a:lvl1pPr marR="0" lvl="0" indent="0" fontAlgn="auto">
              <a:lnSpc>
                <a:spcPct val="90000"/>
              </a:lnSpc>
              <a:spcBef>
                <a:spcPct val="0"/>
              </a:spcBef>
              <a:spcAft>
                <a:spcPts val="0"/>
              </a:spcAft>
              <a:buClrTx/>
              <a:buSzTx/>
              <a:buFontTx/>
              <a:buNone/>
              <a:tabLst/>
              <a:defRPr kumimoji="0" sz="2400" b="1" i="0" u="none" strike="noStrike" cap="none" spc="0" normalizeH="0" baseline="0">
                <a:ln>
                  <a:noFill/>
                </a:ln>
                <a:solidFill>
                  <a:srgbClr val="C00000"/>
                </a:solidFill>
                <a:effectLst/>
                <a:uLnTx/>
                <a:uFillTx/>
                <a:latin typeface="+mj-lt"/>
                <a:ea typeface="+mj-ea"/>
                <a:cs typeface="+mj-cs"/>
              </a:defRPr>
            </a:lvl1pPr>
          </a:lstStyle>
          <a:p>
            <a:r>
              <a:rPr lang="en-US" altLang="zh-CN" dirty="0"/>
              <a:t>Subsequent losses of destructive events</a:t>
            </a:r>
            <a:endParaRPr lang="zh-CN" altLang="en-US" dirty="0"/>
          </a:p>
        </p:txBody>
      </p:sp>
      <p:pic>
        <p:nvPicPr>
          <p:cNvPr id="7" name="图片 6">
            <a:extLst>
              <a:ext uri="{FF2B5EF4-FFF2-40B4-BE49-F238E27FC236}">
                <a16:creationId xmlns:a16="http://schemas.microsoft.com/office/drawing/2014/main" id="{998C7815-46C3-C175-F6B6-FF9F67DB44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6" b="6032"/>
          <a:stretch/>
        </p:blipFill>
        <p:spPr bwMode="auto">
          <a:xfrm>
            <a:off x="23749" y="1805335"/>
            <a:ext cx="5474498" cy="34896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8447224"/>
      </p:ext>
    </p:extLst>
  </p:cSld>
  <p:clrMapOvr>
    <a:masterClrMapping/>
  </p:clrMapOvr>
  <mc:AlternateContent xmlns:mc="http://schemas.openxmlformats.org/markup-compatibility/2006" xmlns:p14="http://schemas.microsoft.com/office/powerpoint/2010/main">
    <mc:Choice Requires="p14">
      <p:transition spd="slow" p14:dur="2000" advTm="101800"/>
    </mc:Choice>
    <mc:Fallback xmlns="">
      <p:transition spd="slow" advTm="1018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14</a:t>
            </a:fld>
            <a:endParaRPr lang="zh-CN" altLang="en-US"/>
          </a:p>
        </p:txBody>
      </p:sp>
      <p:sp>
        <p:nvSpPr>
          <p:cNvPr id="5" name="标题 1"/>
          <p:cNvSpPr txBox="1"/>
          <p:nvPr/>
        </p:nvSpPr>
        <p:spPr>
          <a:xfrm>
            <a:off x="699976" y="83630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b="1" dirty="0"/>
              <a:t>Contents</a:t>
            </a:r>
            <a:endParaRPr lang="zh-CN" altLang="en-US" b="1" dirty="0"/>
          </a:p>
        </p:txBody>
      </p:sp>
      <p:grpSp>
        <p:nvGrpSpPr>
          <p:cNvPr id="6" name="组合 5"/>
          <p:cNvGrpSpPr/>
          <p:nvPr/>
        </p:nvGrpSpPr>
        <p:grpSpPr>
          <a:xfrm>
            <a:off x="2274067" y="2694559"/>
            <a:ext cx="7643866" cy="524324"/>
            <a:chOff x="611470" y="2636912"/>
            <a:chExt cx="7643866" cy="524324"/>
          </a:xfrm>
        </p:grpSpPr>
        <p:sp>
          <p:nvSpPr>
            <p:cNvPr id="7" name="MH_Entry_2">
              <a:hlinkClick r:id="" action="ppaction://noaction"/>
            </p:cNvPr>
            <p:cNvSpPr/>
            <p:nvPr>
              <p:custDataLst>
                <p:tags r:id="rId9"/>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Model and Methods</a:t>
              </a:r>
              <a:endParaRPr lang="zh-CN" altLang="en-US" sz="2800" b="1" spc="200" dirty="0">
                <a:solidFill>
                  <a:schemeClr val="bg1">
                    <a:lumMod val="85000"/>
                  </a:schemeClr>
                </a:solidFill>
                <a:latin typeface="+mj-lt"/>
              </a:endParaRPr>
            </a:p>
          </p:txBody>
        </p:sp>
        <p:sp>
          <p:nvSpPr>
            <p:cNvPr id="8" name="MH_Number_2">
              <a:hlinkClick r:id="" action="ppaction://noaction"/>
            </p:cNvPr>
            <p:cNvSpPr/>
            <p:nvPr>
              <p:custDataLst>
                <p:tags r:id="rId10"/>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02</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9" name="组合 8"/>
          <p:cNvGrpSpPr/>
          <p:nvPr/>
        </p:nvGrpSpPr>
        <p:grpSpPr>
          <a:xfrm>
            <a:off x="2271890" y="3371283"/>
            <a:ext cx="7643866" cy="524324"/>
            <a:chOff x="611470" y="2636912"/>
            <a:chExt cx="7643866" cy="524324"/>
          </a:xfrm>
        </p:grpSpPr>
        <p:sp>
          <p:nvSpPr>
            <p:cNvPr id="10" name="MH_Entry_2">
              <a:hlinkClick r:id="" action="ppaction://noaction"/>
            </p:cNvPr>
            <p:cNvSpPr/>
            <p:nvPr>
              <p:custDataLst>
                <p:tags r:id="rId7"/>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Autofit/>
            </a:bodyPr>
            <a:lstStyle/>
            <a:p>
              <a:r>
                <a:rPr lang="en-US" altLang="zh-CN" sz="2800" b="1" spc="200" dirty="0">
                  <a:solidFill>
                    <a:schemeClr val="tx1"/>
                  </a:solidFill>
                  <a:latin typeface="+mj-lt"/>
                </a:rPr>
                <a:t>Data and Parameters</a:t>
              </a:r>
              <a:endParaRPr lang="zh-CN" altLang="en-US" sz="2800" b="1" spc="200" dirty="0">
                <a:solidFill>
                  <a:schemeClr val="tx1"/>
                </a:solidFill>
                <a:latin typeface="+mj-lt"/>
              </a:endParaRPr>
            </a:p>
          </p:txBody>
        </p:sp>
        <p:sp>
          <p:nvSpPr>
            <p:cNvPr id="11" name="MH_Number_2">
              <a:hlinkClick r:id="" action="ppaction://noaction"/>
            </p:cNvPr>
            <p:cNvSpPr/>
            <p:nvPr>
              <p:custDataLst>
                <p:tags r:id="rId8"/>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rPr>
                <a:t>03</a:t>
              </a:r>
              <a:endParaRPr lang="zh-CN" altLang="en-US"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12" name="组合 11"/>
          <p:cNvGrpSpPr/>
          <p:nvPr/>
        </p:nvGrpSpPr>
        <p:grpSpPr>
          <a:xfrm>
            <a:off x="2271890" y="4046448"/>
            <a:ext cx="7643866" cy="524324"/>
            <a:chOff x="611470" y="2636912"/>
            <a:chExt cx="7643866" cy="524324"/>
          </a:xfrm>
        </p:grpSpPr>
        <p:sp>
          <p:nvSpPr>
            <p:cNvPr id="13" name="MH_Entry_2">
              <a:hlinkClick r:id="" action="ppaction://noaction"/>
            </p:cNvPr>
            <p:cNvSpPr/>
            <p:nvPr>
              <p:custDataLst>
                <p:tags r:id="rId5"/>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Empirical Analysis</a:t>
              </a:r>
              <a:endParaRPr lang="zh-CN" altLang="en-US" sz="2800" b="1" spc="200" dirty="0">
                <a:solidFill>
                  <a:schemeClr val="bg1">
                    <a:lumMod val="85000"/>
                  </a:schemeClr>
                </a:solidFill>
                <a:latin typeface="+mj-lt"/>
              </a:endParaRPr>
            </a:p>
          </p:txBody>
        </p:sp>
        <p:sp>
          <p:nvSpPr>
            <p:cNvPr id="14" name="MH_Number_2">
              <a:hlinkClick r:id="" action="ppaction://noaction"/>
            </p:cNvPr>
            <p:cNvSpPr/>
            <p:nvPr>
              <p:custDataLst>
                <p:tags r:id="rId6"/>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04</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15" name="组合 14"/>
          <p:cNvGrpSpPr/>
          <p:nvPr/>
        </p:nvGrpSpPr>
        <p:grpSpPr>
          <a:xfrm>
            <a:off x="2265972" y="4696134"/>
            <a:ext cx="7643866" cy="524324"/>
            <a:chOff x="611470" y="2636912"/>
            <a:chExt cx="7643866" cy="524324"/>
          </a:xfrm>
        </p:grpSpPr>
        <p:sp>
          <p:nvSpPr>
            <p:cNvPr id="16" name="MH_Entry_2">
              <a:hlinkClick r:id="" action="ppaction://noaction"/>
            </p:cNvPr>
            <p:cNvSpPr/>
            <p:nvPr>
              <p:custDataLst>
                <p:tags r:id="rId3"/>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Conclusion</a:t>
              </a:r>
              <a:endParaRPr lang="zh-CN" altLang="en-US" sz="2800" b="1" spc="200" dirty="0">
                <a:solidFill>
                  <a:schemeClr val="bg1">
                    <a:lumMod val="85000"/>
                  </a:schemeClr>
                </a:solidFill>
                <a:latin typeface="+mj-lt"/>
              </a:endParaRPr>
            </a:p>
          </p:txBody>
        </p:sp>
        <p:sp>
          <p:nvSpPr>
            <p:cNvPr id="17" name="MH_Number_2">
              <a:hlinkClick r:id="" action="ppaction://noaction"/>
            </p:cNvPr>
            <p:cNvSpPr/>
            <p:nvPr>
              <p:custDataLst>
                <p:tags r:id="rId4"/>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05</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20" name="组合 19"/>
          <p:cNvGrpSpPr/>
          <p:nvPr/>
        </p:nvGrpSpPr>
        <p:grpSpPr>
          <a:xfrm>
            <a:off x="2282162" y="2027262"/>
            <a:ext cx="7627676" cy="524324"/>
            <a:chOff x="2282162" y="2027262"/>
            <a:chExt cx="7627676" cy="524324"/>
          </a:xfrm>
        </p:grpSpPr>
        <p:sp>
          <p:nvSpPr>
            <p:cNvPr id="18" name="MH_Entry_1">
              <a:hlinkClick r:id="rId12" action="ppaction://hlinksldjump"/>
            </p:cNvPr>
            <p:cNvSpPr/>
            <p:nvPr>
              <p:custDataLst>
                <p:tags r:id="rId1"/>
              </p:custDataLst>
            </p:nvPr>
          </p:nvSpPr>
          <p:spPr>
            <a:xfrm>
              <a:off x="2837476" y="202726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Background and Objective</a:t>
              </a:r>
              <a:endParaRPr lang="zh-CN" altLang="en-US" sz="2800" b="1" spc="200" dirty="0">
                <a:solidFill>
                  <a:schemeClr val="bg1">
                    <a:lumMod val="85000"/>
                  </a:schemeClr>
                </a:solidFill>
                <a:latin typeface="+mj-lt"/>
              </a:endParaRPr>
            </a:p>
          </p:txBody>
        </p:sp>
        <p:sp>
          <p:nvSpPr>
            <p:cNvPr id="19" name="MH_Number_1">
              <a:hlinkClick r:id="rId12" action="ppaction://hlinksldjump"/>
            </p:cNvPr>
            <p:cNvSpPr/>
            <p:nvPr>
              <p:custDataLst>
                <p:tags r:id="rId2"/>
              </p:custDataLst>
            </p:nvPr>
          </p:nvSpPr>
          <p:spPr>
            <a:xfrm>
              <a:off x="2282162" y="202726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01</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spTree>
    <p:extLst>
      <p:ext uri="{BB962C8B-B14F-4D97-AF65-F5344CB8AC3E}">
        <p14:creationId xmlns:p14="http://schemas.microsoft.com/office/powerpoint/2010/main" val="3008483364"/>
      </p:ext>
    </p:extLst>
  </p:cSld>
  <p:clrMapOvr>
    <a:masterClrMapping/>
  </p:clrMapOvr>
  <mc:AlternateContent xmlns:mc="http://schemas.openxmlformats.org/markup-compatibility/2006" xmlns:p14="http://schemas.microsoft.com/office/powerpoint/2010/main">
    <mc:Choice Requires="p14">
      <p:transition spd="slow" p14:dur="2000" advTm="2675"/>
    </mc:Choice>
    <mc:Fallback xmlns="">
      <p:transition spd="slow" advTm="267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15</a:t>
            </a:fld>
            <a:endParaRPr lang="zh-CN" altLang="en-US"/>
          </a:p>
        </p:txBody>
      </p:sp>
      <p:sp>
        <p:nvSpPr>
          <p:cNvPr id="5" name="内容占位符 2"/>
          <p:cNvSpPr txBox="1"/>
          <p:nvPr/>
        </p:nvSpPr>
        <p:spPr>
          <a:xfrm>
            <a:off x="838201" y="730250"/>
            <a:ext cx="4839586" cy="5585489"/>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600"/>
              </a:spcBef>
              <a:buFont typeface="Arial" panose="020B0604020202020204" pitchFamily="34" charset="0"/>
              <a:buNone/>
            </a:pPr>
            <a:r>
              <a:rPr lang="en-US" altLang="zh-CN" sz="2000" b="1" dirty="0">
                <a:solidFill>
                  <a:srgbClr val="C00000"/>
                </a:solidFill>
                <a:latin typeface="+mj-lt"/>
                <a:cs typeface="Times New Roman" panose="02020603050405020304" pitchFamily="18" charset="0"/>
              </a:rPr>
              <a:t>Data requirements</a:t>
            </a:r>
          </a:p>
          <a:p>
            <a:pPr>
              <a:lnSpc>
                <a:spcPct val="140000"/>
              </a:lnSpc>
              <a:spcBef>
                <a:spcPts val="600"/>
              </a:spcBef>
            </a:pPr>
            <a:r>
              <a:rPr lang="en-US" altLang="zh-CN" sz="1800" b="1" dirty="0">
                <a:latin typeface="+mj-lt"/>
                <a:cs typeface="Times New Roman" panose="02020603050405020304" pitchFamily="18" charset="0"/>
              </a:rPr>
              <a:t>Chinese multi-regional input-output table</a:t>
            </a:r>
          </a:p>
          <a:p>
            <a:pPr>
              <a:lnSpc>
                <a:spcPct val="140000"/>
              </a:lnSpc>
              <a:spcBef>
                <a:spcPts val="2400"/>
              </a:spcBef>
            </a:pPr>
            <a:r>
              <a:rPr lang="en-US" altLang="zh-CN" sz="1800" b="1" dirty="0">
                <a:latin typeface="+mj-lt"/>
                <a:cs typeface="Times New Roman" panose="02020603050405020304" pitchFamily="18" charset="0"/>
              </a:rPr>
              <a:t>Income elasticity coefficient and rigid consumption coefficient</a:t>
            </a:r>
          </a:p>
          <a:p>
            <a:pPr>
              <a:lnSpc>
                <a:spcPct val="140000"/>
              </a:lnSpc>
              <a:spcBef>
                <a:spcPts val="2400"/>
              </a:spcBef>
            </a:pPr>
            <a:r>
              <a:rPr lang="en-US" altLang="zh-CN" sz="1800" b="1" dirty="0">
                <a:latin typeface="+mj-lt"/>
                <a:cs typeface="Times New Roman" panose="02020603050405020304" pitchFamily="18" charset="0"/>
              </a:rPr>
              <a:t>Estimation of household income decline</a:t>
            </a:r>
          </a:p>
          <a:p>
            <a:pPr>
              <a:lnSpc>
                <a:spcPct val="140000"/>
              </a:lnSpc>
              <a:spcBef>
                <a:spcPts val="2400"/>
              </a:spcBef>
            </a:pPr>
            <a:r>
              <a:rPr lang="en-US" altLang="zh-CN" sz="1800" b="1" dirty="0">
                <a:latin typeface="+mj-lt"/>
                <a:cs typeface="Times New Roman" panose="02020603050405020304" pitchFamily="18" charset="0"/>
              </a:rPr>
              <a:t>Identification of affected downstream manufacturers</a:t>
            </a:r>
          </a:p>
          <a:p>
            <a:pPr>
              <a:lnSpc>
                <a:spcPct val="140000"/>
              </a:lnSpc>
              <a:spcBef>
                <a:spcPts val="2400"/>
              </a:spcBef>
            </a:pPr>
            <a:r>
              <a:rPr lang="en-US" altLang="zh-CN" sz="1800" b="1" dirty="0">
                <a:latin typeface="+mj-lt"/>
                <a:cs typeface="Times New Roman" panose="02020603050405020304" pitchFamily="18" charset="0"/>
              </a:rPr>
              <a:t>Assessment of raw material “days on hand”</a:t>
            </a:r>
          </a:p>
          <a:p>
            <a:pPr>
              <a:lnSpc>
                <a:spcPct val="170000"/>
              </a:lnSpc>
              <a:spcBef>
                <a:spcPts val="600"/>
              </a:spcBef>
            </a:pPr>
            <a:endParaRPr lang="en-US" altLang="zh-CN" sz="1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6139"/>
    </mc:Choice>
    <mc:Fallback xmlns="">
      <p:transition spd="slow" advTm="1613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16</a:t>
            </a:fld>
            <a:endParaRPr lang="zh-CN" altLang="en-US"/>
          </a:p>
        </p:txBody>
      </p:sp>
      <mc:AlternateContent xmlns:mc="http://schemas.openxmlformats.org/markup-compatibility/2006" xmlns:a14="http://schemas.microsoft.com/office/drawing/2010/main">
        <mc:Choice Requires="a14">
          <p:sp>
            <p:nvSpPr>
              <p:cNvPr id="6" name="内容占位符 2"/>
              <p:cNvSpPr txBox="1"/>
              <p:nvPr/>
            </p:nvSpPr>
            <p:spPr>
              <a:xfrm>
                <a:off x="6341533" y="714208"/>
                <a:ext cx="5376333" cy="5585489"/>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Bef>
                    <a:spcPts val="600"/>
                  </a:spcBef>
                  <a:buNone/>
                </a:pPr>
                <a:endParaRPr lang="en-US" altLang="zh-CN" sz="1800" b="1" dirty="0">
                  <a:latin typeface="Times New Roman" panose="02020603050405020304" pitchFamily="18" charset="0"/>
                  <a:cs typeface="Times New Roman" panose="02020603050405020304" pitchFamily="18" charset="0"/>
                </a:endParaRPr>
              </a:p>
              <a:p>
                <a:pPr marL="0" indent="0">
                  <a:lnSpc>
                    <a:spcPct val="170000"/>
                  </a:lnSpc>
                  <a:spcBef>
                    <a:spcPts val="600"/>
                  </a:spcBef>
                </a:pPr>
                <a:r>
                  <a:rPr lang="en-US" altLang="zh-CN" sz="1800" b="1" dirty="0">
                    <a:latin typeface="Times New Roman" panose="02020603050405020304" pitchFamily="18" charset="0"/>
                    <a:cs typeface="Times New Roman" panose="02020603050405020304" pitchFamily="18" charset="0"/>
                  </a:rPr>
                  <a:t> Chinese multi-regional input-output table in 2017</a:t>
                </a:r>
              </a:p>
              <a:p>
                <a:pPr marL="612000" lvl="1" indent="-252000">
                  <a:lnSpc>
                    <a:spcPct val="140000"/>
                  </a:lnSpc>
                  <a:spcBef>
                    <a:spcPts val="600"/>
                  </a:spcBef>
                </a:pPr>
                <a:r>
                  <a:rPr lang="en-US" altLang="zh-CN" sz="1700" dirty="0">
                    <a:latin typeface="Times New Roman" panose="02020603050405020304" pitchFamily="18" charset="0"/>
                    <a:cs typeface="Times New Roman" panose="02020603050405020304" pitchFamily="18" charset="0"/>
                  </a:rPr>
                  <a:t>42 sectors in 31 provincial administrative regions in China (excluding Hong Kong, Macao and Taiwan)</a:t>
                </a:r>
              </a:p>
              <a:p>
                <a:pPr marL="0" indent="0">
                  <a:lnSpc>
                    <a:spcPct val="170000"/>
                  </a:lnSpc>
                  <a:spcBef>
                    <a:spcPts val="600"/>
                  </a:spcBef>
                </a:pPr>
                <a:r>
                  <a:rPr lang="zh-CN" altLang="en-US" sz="1800" b="1" dirty="0">
                    <a:latin typeface="Times New Roman" panose="02020603050405020304" pitchFamily="18" charset="0"/>
                    <a:cs typeface="Times New Roman" panose="02020603050405020304" pitchFamily="18" charset="0"/>
                  </a:rPr>
                  <a:t> </a:t>
                </a:r>
                <a:r>
                  <a:rPr lang="en-US" altLang="zh-CN" sz="1800" b="1" dirty="0">
                    <a:latin typeface="Times New Roman" panose="02020603050405020304" pitchFamily="18" charset="0"/>
                    <a:cs typeface="Times New Roman" panose="02020603050405020304" pitchFamily="18" charset="0"/>
                  </a:rPr>
                  <a:t>Update the final demand  (from 2017 to 2021)</a:t>
                </a:r>
              </a:p>
              <a:p>
                <a:pPr marL="612000" lvl="1" indent="-252000">
                  <a:lnSpc>
                    <a:spcPct val="140000"/>
                  </a:lnSpc>
                  <a:spcBef>
                    <a:spcPts val="600"/>
                  </a:spcBef>
                </a:pPr>
                <a:r>
                  <a:rPr lang="en-US" altLang="zh-CN" sz="1700" dirty="0">
                    <a:latin typeface="Times New Roman" panose="02020603050405020304" pitchFamily="18" charset="0"/>
                    <a:cs typeface="Times New Roman" panose="02020603050405020304" pitchFamily="18" charset="0"/>
                  </a:rPr>
                  <a:t>Final demand matrix: national GDP growth rates based on the expenditure approach</a:t>
                </a:r>
              </a:p>
              <a:p>
                <a:pPr marL="360000" lvl="1" indent="0">
                  <a:lnSpc>
                    <a:spcPct val="130000"/>
                  </a:lnSpc>
                  <a:spcBef>
                    <a:spcPts val="600"/>
                  </a:spcBef>
                  <a:buNone/>
                </a:pPr>
                <a14:m>
                  <m:oMathPara xmlns:m="http://schemas.openxmlformats.org/officeDocument/2006/math">
                    <m:oMathParaPr>
                      <m:jc m:val="centerGroup"/>
                    </m:oMathParaPr>
                    <m:oMath xmlns:m="http://schemas.openxmlformats.org/officeDocument/2006/math">
                      <m:sSubSup>
                        <m:sSubSupPr>
                          <m:ctrlPr>
                            <a:rPr lang="zh-CN" altLang="zh-CN" sz="1600" i="1">
                              <a:latin typeface="Cambria Math" panose="02040503050406030204" pitchFamily="18" charset="0"/>
                              <a:ea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rPr>
                            <m:t>𝒇𝒅</m:t>
                          </m:r>
                        </m:e>
                        <m:sub>
                          <m:r>
                            <a:rPr lang="en-US" altLang="zh-CN" sz="1600" i="1">
                              <a:latin typeface="Cambria Math" panose="02040503050406030204" pitchFamily="18" charset="0"/>
                              <a:ea typeface="Cambria Math" panose="02040503050406030204" pitchFamily="18" charset="0"/>
                            </a:rPr>
                            <m:t>𝑠</m:t>
                          </m:r>
                        </m:sub>
                        <m:sup>
                          <m:r>
                            <a:rPr lang="en-US" altLang="zh-CN" sz="1600" i="1">
                              <a:latin typeface="Cambria Math" panose="02040503050406030204" pitchFamily="18" charset="0"/>
                              <a:ea typeface="Cambria Math" panose="02040503050406030204" pitchFamily="18" charset="0"/>
                            </a:rPr>
                            <m:t>𝑢𝑝𝑑𝑎𝑡𝑒</m:t>
                          </m:r>
                        </m:sup>
                      </m:sSubSup>
                      <m:r>
                        <a:rPr lang="en-US" altLang="zh-CN" sz="1600" i="1">
                          <a:latin typeface="Cambria Math" panose="02040503050406030204" pitchFamily="18" charset="0"/>
                          <a:ea typeface="Cambria Math" panose="02040503050406030204" pitchFamily="18" charset="0"/>
                        </a:rPr>
                        <m:t>=</m:t>
                      </m:r>
                      <m:sSub>
                        <m:sSubPr>
                          <m:ctrlPr>
                            <a:rPr lang="zh-CN"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𝒇𝒅</m:t>
                          </m:r>
                        </m:e>
                        <m:sub>
                          <m:r>
                            <a:rPr lang="en-US" altLang="zh-CN" sz="1600" i="1">
                              <a:latin typeface="Cambria Math" panose="02040503050406030204" pitchFamily="18" charset="0"/>
                              <a:ea typeface="Cambria Math" panose="02040503050406030204" pitchFamily="18" charset="0"/>
                            </a:rPr>
                            <m:t>𝑠</m:t>
                          </m:r>
                        </m:sub>
                      </m:sSub>
                      <m:r>
                        <a:rPr lang="en-US" altLang="zh-CN" sz="1600" i="1">
                          <a:latin typeface="Cambria Math" panose="02040503050406030204" pitchFamily="18" charset="0"/>
                          <a:ea typeface="Cambria Math" panose="02040503050406030204" pitchFamily="18" charset="0"/>
                        </a:rPr>
                        <m:t>×</m:t>
                      </m:r>
                      <m:f>
                        <m:fPr>
                          <m:ctrlPr>
                            <a:rPr lang="zh-CN" altLang="zh-CN" sz="1600" i="1">
                              <a:latin typeface="Cambria Math" panose="02040503050406030204" pitchFamily="18" charset="0"/>
                              <a:ea typeface="Cambria Math" panose="02040503050406030204" pitchFamily="18" charset="0"/>
                            </a:rPr>
                          </m:ctrlPr>
                        </m:fPr>
                        <m:num>
                          <m:sSubSup>
                            <m:sSubSupPr>
                              <m:ctrlPr>
                                <a:rPr lang="zh-CN" altLang="zh-CN" sz="1600" i="1">
                                  <a:latin typeface="Cambria Math" panose="02040503050406030204" pitchFamily="18" charset="0"/>
                                  <a:ea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rPr>
                                <m:t>𝐺𝐷𝑃</m:t>
                              </m:r>
                            </m:e>
                            <m:sub>
                              <m:r>
                                <a:rPr lang="en-US" altLang="zh-CN" sz="1600" i="1">
                                  <a:latin typeface="Cambria Math" panose="02040503050406030204" pitchFamily="18" charset="0"/>
                                  <a:ea typeface="Cambria Math" panose="02040503050406030204" pitchFamily="18" charset="0"/>
                                </a:rPr>
                                <m:t>𝑠</m:t>
                              </m:r>
                            </m:sub>
                            <m:sup>
                              <m:r>
                                <a:rPr lang="en-US" altLang="zh-CN" sz="1600" i="1">
                                  <a:latin typeface="Cambria Math" panose="02040503050406030204" pitchFamily="18" charset="0"/>
                                  <a:ea typeface="Cambria Math" panose="02040503050406030204" pitchFamily="18" charset="0"/>
                                </a:rPr>
                                <m:t>2021</m:t>
                              </m:r>
                            </m:sup>
                          </m:sSubSup>
                        </m:num>
                        <m:den>
                          <m:sSubSup>
                            <m:sSubSupPr>
                              <m:ctrlPr>
                                <a:rPr lang="zh-CN" altLang="zh-CN" sz="1600" i="1">
                                  <a:latin typeface="Cambria Math" panose="02040503050406030204" pitchFamily="18" charset="0"/>
                                  <a:ea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rPr>
                                <m:t>𝐺𝐷𝑃</m:t>
                              </m:r>
                            </m:e>
                            <m:sub>
                              <m:r>
                                <a:rPr lang="en-US" altLang="zh-CN" sz="1600" i="1">
                                  <a:latin typeface="Cambria Math" panose="02040503050406030204" pitchFamily="18" charset="0"/>
                                  <a:ea typeface="Cambria Math" panose="02040503050406030204" pitchFamily="18" charset="0"/>
                                </a:rPr>
                                <m:t>𝑠</m:t>
                              </m:r>
                            </m:sub>
                            <m:sup>
                              <m:r>
                                <a:rPr lang="en-US" altLang="zh-CN" sz="1600" i="1">
                                  <a:latin typeface="Cambria Math" panose="02040503050406030204" pitchFamily="18" charset="0"/>
                                  <a:ea typeface="Cambria Math" panose="02040503050406030204" pitchFamily="18" charset="0"/>
                                </a:rPr>
                                <m:t>2017</m:t>
                              </m:r>
                            </m:sup>
                          </m:sSubSup>
                        </m:den>
                      </m:f>
                      <m:r>
                        <a:rPr lang="en-US" altLang="zh-CN" sz="1600" i="1">
                          <a:latin typeface="Cambria Math" panose="02040503050406030204" pitchFamily="18" charset="0"/>
                          <a:ea typeface="Cambria Math" panose="02040503050406030204" pitchFamily="18" charset="0"/>
                        </a:rPr>
                        <m:t> , </m:t>
                      </m:r>
                      <m:r>
                        <a:rPr lang="en-US" altLang="zh-CN" sz="1600" i="1">
                          <a:latin typeface="Cambria Math" panose="02040503050406030204" pitchFamily="18" charset="0"/>
                          <a:ea typeface="Cambria Math" panose="02040503050406030204" pitchFamily="18" charset="0"/>
                        </a:rPr>
                        <m:t>𝑠</m:t>
                      </m:r>
                      <m:r>
                        <a:rPr lang="en-US" altLang="zh-CN" sz="1600" i="1">
                          <a:latin typeface="Cambria Math" panose="02040503050406030204" pitchFamily="18" charset="0"/>
                          <a:ea typeface="Cambria Math" panose="02040503050406030204" pitchFamily="18" charset="0"/>
                        </a:rPr>
                        <m:t>=1,2,3</m:t>
                      </m:r>
                    </m:oMath>
                  </m:oMathPara>
                </a14:m>
                <a:endParaRPr lang="en-US" altLang="zh-CN" sz="1600" i="1" dirty="0">
                  <a:latin typeface="Cambria Math" panose="02040503050406030204" pitchFamily="18" charset="0"/>
                  <a:ea typeface="Cambria Math" panose="02040503050406030204" pitchFamily="18" charset="0"/>
                </a:endParaRPr>
              </a:p>
              <a:p>
                <a:pPr marL="612000" lvl="1" indent="-252000">
                  <a:lnSpc>
                    <a:spcPct val="140000"/>
                  </a:lnSpc>
                  <a:spcBef>
                    <a:spcPts val="600"/>
                  </a:spcBef>
                </a:pPr>
                <a:r>
                  <a:rPr lang="en-US" altLang="zh-CN" sz="1700" dirty="0">
                    <a:latin typeface="Times New Roman" panose="02020603050405020304" pitchFamily="18" charset="0"/>
                    <a:cs typeface="Times New Roman" panose="02020603050405020304" pitchFamily="18" charset="0"/>
                  </a:rPr>
                  <a:t> Export vector: growth rate of China's total</a:t>
                </a:r>
              </a:p>
              <a:p>
                <a:pPr marL="360000" lvl="1" indent="0">
                  <a:lnSpc>
                    <a:spcPct val="130000"/>
                  </a:lnSpc>
                  <a:spcBef>
                    <a:spcPts val="0"/>
                  </a:spcBef>
                  <a:buNone/>
                </a:pPr>
                <a14:m>
                  <m:oMathPara xmlns:m="http://schemas.openxmlformats.org/officeDocument/2006/math">
                    <m:oMathParaPr>
                      <m:jc m:val="centerGroup"/>
                    </m:oMathParaPr>
                    <m:oMath xmlns:m="http://schemas.openxmlformats.org/officeDocument/2006/math">
                      <m:sSup>
                        <m:sSupPr>
                          <m:ctrlPr>
                            <a:rPr lang="zh-CN" altLang="zh-CN" sz="1600" i="1" smtClean="0">
                              <a:effectLst/>
                              <a:latin typeface="Cambria Math" panose="02040503050406030204" pitchFamily="18" charset="0"/>
                              <a:ea typeface="Cambria Math" panose="02040503050406030204" pitchFamily="18" charset="0"/>
                            </a:rPr>
                          </m:ctrlPr>
                        </m:sSupPr>
                        <m:e>
                          <m:r>
                            <a:rPr lang="en-US" altLang="zh-CN" sz="1600" b="1" i="1">
                              <a:effectLst/>
                              <a:latin typeface="Cambria Math" panose="02040503050406030204" pitchFamily="18" charset="0"/>
                              <a:ea typeface="Times New Roman" panose="02020603050405020304" pitchFamily="18" charset="0"/>
                              <a:cs typeface="Times New Roman" panose="02020603050405020304" pitchFamily="18" charset="0"/>
                            </a:rPr>
                            <m:t>𝒆𝒙</m:t>
                          </m:r>
                        </m:e>
                        <m:sup>
                          <m:r>
                            <a:rPr lang="en-US" altLang="zh-CN" sz="1600" i="1">
                              <a:effectLst/>
                              <a:latin typeface="Cambria Math" panose="02040503050406030204" pitchFamily="18" charset="0"/>
                              <a:ea typeface="Times New Roman" panose="02020603050405020304" pitchFamily="18" charset="0"/>
                              <a:cs typeface="Times New Roman" panose="02020603050405020304" pitchFamily="18" charset="0"/>
                            </a:rPr>
                            <m:t>𝑢𝑝𝑑𝑎𝑡𝑒</m:t>
                          </m:r>
                        </m:sup>
                      </m:sSup>
                      <m:r>
                        <a:rPr lang="en-US" altLang="zh-C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600" b="1" i="1">
                          <a:effectLst/>
                          <a:latin typeface="Cambria Math" panose="02040503050406030204" pitchFamily="18" charset="0"/>
                          <a:ea typeface="Times New Roman" panose="02020603050405020304" pitchFamily="18" charset="0"/>
                          <a:cs typeface="Times New Roman" panose="02020603050405020304" pitchFamily="18" charset="0"/>
                        </a:rPr>
                        <m:t>𝒆𝒙</m:t>
                      </m:r>
                      <m:r>
                        <a:rPr lang="en-US" altLang="zh-CN"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Times New Roman" panose="02020603050405020304" pitchFamily="18" charset="0"/>
                                  <a:cs typeface="Times New Roman" panose="02020603050405020304" pitchFamily="18" charset="0"/>
                                </a:rPr>
                                <m:t>𝐸𝑋𝑃</m:t>
                              </m:r>
                            </m:e>
                            <m:sup>
                              <m:r>
                                <a:rPr lang="en-US" altLang="zh-CN" sz="1600" i="1">
                                  <a:effectLst/>
                                  <a:latin typeface="Cambria Math" panose="02040503050406030204" pitchFamily="18" charset="0"/>
                                  <a:ea typeface="Times New Roman" panose="02020603050405020304" pitchFamily="18" charset="0"/>
                                  <a:cs typeface="Times New Roman" panose="02020603050405020304" pitchFamily="18" charset="0"/>
                                </a:rPr>
                                <m:t>2021</m:t>
                              </m:r>
                            </m:sup>
                          </m:sSup>
                        </m:num>
                        <m:den>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Times New Roman" panose="02020603050405020304" pitchFamily="18" charset="0"/>
                                  <a:cs typeface="Times New Roman" panose="02020603050405020304" pitchFamily="18" charset="0"/>
                                </a:rPr>
                                <m:t>𝐸𝑋𝑃</m:t>
                              </m:r>
                            </m:e>
                            <m:sup>
                              <m:r>
                                <a:rPr lang="en-US" altLang="zh-CN" sz="1600" i="1">
                                  <a:effectLst/>
                                  <a:latin typeface="Cambria Math" panose="02040503050406030204" pitchFamily="18" charset="0"/>
                                  <a:ea typeface="Times New Roman" panose="02020603050405020304" pitchFamily="18" charset="0"/>
                                  <a:cs typeface="Times New Roman" panose="02020603050405020304" pitchFamily="18" charset="0"/>
                                </a:rPr>
                                <m:t>2017</m:t>
                              </m:r>
                            </m:sup>
                          </m:sSup>
                        </m:den>
                      </m:f>
                    </m:oMath>
                  </m:oMathPara>
                </a14:m>
                <a:endParaRPr lang="en-US" altLang="zh-CN" sz="1600" dirty="0">
                  <a:latin typeface="Times New Roman" panose="02020603050405020304" pitchFamily="18" charset="0"/>
                  <a:cs typeface="Times New Roman" panose="02020603050405020304" pitchFamily="18" charset="0"/>
                </a:endParaRPr>
              </a:p>
            </p:txBody>
          </p:sp>
        </mc:Choice>
        <mc:Fallback xmlns="">
          <p:sp>
            <p:nvSpPr>
              <p:cNvPr id="6" name="内容占位符 2"/>
              <p:cNvSpPr txBox="1">
                <a:spLocks noRot="1" noChangeAspect="1" noMove="1" noResize="1" noEditPoints="1" noAdjustHandles="1" noChangeArrowheads="1" noChangeShapeType="1" noTextEdit="1"/>
              </p:cNvSpPr>
              <p:nvPr/>
            </p:nvSpPr>
            <p:spPr>
              <a:xfrm>
                <a:off x="6341533" y="714208"/>
                <a:ext cx="5376333" cy="5585489"/>
              </a:xfrm>
              <a:prstGeom prst="rect">
                <a:avLst/>
              </a:prstGeom>
              <a:blipFill>
                <a:blip r:embed="rId3"/>
                <a:stretch>
                  <a:fillRect l="-566"/>
                </a:stretch>
              </a:blipFill>
              <a:ln>
                <a:solidFill>
                  <a:schemeClr val="accent1"/>
                </a:solidFill>
              </a:ln>
            </p:spPr>
            <p:txBody>
              <a:bodyPr/>
              <a:lstStyle/>
              <a:p>
                <a:r>
                  <a:rPr lang="zh-CN" altLang="en-US">
                    <a:noFill/>
                  </a:rPr>
                  <a:t> </a:t>
                </a:r>
              </a:p>
            </p:txBody>
          </p:sp>
        </mc:Fallback>
      </mc:AlternateContent>
      <p:sp>
        <p:nvSpPr>
          <p:cNvPr id="512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12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120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内容占位符 2">
            <a:extLst>
              <a:ext uri="{FF2B5EF4-FFF2-40B4-BE49-F238E27FC236}">
                <a16:creationId xmlns:a16="http://schemas.microsoft.com/office/drawing/2014/main" id="{C7004B85-9236-623A-C0FA-7759A858DE2B}"/>
              </a:ext>
            </a:extLst>
          </p:cNvPr>
          <p:cNvSpPr txBox="1"/>
          <p:nvPr/>
        </p:nvSpPr>
        <p:spPr>
          <a:xfrm>
            <a:off x="838201" y="730250"/>
            <a:ext cx="4839586" cy="5585489"/>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600"/>
              </a:spcBef>
              <a:buFont typeface="Arial" panose="020B0604020202020204" pitchFamily="34" charset="0"/>
              <a:buNone/>
            </a:pPr>
            <a:r>
              <a:rPr lang="en-US" altLang="zh-CN" sz="2000" b="1" dirty="0">
                <a:solidFill>
                  <a:srgbClr val="C00000"/>
                </a:solidFill>
                <a:latin typeface="+mj-lt"/>
                <a:cs typeface="Times New Roman" panose="02020603050405020304" pitchFamily="18" charset="0"/>
              </a:rPr>
              <a:t>Data requirements</a:t>
            </a:r>
          </a:p>
          <a:p>
            <a:pPr>
              <a:lnSpc>
                <a:spcPct val="140000"/>
              </a:lnSpc>
              <a:spcBef>
                <a:spcPts val="600"/>
              </a:spcBef>
            </a:pPr>
            <a:r>
              <a:rPr lang="en-US" altLang="zh-CN" sz="1800" b="1" dirty="0">
                <a:latin typeface="+mj-lt"/>
                <a:cs typeface="Times New Roman" panose="02020603050405020304" pitchFamily="18" charset="0"/>
              </a:rPr>
              <a:t>Chinese multi-regional input-output table</a:t>
            </a:r>
          </a:p>
          <a:p>
            <a:pPr>
              <a:lnSpc>
                <a:spcPct val="140000"/>
              </a:lnSpc>
              <a:spcBef>
                <a:spcPts val="2400"/>
              </a:spcBef>
            </a:pPr>
            <a:r>
              <a:rPr lang="en-US" altLang="zh-CN" sz="1800" b="1" dirty="0">
                <a:solidFill>
                  <a:schemeClr val="bg1">
                    <a:lumMod val="65000"/>
                  </a:schemeClr>
                </a:solidFill>
                <a:latin typeface="+mj-lt"/>
                <a:cs typeface="Times New Roman" panose="02020603050405020304" pitchFamily="18" charset="0"/>
              </a:rPr>
              <a:t>Income elasticity coefficient and rigid consumption coefficient</a:t>
            </a:r>
          </a:p>
          <a:p>
            <a:pPr>
              <a:lnSpc>
                <a:spcPct val="140000"/>
              </a:lnSpc>
              <a:spcBef>
                <a:spcPts val="2400"/>
              </a:spcBef>
            </a:pPr>
            <a:r>
              <a:rPr lang="en-US" altLang="zh-CN" sz="1800" b="1" dirty="0">
                <a:solidFill>
                  <a:schemeClr val="bg1">
                    <a:lumMod val="65000"/>
                  </a:schemeClr>
                </a:solidFill>
                <a:latin typeface="+mj-lt"/>
                <a:cs typeface="Times New Roman" panose="02020603050405020304" pitchFamily="18" charset="0"/>
              </a:rPr>
              <a:t>Estimation of household income decline</a:t>
            </a:r>
          </a:p>
          <a:p>
            <a:pPr>
              <a:lnSpc>
                <a:spcPct val="140000"/>
              </a:lnSpc>
              <a:spcBef>
                <a:spcPts val="2400"/>
              </a:spcBef>
            </a:pPr>
            <a:r>
              <a:rPr lang="en-US" altLang="zh-CN" sz="1800" b="1" dirty="0">
                <a:solidFill>
                  <a:schemeClr val="bg1">
                    <a:lumMod val="65000"/>
                  </a:schemeClr>
                </a:solidFill>
                <a:latin typeface="+mj-lt"/>
                <a:cs typeface="Times New Roman" panose="02020603050405020304" pitchFamily="18" charset="0"/>
              </a:rPr>
              <a:t>Identification of affected downstream manufacturers</a:t>
            </a:r>
          </a:p>
          <a:p>
            <a:pPr>
              <a:lnSpc>
                <a:spcPct val="140000"/>
              </a:lnSpc>
              <a:spcBef>
                <a:spcPts val="2400"/>
              </a:spcBef>
            </a:pPr>
            <a:r>
              <a:rPr lang="en-US" altLang="zh-CN" sz="1800" b="1" dirty="0">
                <a:solidFill>
                  <a:schemeClr val="bg1">
                    <a:lumMod val="65000"/>
                  </a:schemeClr>
                </a:solidFill>
                <a:latin typeface="+mj-lt"/>
                <a:cs typeface="Times New Roman" panose="02020603050405020304" pitchFamily="18" charset="0"/>
              </a:rPr>
              <a:t>Assessment of raw material “days on hand”</a:t>
            </a:r>
          </a:p>
          <a:p>
            <a:pPr>
              <a:lnSpc>
                <a:spcPct val="170000"/>
              </a:lnSpc>
              <a:spcBef>
                <a:spcPts val="600"/>
              </a:spcBef>
            </a:pPr>
            <a:endParaRPr lang="en-US" altLang="zh-CN" sz="1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5134"/>
    </mc:Choice>
    <mc:Fallback xmlns="">
      <p:transition spd="slow" advTm="3513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17</a:t>
            </a:fld>
            <a:endParaRPr lang="zh-CN" altLang="en-US"/>
          </a:p>
        </p:txBody>
      </p:sp>
      <mc:AlternateContent xmlns:mc="http://schemas.openxmlformats.org/markup-compatibility/2006" xmlns:a14="http://schemas.microsoft.com/office/drawing/2010/main">
        <mc:Choice Requires="a14">
          <p:sp>
            <p:nvSpPr>
              <p:cNvPr id="6" name="内容占位符 2"/>
              <p:cNvSpPr txBox="1"/>
              <p:nvPr/>
            </p:nvSpPr>
            <p:spPr>
              <a:xfrm>
                <a:off x="6341533" y="714208"/>
                <a:ext cx="5376333" cy="5585489"/>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lvl="1" indent="-180000">
                  <a:lnSpc>
                    <a:spcPct val="125000"/>
                  </a:lnSpc>
                  <a:spcBef>
                    <a:spcPts val="600"/>
                  </a:spcBef>
                </a:pPr>
                <a:r>
                  <a:rPr lang="en-US" altLang="zh-CN" sz="1800" dirty="0">
                    <a:latin typeface="Times New Roman" panose="02020603050405020304" pitchFamily="18" charset="0"/>
                    <a:cs typeface="Times New Roman" panose="02020603050405020304" pitchFamily="18" charset="0"/>
                  </a:rPr>
                  <a:t>We decompose household consumption into non-rigid consumption and rigid consumption, adopting the method and corresponding results proposed by Chen et al. (2016): </a:t>
                </a:r>
              </a:p>
              <a:p>
                <a:pPr marL="180000" lvl="1" indent="-180000">
                  <a:lnSpc>
                    <a:spcPct val="120000"/>
                  </a:lnSpc>
                  <a:spcBef>
                    <a:spcPts val="600"/>
                  </a:spcBef>
                  <a:buNone/>
                </a:pPr>
                <a14:m>
                  <m:oMathPara xmlns:m="http://schemas.openxmlformats.org/officeDocument/2006/math">
                    <m:oMathParaPr>
                      <m:jc m:val="centerGroup"/>
                    </m:oMathParaPr>
                    <m:oMath xmlns:m="http://schemas.openxmlformats.org/officeDocument/2006/math">
                      <m:d>
                        <m:dPr>
                          <m:begChr m:val="{"/>
                          <m:endChr m:val=""/>
                          <m:ctrlPr>
                            <a:rPr lang="zh-CN" altLang="zh-CN" sz="1800" i="1" smtClean="0">
                              <a:effectLst/>
                              <a:latin typeface="Cambria Math" panose="02040503050406030204" pitchFamily="18" charset="0"/>
                              <a:ea typeface="Cambria Math" panose="02040503050406030204" pitchFamily="18" charset="0"/>
                            </a:rPr>
                          </m:ctrlPr>
                        </m:dPr>
                        <m:e>
                          <m:m>
                            <m:mPr>
                              <m:mcs>
                                <m:mc>
                                  <m:mcPr>
                                    <m:count m:val="1"/>
                                    <m:mcJc m:val="center"/>
                                  </m:mcPr>
                                </m:mc>
                              </m:mcs>
                              <m:ctrlPr>
                                <a:rPr lang="zh-CN" altLang="zh-CN" sz="1800" i="1">
                                  <a:effectLst/>
                                  <a:latin typeface="Cambria Math" panose="02040503050406030204" pitchFamily="18" charset="0"/>
                                  <a:ea typeface="Cambria Math" panose="02040503050406030204" pitchFamily="18" charset="0"/>
                                </a:rPr>
                              </m:ctrlPr>
                            </m:mPr>
                            <m:mr>
                              <m:e>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b="0" i="1" smtClean="0">
                                        <a:effectLst/>
                                        <a:latin typeface="Cambria Math" panose="02040503050406030204" pitchFamily="18" charset="0"/>
                                        <a:ea typeface="Cambria Math" panose="02040503050406030204" pitchFamily="18" charset="0"/>
                                      </a:rPr>
                                      <m:t> </m:t>
                                    </m:r>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𝑖𝑡</m:t>
                                    </m:r>
                                  </m:sub>
                                </m:s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𝑖𝑡</m:t>
                                    </m:r>
                                  </m:sub>
                                </m:sSub>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𝑖</m:t>
                                    </m:r>
                                    <m:d>
                                      <m:dPr>
                                        <m:ctrlPr>
                                          <a:rPr lang="zh-CN" altLang="zh-CN" sz="1800" i="1">
                                            <a:effectLst/>
                                            <a:latin typeface="Cambria Math" panose="02040503050406030204" pitchFamily="18" charset="0"/>
                                            <a:ea typeface="Cambria Math" panose="02040503050406030204" pitchFamily="18" charset="0"/>
                                          </a:rPr>
                                        </m:ctrlPr>
                                      </m:d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−1</m:t>
                                        </m:r>
                                      </m:e>
                                    </m:d>
                                  </m:sub>
                                </m:s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𝑖𝑡</m:t>
                                    </m:r>
                                  </m:sub>
                                </m:sSub>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𝑖𝑡</m:t>
                                    </m:r>
                                  </m:sub>
                                </m:s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𝑁</m:t>
                                </m:r>
                                <m:d>
                                  <m:dPr>
                                    <m:ctrlPr>
                                      <a:rPr lang="zh-CN" altLang="zh-CN" sz="1800" i="1">
                                        <a:effectLst/>
                                        <a:latin typeface="Cambria Math" panose="02040503050406030204" pitchFamily="18" charset="0"/>
                                        <a:ea typeface="Cambria Math" panose="02040503050406030204" pitchFamily="18" charset="0"/>
                                      </a:rPr>
                                    </m:ctrlPr>
                                  </m:d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0,</m:t>
                                    </m:r>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𝜀</m:t>
                                        </m:r>
                                      </m:sub>
                                      <m:sup>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d>
                              </m:e>
                            </m:mr>
                            <m:mr>
                              <m:e>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𝑖𝑡</m:t>
                                    </m:r>
                                  </m:sub>
                                </m:s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𝑖</m:t>
                                    </m:r>
                                    <m:d>
                                      <m:dPr>
                                        <m:ctrlPr>
                                          <a:rPr lang="zh-CN" altLang="zh-CN" sz="1800" i="1">
                                            <a:effectLst/>
                                            <a:latin typeface="Cambria Math" panose="02040503050406030204" pitchFamily="18" charset="0"/>
                                            <a:ea typeface="Cambria Math" panose="02040503050406030204" pitchFamily="18" charset="0"/>
                                          </a:rPr>
                                        </m:ctrlPr>
                                      </m:d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−1</m:t>
                                        </m:r>
                                      </m:e>
                                    </m:d>
                                  </m:sub>
                                </m:s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𝑖𝑡</m:t>
                                    </m:r>
                                  </m:sub>
                                </m:sSub>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𝑖𝑡</m:t>
                                    </m:r>
                                  </m:sub>
                                </m:s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𝑁</m:t>
                                </m:r>
                                <m:d>
                                  <m:dPr>
                                    <m:ctrlPr>
                                      <a:rPr lang="zh-CN" altLang="zh-CN" sz="1800" i="1">
                                        <a:effectLst/>
                                        <a:latin typeface="Cambria Math" panose="02040503050406030204" pitchFamily="18" charset="0"/>
                                        <a:ea typeface="Cambria Math" panose="02040503050406030204" pitchFamily="18" charset="0"/>
                                      </a:rPr>
                                    </m:ctrlPr>
                                  </m:d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0,</m:t>
                                    </m:r>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𝜇</m:t>
                                        </m:r>
                                      </m:sub>
                                      <m:sup>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d>
                              </m:e>
                            </m:mr>
                          </m:m>
                        </m:e>
                      </m:d>
                    </m:oMath>
                  </m:oMathPara>
                </a14:m>
                <a:endParaRPr lang="en-US" altLang="zh-CN" sz="1800" dirty="0">
                  <a:latin typeface="Times New Roman" panose="02020603050405020304" pitchFamily="18" charset="0"/>
                  <a:cs typeface="Times New Roman" panose="02020603050405020304" pitchFamily="18" charset="0"/>
                </a:endParaRPr>
              </a:p>
              <a:p>
                <a:pPr marL="216000" lvl="1" indent="0">
                  <a:lnSpc>
                    <a:spcPct val="125000"/>
                  </a:lnSpc>
                  <a:spcBef>
                    <a:spcPts val="600"/>
                  </a:spcBef>
                  <a:buNone/>
                </a:pPr>
                <a14:m>
                  <m:oMath xmlns:m="http://schemas.openxmlformats.org/officeDocument/2006/math">
                    <m:sSub>
                      <m:sSubPr>
                        <m:ctrlPr>
                          <a:rPr lang="zh-CN" altLang="zh-CN" sz="1800" i="1">
                            <a:latin typeface="Cambria Math" panose="02040503050406030204" pitchFamily="18" charset="0"/>
                            <a:cs typeface="Times New Roman" panose="02020603050405020304" pitchFamily="18" charset="0"/>
                          </a:rPr>
                        </m:ctrlPr>
                      </m:sSubPr>
                      <m:e>
                        <m:r>
                          <a:rPr lang="en-US" altLang="zh-CN" sz="1800">
                            <a:latin typeface="Cambria Math" panose="02040503050406030204" pitchFamily="18" charset="0"/>
                            <a:cs typeface="Times New Roman" panose="02020603050405020304" pitchFamily="18" charset="0"/>
                          </a:rPr>
                          <m:t>𝑐</m:t>
                        </m:r>
                      </m:e>
                      <m:sub>
                        <m:r>
                          <a:rPr lang="en-US" altLang="zh-CN" sz="1800">
                            <a:latin typeface="Cambria Math" panose="02040503050406030204" pitchFamily="18" charset="0"/>
                            <a:cs typeface="Times New Roman" panose="02020603050405020304" pitchFamily="18" charset="0"/>
                          </a:rPr>
                          <m:t>𝑖𝑡</m:t>
                        </m:r>
                      </m:sub>
                    </m:sSub>
                  </m:oMath>
                </a14:m>
                <a:r>
                  <a:rPr lang="en-US" altLang="zh-CN" sz="1800" dirty="0">
                    <a:latin typeface="Times New Roman" panose="02020603050405020304" pitchFamily="18" charset="0"/>
                    <a:cs typeface="Times New Roman" panose="02020603050405020304" pitchFamily="18" charset="0"/>
                  </a:rPr>
                  <a:t> </a:t>
                </a:r>
                <a:r>
                  <a:rPr lang="zh-CN" altLang="zh-CN" sz="1800" dirty="0">
                    <a:latin typeface="Times New Roman" panose="02020603050405020304" pitchFamily="18" charset="0"/>
                    <a:cs typeface="Times New Roman" panose="02020603050405020304" pitchFamily="18" charset="0"/>
                  </a:rPr>
                  <a:t>is the household consumption of product</a:t>
                </a:r>
                <a14:m>
                  <m:oMath xmlns:m="http://schemas.openxmlformats.org/officeDocument/2006/math">
                    <m:r>
                      <a:rPr lang="en-US" altLang="zh-CN" sz="1800" b="0" i="0" smtClean="0">
                        <a:latin typeface="Cambria Math" panose="02040503050406030204" pitchFamily="18" charset="0"/>
                        <a:ea typeface="Times New Roman" panose="02020603050405020304" pitchFamily="18" charset="0"/>
                        <a:cs typeface="Times New Roman" panose="02020603050405020304" pitchFamily="18" charset="0"/>
                      </a:rPr>
                      <m:t> </m:t>
                    </m:r>
                    <m:r>
                      <a:rPr lang="en-US" altLang="zh-CN" sz="1800" i="1">
                        <a:latin typeface="Cambria Math" panose="02040503050406030204" pitchFamily="18" charset="0"/>
                        <a:ea typeface="Times New Roman" panose="02020603050405020304" pitchFamily="18" charset="0"/>
                        <a:cs typeface="Times New Roman" panose="02020603050405020304" pitchFamily="18" charset="0"/>
                      </a:rPr>
                      <m:t>𝑖</m:t>
                    </m:r>
                  </m:oMath>
                </a14:m>
                <a:r>
                  <a:rPr lang="zh-CN" altLang="zh-CN" sz="18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zh-CN" altLang="zh-CN" sz="1800" i="1">
                            <a:latin typeface="Cambria Math" panose="02040503050406030204" pitchFamily="18" charset="0"/>
                            <a:cs typeface="Times New Roman" panose="02020603050405020304" pitchFamily="18" charset="0"/>
                          </a:rPr>
                        </m:ctrlPr>
                      </m:sSubPr>
                      <m:e>
                        <m:r>
                          <a:rPr lang="en-US" altLang="zh-CN" sz="1800">
                            <a:latin typeface="Cambria Math" panose="02040503050406030204" pitchFamily="18" charset="0"/>
                            <a:cs typeface="Times New Roman" panose="02020603050405020304" pitchFamily="18" charset="0"/>
                          </a:rPr>
                          <m:t>𝑥</m:t>
                        </m:r>
                      </m:e>
                      <m:sub>
                        <m:r>
                          <a:rPr lang="en-US" altLang="zh-CN" sz="1800">
                            <a:latin typeface="Cambria Math" panose="02040503050406030204" pitchFamily="18" charset="0"/>
                            <a:cs typeface="Times New Roman" panose="02020603050405020304" pitchFamily="18" charset="0"/>
                          </a:rPr>
                          <m:t>𝑡</m:t>
                        </m:r>
                      </m:sub>
                    </m:sSub>
                  </m:oMath>
                </a14:m>
                <a:r>
                  <a:rPr lang="en-US" altLang="zh-CN" sz="1800" dirty="0">
                    <a:latin typeface="Times New Roman" panose="02020603050405020304" pitchFamily="18" charset="0"/>
                    <a:cs typeface="Times New Roman" panose="02020603050405020304" pitchFamily="18" charset="0"/>
                  </a:rPr>
                  <a:t> </a:t>
                </a:r>
                <a:r>
                  <a:rPr lang="zh-CN" altLang="zh-CN" sz="1800" dirty="0">
                    <a:latin typeface="Times New Roman" panose="02020603050405020304" pitchFamily="18" charset="0"/>
                    <a:cs typeface="Times New Roman" panose="02020603050405020304" pitchFamily="18" charset="0"/>
                  </a:rPr>
                  <a:t>is the household income </a:t>
                </a:r>
                <a:endParaRPr lang="en-US" altLang="zh-CN" sz="1800" dirty="0">
                  <a:latin typeface="Times New Roman" panose="02020603050405020304" pitchFamily="18" charset="0"/>
                  <a:cs typeface="Times New Roman" panose="02020603050405020304" pitchFamily="18" charset="0"/>
                </a:endParaRPr>
              </a:p>
              <a:p>
                <a:pPr marL="180000" lvl="1" indent="-180000">
                  <a:lnSpc>
                    <a:spcPct val="125000"/>
                  </a:lnSpc>
                  <a:spcBef>
                    <a:spcPts val="600"/>
                  </a:spcBef>
                </a:pPr>
                <a:r>
                  <a:rPr lang="en-US" altLang="zh-CN" sz="1800" dirty="0">
                    <a:latin typeface="Times New Roman" panose="02020603050405020304" pitchFamily="18" charset="0"/>
                    <a:cs typeface="Times New Roman" panose="02020603050405020304" pitchFamily="18" charset="0"/>
                  </a:rPr>
                  <a:t>The data used were per capita disposable income of households, and expenditures on eight consumption categories, including food, clothing, housing, etc.</a:t>
                </a:r>
              </a:p>
            </p:txBody>
          </p:sp>
        </mc:Choice>
        <mc:Fallback xmlns="">
          <p:sp>
            <p:nvSpPr>
              <p:cNvPr id="6" name="内容占位符 2"/>
              <p:cNvSpPr txBox="1">
                <a:spLocks noRot="1" noChangeAspect="1" noMove="1" noResize="1" noEditPoints="1" noAdjustHandles="1" noChangeArrowheads="1" noChangeShapeType="1" noTextEdit="1"/>
              </p:cNvSpPr>
              <p:nvPr/>
            </p:nvSpPr>
            <p:spPr>
              <a:xfrm>
                <a:off x="6341533" y="714208"/>
                <a:ext cx="5376333" cy="5585489"/>
              </a:xfrm>
              <a:prstGeom prst="rect">
                <a:avLst/>
              </a:prstGeom>
              <a:blipFill>
                <a:blip r:embed="rId3"/>
                <a:stretch>
                  <a:fillRect l="-566" r="-566"/>
                </a:stretch>
              </a:blipFill>
              <a:ln>
                <a:solidFill>
                  <a:schemeClr val="accent1"/>
                </a:solidFill>
              </a:ln>
            </p:spPr>
            <p:txBody>
              <a:bodyPr/>
              <a:lstStyle/>
              <a:p>
                <a:r>
                  <a:rPr lang="zh-CN" altLang="en-US">
                    <a:noFill/>
                  </a:rPr>
                  <a:t> </a:t>
                </a:r>
              </a:p>
            </p:txBody>
          </p:sp>
        </mc:Fallback>
      </mc:AlternateContent>
      <p:sp>
        <p:nvSpPr>
          <p:cNvPr id="512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12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120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内容占位符 2">
            <a:extLst>
              <a:ext uri="{FF2B5EF4-FFF2-40B4-BE49-F238E27FC236}">
                <a16:creationId xmlns:a16="http://schemas.microsoft.com/office/drawing/2014/main" id="{C7004B85-9236-623A-C0FA-7759A858DE2B}"/>
              </a:ext>
            </a:extLst>
          </p:cNvPr>
          <p:cNvSpPr txBox="1"/>
          <p:nvPr/>
        </p:nvSpPr>
        <p:spPr>
          <a:xfrm>
            <a:off x="838201" y="730250"/>
            <a:ext cx="4839586" cy="5585489"/>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600"/>
              </a:spcBef>
              <a:buFont typeface="Arial" panose="020B0604020202020204" pitchFamily="34" charset="0"/>
              <a:buNone/>
            </a:pPr>
            <a:r>
              <a:rPr lang="en-US" altLang="zh-CN" sz="2000" b="1" dirty="0">
                <a:solidFill>
                  <a:srgbClr val="C00000"/>
                </a:solidFill>
                <a:latin typeface="+mj-lt"/>
                <a:cs typeface="Times New Roman" panose="02020603050405020304" pitchFamily="18" charset="0"/>
              </a:rPr>
              <a:t>Data requirements</a:t>
            </a:r>
          </a:p>
          <a:p>
            <a:pPr>
              <a:lnSpc>
                <a:spcPct val="140000"/>
              </a:lnSpc>
              <a:spcBef>
                <a:spcPts val="600"/>
              </a:spcBef>
            </a:pPr>
            <a:r>
              <a:rPr lang="en-US" altLang="zh-CN" sz="1800" b="1" dirty="0">
                <a:solidFill>
                  <a:schemeClr val="bg1">
                    <a:lumMod val="65000"/>
                  </a:schemeClr>
                </a:solidFill>
                <a:latin typeface="+mj-lt"/>
                <a:cs typeface="Times New Roman" panose="02020603050405020304" pitchFamily="18" charset="0"/>
              </a:rPr>
              <a:t>Chinese multi-regional input-output table</a:t>
            </a:r>
          </a:p>
          <a:p>
            <a:pPr>
              <a:lnSpc>
                <a:spcPct val="140000"/>
              </a:lnSpc>
              <a:spcBef>
                <a:spcPts val="2400"/>
              </a:spcBef>
            </a:pPr>
            <a:r>
              <a:rPr lang="en-US" altLang="zh-CN" sz="1800" b="1" dirty="0">
                <a:latin typeface="+mj-lt"/>
                <a:cs typeface="Times New Roman" panose="02020603050405020304" pitchFamily="18" charset="0"/>
              </a:rPr>
              <a:t>Income elasticity coefficient and rigid consumption coefficient</a:t>
            </a:r>
          </a:p>
          <a:p>
            <a:pPr>
              <a:lnSpc>
                <a:spcPct val="140000"/>
              </a:lnSpc>
              <a:spcBef>
                <a:spcPts val="2400"/>
              </a:spcBef>
            </a:pPr>
            <a:r>
              <a:rPr lang="en-US" altLang="zh-CN" sz="1800" b="1" dirty="0">
                <a:solidFill>
                  <a:schemeClr val="bg1">
                    <a:lumMod val="65000"/>
                  </a:schemeClr>
                </a:solidFill>
                <a:latin typeface="+mj-lt"/>
                <a:cs typeface="Times New Roman" panose="02020603050405020304" pitchFamily="18" charset="0"/>
              </a:rPr>
              <a:t>Estimation of household income decline</a:t>
            </a:r>
          </a:p>
          <a:p>
            <a:pPr>
              <a:lnSpc>
                <a:spcPct val="140000"/>
              </a:lnSpc>
              <a:spcBef>
                <a:spcPts val="2400"/>
              </a:spcBef>
            </a:pPr>
            <a:r>
              <a:rPr lang="en-US" altLang="zh-CN" sz="1800" b="1" dirty="0">
                <a:solidFill>
                  <a:schemeClr val="bg1">
                    <a:lumMod val="65000"/>
                  </a:schemeClr>
                </a:solidFill>
                <a:latin typeface="+mj-lt"/>
                <a:cs typeface="Times New Roman" panose="02020603050405020304" pitchFamily="18" charset="0"/>
              </a:rPr>
              <a:t>Identification of affected downstream manufacturers</a:t>
            </a:r>
          </a:p>
          <a:p>
            <a:pPr>
              <a:lnSpc>
                <a:spcPct val="140000"/>
              </a:lnSpc>
              <a:spcBef>
                <a:spcPts val="2400"/>
              </a:spcBef>
            </a:pPr>
            <a:r>
              <a:rPr lang="en-US" altLang="zh-CN" sz="1800" b="1" dirty="0">
                <a:solidFill>
                  <a:schemeClr val="bg1">
                    <a:lumMod val="65000"/>
                  </a:schemeClr>
                </a:solidFill>
                <a:latin typeface="+mj-lt"/>
                <a:cs typeface="Times New Roman" panose="02020603050405020304" pitchFamily="18" charset="0"/>
              </a:rPr>
              <a:t>Assessment of raw material “days on hand”</a:t>
            </a:r>
          </a:p>
          <a:p>
            <a:pPr>
              <a:lnSpc>
                <a:spcPct val="170000"/>
              </a:lnSpc>
              <a:spcBef>
                <a:spcPts val="600"/>
              </a:spcBef>
            </a:pPr>
            <a:endParaRPr lang="en-US" altLang="zh-CN" sz="1800" b="1" dirty="0">
              <a:latin typeface="Times New Roman" panose="02020603050405020304" pitchFamily="18" charset="0"/>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A5AED659-3502-8792-6D46-5B7BCEEFAD96}"/>
              </a:ext>
            </a:extLst>
          </p:cNvPr>
          <p:cNvGraphicFramePr>
            <a:graphicFrameLocks noGrp="1"/>
          </p:cNvGraphicFramePr>
          <p:nvPr>
            <p:extLst>
              <p:ext uri="{D42A27DB-BD31-4B8C-83A1-F6EECF244321}">
                <p14:modId xmlns:p14="http://schemas.microsoft.com/office/powerpoint/2010/main" val="3544375881"/>
              </p:ext>
            </p:extLst>
          </p:nvPr>
        </p:nvGraphicFramePr>
        <p:xfrm>
          <a:off x="6650015" y="4999659"/>
          <a:ext cx="4703784" cy="1219200"/>
        </p:xfrm>
        <a:graphic>
          <a:graphicData uri="http://schemas.openxmlformats.org/drawingml/2006/table">
            <a:tbl>
              <a:tblPr firstRow="1" bandRow="1">
                <a:tableStyleId>{5C22544A-7EE6-4342-B048-85BDC9FD1C3A}</a:tableStyleId>
              </a:tblPr>
              <a:tblGrid>
                <a:gridCol w="2589678">
                  <a:extLst>
                    <a:ext uri="{9D8B030D-6E8A-4147-A177-3AD203B41FA5}">
                      <a16:colId xmlns:a16="http://schemas.microsoft.com/office/drawing/2014/main" val="568112922"/>
                    </a:ext>
                  </a:extLst>
                </a:gridCol>
                <a:gridCol w="2114106">
                  <a:extLst>
                    <a:ext uri="{9D8B030D-6E8A-4147-A177-3AD203B41FA5}">
                      <a16:colId xmlns:a16="http://schemas.microsoft.com/office/drawing/2014/main" val="3672495939"/>
                    </a:ext>
                  </a:extLst>
                </a:gridCol>
              </a:tblGrid>
              <a:tr h="0">
                <a:tc>
                  <a:txBody>
                    <a:bodyPr/>
                    <a:lstStyle/>
                    <a:p>
                      <a:pPr indent="127000" algn="ctr">
                        <a:spcBef>
                          <a:spcPts val="250"/>
                        </a:spcBef>
                      </a:pPr>
                      <a:r>
                        <a:rPr lang="zh-CN" sz="1600" kern="100" dirty="0">
                          <a:effectLst/>
                        </a:rPr>
                        <a:t>Household consumption category</a:t>
                      </a:r>
                      <a:endParaRPr lang="zh-CN"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zh-CN" sz="1600" kern="100" dirty="0">
                          <a:effectLst/>
                        </a:rPr>
                        <a:t>Rigid consumption coefficient</a:t>
                      </a:r>
                      <a:endParaRPr lang="zh-CN"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2422597"/>
                  </a:ext>
                </a:extLst>
              </a:tr>
              <a:tr h="0">
                <a:tc>
                  <a:txBody>
                    <a:bodyPr/>
                    <a:lstStyle/>
                    <a:p>
                      <a:pPr indent="127000" algn="ctr">
                        <a:spcBef>
                          <a:spcPts val="250"/>
                        </a:spcBef>
                      </a:pPr>
                      <a:r>
                        <a:rPr lang="zh-CN" sz="1600" kern="100" dirty="0">
                          <a:effectLst/>
                        </a:rPr>
                        <a:t>Food</a:t>
                      </a:r>
                      <a:endParaRPr lang="zh-CN"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zh-CN" sz="1600" kern="100" dirty="0">
                          <a:effectLst/>
                        </a:rPr>
                        <a:t>0.500 </a:t>
                      </a:r>
                      <a:endParaRPr lang="zh-CN"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9789166"/>
                  </a:ext>
                </a:extLst>
              </a:tr>
              <a:tr h="75615">
                <a:tc>
                  <a:txBody>
                    <a:bodyPr/>
                    <a:lstStyle/>
                    <a:p>
                      <a:pPr indent="127000" algn="ctr">
                        <a:spcBef>
                          <a:spcPts val="250"/>
                        </a:spcBef>
                      </a:pPr>
                      <a:r>
                        <a:rPr lang="zh-CN" sz="1600" kern="100">
                          <a:effectLst/>
                        </a:rPr>
                        <a:t>Clothing</a:t>
                      </a:r>
                      <a:endParaRPr lang="zh-CN"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zh-CN" sz="1600" kern="100" dirty="0">
                          <a:effectLst/>
                        </a:rPr>
                        <a:t>0.395</a:t>
                      </a:r>
                      <a:endParaRPr lang="zh-CN"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1252725"/>
                  </a:ext>
                </a:extLst>
              </a:tr>
              <a:tr h="0">
                <a:tc>
                  <a:txBody>
                    <a:bodyPr/>
                    <a:lstStyle/>
                    <a:p>
                      <a:pPr indent="127000" algn="ctr">
                        <a:spcBef>
                          <a:spcPts val="250"/>
                        </a:spcBef>
                      </a:pPr>
                      <a:r>
                        <a:rPr lang="zh-CN" sz="1600" kern="100">
                          <a:effectLst/>
                        </a:rPr>
                        <a:t>Housing</a:t>
                      </a:r>
                      <a:endParaRPr lang="zh-CN"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zh-CN" sz="1600" kern="100" dirty="0">
                          <a:effectLst/>
                        </a:rPr>
                        <a:t>0.708</a:t>
                      </a:r>
                      <a:endParaRPr lang="zh-CN"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7600867"/>
                  </a:ext>
                </a:extLst>
              </a:tr>
            </a:tbl>
          </a:graphicData>
        </a:graphic>
      </p:graphicFrame>
    </p:spTree>
    <p:extLst>
      <p:ext uri="{BB962C8B-B14F-4D97-AF65-F5344CB8AC3E}">
        <p14:creationId xmlns:p14="http://schemas.microsoft.com/office/powerpoint/2010/main" val="292888740"/>
      </p:ext>
    </p:extLst>
  </p:cSld>
  <p:clrMapOvr>
    <a:masterClrMapping/>
  </p:clrMapOvr>
  <mc:AlternateContent xmlns:mc="http://schemas.openxmlformats.org/markup-compatibility/2006" xmlns:p14="http://schemas.microsoft.com/office/powerpoint/2010/main">
    <mc:Choice Requires="p14">
      <p:transition spd="slow" p14:dur="2000" advTm="35134"/>
    </mc:Choice>
    <mc:Fallback xmlns="">
      <p:transition spd="slow" advTm="3513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18</a:t>
            </a:fld>
            <a:endParaRPr lang="zh-CN" altLang="en-US"/>
          </a:p>
        </p:txBody>
      </p:sp>
      <mc:AlternateContent xmlns:mc="http://schemas.openxmlformats.org/markup-compatibility/2006" xmlns:a14="http://schemas.microsoft.com/office/drawing/2010/main">
        <mc:Choice Requires="a14">
          <p:sp>
            <p:nvSpPr>
              <p:cNvPr id="6" name="内容占位符 2"/>
              <p:cNvSpPr txBox="1"/>
              <p:nvPr/>
            </p:nvSpPr>
            <p:spPr>
              <a:xfrm>
                <a:off x="6341533" y="714208"/>
                <a:ext cx="5376333" cy="5585489"/>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Bef>
                    <a:spcPts val="600"/>
                  </a:spcBef>
                  <a:buNone/>
                </a:pPr>
                <a:endParaRPr lang="en-US" altLang="zh-CN" sz="1800" b="1" dirty="0">
                  <a:latin typeface="Times New Roman" panose="02020603050405020304" pitchFamily="18" charset="0"/>
                  <a:cs typeface="Times New Roman" panose="02020603050405020304" pitchFamily="18" charset="0"/>
                </a:endParaRPr>
              </a:p>
              <a:p>
                <a:pPr marL="180000" lvl="1" indent="-180000">
                  <a:lnSpc>
                    <a:spcPct val="125000"/>
                  </a:lnSpc>
                  <a:spcBef>
                    <a:spcPts val="600"/>
                  </a:spcBef>
                </a:pPr>
                <a:r>
                  <a:rPr lang="en-US" altLang="zh-CN" sz="1800" dirty="0">
                    <a:latin typeface="Times New Roman" panose="02020603050405020304" pitchFamily="18" charset="0"/>
                    <a:cs typeface="Times New Roman" panose="02020603050405020304" pitchFamily="18" charset="0"/>
                  </a:rPr>
                  <a:t> </a:t>
                </a:r>
                <a:r>
                  <a:rPr lang="zh-CN" altLang="zh-CN" sz="1800" dirty="0">
                    <a:latin typeface="Times New Roman" panose="02020603050405020304" pitchFamily="18" charset="0"/>
                    <a:cs typeface="Times New Roman" panose="02020603050405020304" pitchFamily="18" charset="0"/>
                  </a:rPr>
                  <a:t>To assess the subsequent impact of destructive events, we estimate the magnitude of income decline </a:t>
                </a:r>
                <a:r>
                  <a:rPr lang="en-US" altLang="zh-CN" sz="1800" dirty="0">
                    <a:latin typeface="Times New Roman" panose="02020603050405020304" pitchFamily="18" charset="0"/>
                    <a:cs typeface="Times New Roman" panose="02020603050405020304" pitchFamily="18" charset="0"/>
                  </a:rPr>
                  <a:t>of region</a:t>
                </a:r>
                <a14:m>
                  <m:oMath xmlns:m="http://schemas.openxmlformats.org/officeDocument/2006/math">
                    <m:r>
                      <a:rPr lang="en-US" altLang="zh-CN" sz="1800">
                        <a:latin typeface="Cambria Math" panose="02040503050406030204" pitchFamily="18" charset="0"/>
                        <a:cs typeface="Times New Roman" panose="02020603050405020304" pitchFamily="18" charset="0"/>
                      </a:rPr>
                      <m:t>𝑠</m:t>
                    </m:r>
                    <m:r>
                      <a:rPr lang="en-US" altLang="zh-CN" sz="1800">
                        <a:latin typeface="Cambria Math" panose="02040503050406030204" pitchFamily="18" charset="0"/>
                        <a:cs typeface="Times New Roman" panose="02020603050405020304" pitchFamily="18" charset="0"/>
                      </a:rPr>
                      <m:t> </m:t>
                    </m:r>
                    <m:sSub>
                      <m:sSubPr>
                        <m:ctrlPr>
                          <a:rPr lang="zh-CN" altLang="zh-CN" sz="1800" i="1">
                            <a:latin typeface="Cambria Math" panose="02040503050406030204" pitchFamily="18" charset="0"/>
                            <a:cs typeface="Times New Roman" panose="02020603050405020304" pitchFamily="18" charset="0"/>
                          </a:rPr>
                        </m:ctrlPr>
                      </m:sSubPr>
                      <m:e>
                        <m:r>
                          <a:rPr lang="zh-CN" altLang="zh-CN" sz="1800">
                            <a:latin typeface="Cambria Math" panose="02040503050406030204" pitchFamily="18" charset="0"/>
                            <a:cs typeface="Times New Roman" panose="02020603050405020304" pitchFamily="18" charset="0"/>
                          </a:rPr>
                          <m:t>∆</m:t>
                        </m:r>
                        <m:r>
                          <a:rPr lang="en-US" altLang="zh-CN" sz="1800">
                            <a:latin typeface="Cambria Math" panose="02040503050406030204" pitchFamily="18" charset="0"/>
                            <a:cs typeface="Times New Roman" panose="02020603050405020304" pitchFamily="18" charset="0"/>
                          </a:rPr>
                          <m:t>𝑖𝑛𝑐</m:t>
                        </m:r>
                      </m:e>
                      <m:sub>
                        <m:r>
                          <a:rPr lang="en-US" altLang="zh-CN" sz="1800">
                            <a:latin typeface="Cambria Math" panose="02040503050406030204" pitchFamily="18" charset="0"/>
                            <a:cs typeface="Times New Roman" panose="02020603050405020304" pitchFamily="18" charset="0"/>
                          </a:rPr>
                          <m:t>𝑠</m:t>
                        </m:r>
                      </m:sub>
                    </m:sSub>
                    <m:r>
                      <a:rPr lang="en-US" altLang="zh-CN" sz="1800">
                        <a:latin typeface="Cambria Math" panose="02040503050406030204" pitchFamily="18" charset="0"/>
                        <a:cs typeface="Times New Roman" panose="02020603050405020304" pitchFamily="18" charset="0"/>
                      </a:rPr>
                      <m:t> </m:t>
                    </m:r>
                  </m:oMath>
                </a14:m>
                <a:r>
                  <a:rPr lang="zh-CN" altLang="zh-CN" sz="1800" dirty="0">
                    <a:latin typeface="Times New Roman" panose="02020603050405020304" pitchFamily="18" charset="0"/>
                    <a:cs typeface="Times New Roman" panose="02020603050405020304" pitchFamily="18" charset="0"/>
                  </a:rPr>
                  <a:t>by considering the current economic losses it suffered and the income level of residents in the region:</a:t>
                </a:r>
              </a:p>
              <a:p>
                <a:pPr marL="0" lvl="1" indent="0" algn="ctr">
                  <a:lnSpc>
                    <a:spcPct val="125000"/>
                  </a:lnSpc>
                  <a:spcBef>
                    <a:spcPts val="600"/>
                  </a:spcBef>
                  <a:buNone/>
                </a:pPr>
                <a:r>
                  <a:rPr lang="en-US" altLang="zh-CN" sz="1800" dirty="0"/>
                  <a:t> </a:t>
                </a:r>
                <a14:m>
                  <m:oMath xmlns:m="http://schemas.openxmlformats.org/officeDocument/2006/math">
                    <m:sSub>
                      <m:sSubPr>
                        <m:ctrlPr>
                          <a:rPr lang="zh-CN" altLang="zh-CN" sz="1800" i="1">
                            <a:latin typeface="Cambria Math" panose="02040503050406030204" pitchFamily="18" charset="0"/>
                          </a:rPr>
                        </m:ctrlPr>
                      </m:sSubPr>
                      <m:e>
                        <m:r>
                          <a:rPr lang="zh-CN" altLang="zh-CN" sz="1800" i="1">
                            <a:latin typeface="Cambria Math" panose="02040503050406030204" pitchFamily="18" charset="0"/>
                          </a:rPr>
                          <m:t>∆</m:t>
                        </m:r>
                        <m:r>
                          <a:rPr lang="en-US" altLang="zh-CN" sz="1800" i="1">
                            <a:latin typeface="Cambria Math" panose="02040503050406030204" pitchFamily="18" charset="0"/>
                          </a:rPr>
                          <m:t>𝑖𝑛𝑐</m:t>
                        </m:r>
                      </m:e>
                      <m:sub>
                        <m:r>
                          <a:rPr lang="en-US" altLang="zh-CN" sz="1800" i="1">
                            <a:latin typeface="Cambria Math" panose="02040503050406030204" pitchFamily="18" charset="0"/>
                          </a:rPr>
                          <m:t>𝑠</m:t>
                        </m:r>
                      </m:sub>
                    </m:sSub>
                    <m:r>
                      <a:rPr lang="en-US" altLang="zh-CN" sz="1800" i="1">
                        <a:latin typeface="Cambria Math" panose="02040503050406030204" pitchFamily="18" charset="0"/>
                      </a:rPr>
                      <m:t>=</m:t>
                    </m:r>
                    <m:f>
                      <m:fPr>
                        <m:ctrlPr>
                          <a:rPr lang="zh-CN" altLang="zh-CN" sz="1800" i="1">
                            <a:latin typeface="Cambria Math" panose="02040503050406030204" pitchFamily="18" charset="0"/>
                          </a:rPr>
                        </m:ctrlPr>
                      </m:fPr>
                      <m:num>
                        <m:r>
                          <a:rPr lang="en-US" altLang="zh-CN" sz="1800" i="1">
                            <a:latin typeface="Cambria Math" panose="02040503050406030204" pitchFamily="18" charset="0"/>
                          </a:rPr>
                          <m:t> </m:t>
                        </m:r>
                        <m:sSub>
                          <m:sSubPr>
                            <m:ctrlPr>
                              <a:rPr lang="zh-CN" altLang="zh-CN" sz="1800" i="1">
                                <a:latin typeface="Cambria Math" panose="02040503050406030204" pitchFamily="18" charset="0"/>
                              </a:rPr>
                            </m:ctrlPr>
                          </m:sSubPr>
                          <m:e>
                            <m:r>
                              <a:rPr lang="en-US" altLang="zh-CN" sz="1800" b="1" i="1">
                                <a:latin typeface="Cambria Math" panose="02040503050406030204" pitchFamily="18" charset="0"/>
                              </a:rPr>
                              <m:t>𝒍𝒄</m:t>
                            </m:r>
                          </m:e>
                          <m:sub>
                            <m:r>
                              <a:rPr lang="en-US" altLang="zh-CN" sz="1800" i="1">
                                <a:latin typeface="Cambria Math" panose="02040503050406030204" pitchFamily="18" charset="0"/>
                              </a:rPr>
                              <m:t>𝑠</m:t>
                            </m:r>
                          </m:sub>
                        </m:sSub>
                        <m:sSup>
                          <m:sSupPr>
                            <m:ctrlPr>
                              <a:rPr lang="zh-CN" altLang="zh-CN" sz="1800" i="1">
                                <a:latin typeface="Cambria Math" panose="02040503050406030204" pitchFamily="18" charset="0"/>
                              </a:rPr>
                            </m:ctrlPr>
                          </m:sSupPr>
                          <m:e>
                            <m:sSub>
                              <m:sSubPr>
                                <m:ctrlPr>
                                  <a:rPr lang="zh-CN" altLang="zh-CN" sz="1800" i="1">
                                    <a:latin typeface="Cambria Math" panose="02040503050406030204" pitchFamily="18" charset="0"/>
                                  </a:rPr>
                                </m:ctrlPr>
                              </m:sSubPr>
                              <m:e>
                                <m:acc>
                                  <m:accPr>
                                    <m:chr m:val="̂"/>
                                    <m:ctrlPr>
                                      <a:rPr lang="zh-CN" altLang="zh-CN" sz="1800" i="1">
                                        <a:latin typeface="Cambria Math" panose="02040503050406030204" pitchFamily="18" charset="0"/>
                                      </a:rPr>
                                    </m:ctrlPr>
                                  </m:accPr>
                                  <m:e>
                                    <m:r>
                                      <a:rPr lang="en-US" altLang="zh-CN" sz="1800" b="1" i="1">
                                        <a:latin typeface="Cambria Math" panose="02040503050406030204" pitchFamily="18" charset="0"/>
                                      </a:rPr>
                                      <m:t>𝒘</m:t>
                                    </m:r>
                                  </m:e>
                                </m:acc>
                              </m:e>
                              <m:sub>
                                <m:r>
                                  <a:rPr lang="en-US" altLang="zh-CN" sz="1800" i="1">
                                    <a:latin typeface="Cambria Math" panose="02040503050406030204" pitchFamily="18" charset="0"/>
                                  </a:rPr>
                                  <m:t>𝑠</m:t>
                                </m:r>
                              </m:sub>
                            </m:sSub>
                          </m:e>
                          <m:sup>
                            <m:r>
                              <a:rPr lang="en-US" altLang="zh-CN" sz="1800" i="1">
                                <a:latin typeface="Cambria Math" panose="02040503050406030204" pitchFamily="18" charset="0"/>
                              </a:rPr>
                              <m:t>−</m:t>
                            </m:r>
                            <m:r>
                              <a:rPr lang="en-US" altLang="zh-CN" sz="1800">
                                <a:latin typeface="Cambria Math" panose="02040503050406030204" pitchFamily="18" charset="0"/>
                              </a:rPr>
                              <m:t>1</m:t>
                            </m:r>
                          </m:sup>
                        </m:sSup>
                        <m:sSub>
                          <m:sSubPr>
                            <m:ctrlPr>
                              <a:rPr lang="zh-CN" altLang="zh-CN" sz="1800" i="1">
                                <a:latin typeface="Cambria Math" panose="02040503050406030204" pitchFamily="18" charset="0"/>
                              </a:rPr>
                            </m:ctrlPr>
                          </m:sSubPr>
                          <m:e>
                            <m:r>
                              <a:rPr lang="en-US" altLang="zh-CN" sz="1800" b="1" i="1">
                                <a:latin typeface="Cambria Math" panose="02040503050406030204" pitchFamily="18" charset="0"/>
                              </a:rPr>
                              <m:t>𝒊𝒎</m:t>
                            </m:r>
                          </m:e>
                          <m:sub>
                            <m:r>
                              <a:rPr lang="en-US" altLang="zh-CN" sz="1800" i="1">
                                <a:latin typeface="Cambria Math" panose="02040503050406030204" pitchFamily="18" charset="0"/>
                              </a:rPr>
                              <m:t>𝑐𝑢𝑟𝑟𝑒𝑛𝑡</m:t>
                            </m:r>
                            <m:r>
                              <a:rPr lang="en-US" altLang="zh-CN" sz="1800" i="1">
                                <a:latin typeface="Cambria Math" panose="02040503050406030204" pitchFamily="18" charset="0"/>
                              </a:rPr>
                              <m:t>_</m:t>
                            </m:r>
                            <m:r>
                              <a:rPr lang="en-US" altLang="zh-CN" sz="1800" i="1">
                                <a:latin typeface="Cambria Math" panose="02040503050406030204" pitchFamily="18" charset="0"/>
                              </a:rPr>
                              <m:t>𝑠</m:t>
                            </m:r>
                          </m:sub>
                        </m:sSub>
                        <m:r>
                          <a:rPr lang="en-US" altLang="zh-CN" sz="1800" i="1">
                            <a:latin typeface="Cambria Math" panose="02040503050406030204" pitchFamily="18" charset="0"/>
                          </a:rPr>
                          <m:t> </m:t>
                        </m:r>
                      </m:num>
                      <m:den>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𝐿𝐶</m:t>
                            </m:r>
                          </m:e>
                          <m:sub>
                            <m:r>
                              <a:rPr lang="en-US" altLang="zh-CN" sz="1800" i="1">
                                <a:latin typeface="Cambria Math" panose="02040503050406030204" pitchFamily="18" charset="0"/>
                              </a:rPr>
                              <m:t>𝑠</m:t>
                            </m:r>
                          </m:sub>
                        </m:sSub>
                      </m:den>
                    </m:f>
                    <m:r>
                      <a:rPr lang="en-US" altLang="zh-CN" sz="1800" i="1">
                        <a:latin typeface="Cambria Math" panose="02040503050406030204" pitchFamily="18" charset="0"/>
                      </a:rPr>
                      <m:t>∙</m:t>
                    </m:r>
                    <m:f>
                      <m:fPr>
                        <m:ctrlPr>
                          <a:rPr lang="zh-CN" altLang="zh-CN" sz="1800" i="1">
                            <a:latin typeface="Cambria Math" panose="02040503050406030204" pitchFamily="18" charset="0"/>
                          </a:rPr>
                        </m:ctrlPr>
                      </m:fPr>
                      <m:num>
                        <m:r>
                          <a:rPr lang="en-US" altLang="zh-CN" sz="1800" i="1">
                            <a:latin typeface="Cambria Math" panose="02040503050406030204" pitchFamily="18" charset="0"/>
                          </a:rPr>
                          <m:t> </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𝑤</m:t>
                            </m:r>
                            <m:r>
                              <a:rPr lang="en-US" altLang="zh-CN" sz="1800" i="1">
                                <a:latin typeface="Cambria Math" panose="02040503050406030204" pitchFamily="18" charset="0"/>
                              </a:rPr>
                              <m:t>_</m:t>
                            </m:r>
                            <m:r>
                              <a:rPr lang="en-US" altLang="zh-CN" sz="1800" i="1">
                                <a:latin typeface="Cambria Math" panose="02040503050406030204" pitchFamily="18" charset="0"/>
                              </a:rPr>
                              <m:t>𝑎𝑣𝑔</m:t>
                            </m:r>
                          </m:e>
                          <m:sub>
                            <m:r>
                              <a:rPr lang="en-US" altLang="zh-CN" sz="1800" i="1">
                                <a:latin typeface="Cambria Math" panose="02040503050406030204" pitchFamily="18" charset="0"/>
                              </a:rPr>
                              <m:t>𝑠</m:t>
                            </m:r>
                          </m:sub>
                        </m:sSub>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𝑤</m:t>
                            </m:r>
                            <m:r>
                              <a:rPr lang="en-US" altLang="zh-CN" sz="1800" i="1">
                                <a:latin typeface="Cambria Math" panose="02040503050406030204" pitchFamily="18" charset="0"/>
                              </a:rPr>
                              <m:t>_</m:t>
                            </m:r>
                            <m:r>
                              <a:rPr lang="en-US" altLang="zh-CN" sz="1800" i="1">
                                <a:latin typeface="Cambria Math" panose="02040503050406030204" pitchFamily="18" charset="0"/>
                              </a:rPr>
                              <m:t>𝑚𝑖𝑛</m:t>
                            </m:r>
                          </m:e>
                          <m:sub>
                            <m:r>
                              <a:rPr lang="en-US" altLang="zh-CN" sz="1800" i="1">
                                <a:latin typeface="Cambria Math" panose="02040503050406030204" pitchFamily="18" charset="0"/>
                              </a:rPr>
                              <m:t>𝑠</m:t>
                            </m:r>
                          </m:sub>
                        </m:sSub>
                        <m:r>
                          <a:rPr lang="en-US" altLang="zh-CN" sz="1800" i="1">
                            <a:latin typeface="Cambria Math" panose="02040503050406030204" pitchFamily="18" charset="0"/>
                          </a:rPr>
                          <m:t>∙12 </m:t>
                        </m:r>
                      </m:num>
                      <m:den>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𝑤</m:t>
                            </m:r>
                            <m:r>
                              <a:rPr lang="en-US" altLang="zh-CN" sz="1800" i="1">
                                <a:latin typeface="Cambria Math" panose="02040503050406030204" pitchFamily="18" charset="0"/>
                              </a:rPr>
                              <m:t>_</m:t>
                            </m:r>
                            <m:r>
                              <a:rPr lang="en-US" altLang="zh-CN" sz="1800" i="1">
                                <a:latin typeface="Cambria Math" panose="02040503050406030204" pitchFamily="18" charset="0"/>
                              </a:rPr>
                              <m:t>𝑎𝑣𝑔</m:t>
                            </m:r>
                          </m:e>
                          <m:sub>
                            <m:r>
                              <a:rPr lang="en-US" altLang="zh-CN" sz="1800" i="1">
                                <a:latin typeface="Cambria Math" panose="02040503050406030204" pitchFamily="18" charset="0"/>
                              </a:rPr>
                              <m:t>𝑠</m:t>
                            </m:r>
                          </m:sub>
                        </m:sSub>
                      </m:den>
                    </m:f>
                  </m:oMath>
                </a14:m>
                <a:endParaRPr lang="zh-CN" altLang="zh-CN" sz="1800" dirty="0">
                  <a:latin typeface="Times New Roman" panose="02020603050405020304" pitchFamily="18" charset="0"/>
                  <a:cs typeface="Times New Roman" panose="02020603050405020304" pitchFamily="18" charset="0"/>
                </a:endParaRPr>
              </a:p>
              <a:p>
                <a:pPr marL="180000" lvl="1" indent="0">
                  <a:lnSpc>
                    <a:spcPct val="125000"/>
                  </a:lnSpc>
                  <a:spcBef>
                    <a:spcPts val="600"/>
                  </a:spcBef>
                  <a:buNone/>
                </a:pPr>
                <a:r>
                  <a:rPr lang="en-US" altLang="zh-CN" sz="1800" dirty="0">
                    <a:latin typeface="Times New Roman" panose="02020603050405020304" pitchFamily="18" charset="0"/>
                    <a:cs typeface="Times New Roman" panose="02020603050405020304" pitchFamily="18" charset="0"/>
                  </a:rPr>
                  <a:t>where </a:t>
                </a:r>
                <a14:m>
                  <m:oMath xmlns:m="http://schemas.openxmlformats.org/officeDocument/2006/math">
                    <m:r>
                      <a:rPr lang="en-US" altLang="zh-CN" sz="1800">
                        <a:latin typeface="Cambria Math" panose="02040503050406030204" pitchFamily="18" charset="0"/>
                        <a:cs typeface="Times New Roman" panose="02020603050405020304" pitchFamily="18" charset="0"/>
                      </a:rPr>
                      <m:t>𝒍𝒄</m:t>
                    </m:r>
                    <m:r>
                      <a:rPr lang="en-US" altLang="zh-CN" sz="1800">
                        <a:latin typeface="Cambria Math" panose="02040503050406030204" pitchFamily="18" charset="0"/>
                        <a:cs typeface="Times New Roman" panose="02020603050405020304" pitchFamily="18" charset="0"/>
                      </a:rPr>
                      <m:t> </m:t>
                    </m:r>
                  </m:oMath>
                </a14:m>
                <a:r>
                  <a:rPr lang="en-US" altLang="zh-CN" sz="1800" dirty="0">
                    <a:latin typeface="Times New Roman" panose="02020603050405020304" pitchFamily="18" charset="0"/>
                    <a:cs typeface="Times New Roman" panose="02020603050405020304" pitchFamily="18" charset="0"/>
                  </a:rPr>
                  <a:t>is the labor compensation vector in the IO table, </a:t>
                </a:r>
                <a14:m>
                  <m:oMath xmlns:m="http://schemas.openxmlformats.org/officeDocument/2006/math">
                    <m:sSub>
                      <m:sSubPr>
                        <m:ctrlPr>
                          <a:rPr lang="zh-CN" altLang="zh-CN" sz="1800" i="1">
                            <a:latin typeface="Cambria Math" panose="02040503050406030204" pitchFamily="18" charset="0"/>
                            <a:cs typeface="Times New Roman" panose="02020603050405020304" pitchFamily="18" charset="0"/>
                          </a:rPr>
                        </m:ctrlPr>
                      </m:sSubPr>
                      <m:e>
                        <m:r>
                          <a:rPr lang="en-US" altLang="zh-CN" sz="1800">
                            <a:latin typeface="Cambria Math" panose="02040503050406030204" pitchFamily="18" charset="0"/>
                            <a:cs typeface="Times New Roman" panose="02020603050405020304" pitchFamily="18" charset="0"/>
                          </a:rPr>
                          <m:t>𝒍𝒄</m:t>
                        </m:r>
                      </m:e>
                      <m:sub>
                        <m:r>
                          <a:rPr lang="en-US" altLang="zh-CN" sz="1800">
                            <a:latin typeface="Cambria Math" panose="02040503050406030204" pitchFamily="18" charset="0"/>
                            <a:cs typeface="Times New Roman" panose="02020603050405020304" pitchFamily="18" charset="0"/>
                          </a:rPr>
                          <m:t>𝑠</m:t>
                        </m:r>
                      </m:sub>
                    </m:sSub>
                    <m:sSup>
                      <m:sSupPr>
                        <m:ctrlPr>
                          <a:rPr lang="zh-CN" altLang="zh-CN" sz="1800" i="1">
                            <a:latin typeface="Cambria Math" panose="02040503050406030204" pitchFamily="18" charset="0"/>
                            <a:cs typeface="Times New Roman" panose="02020603050405020304" pitchFamily="18" charset="0"/>
                          </a:rPr>
                        </m:ctrlPr>
                      </m:sSupPr>
                      <m:e>
                        <m:sSub>
                          <m:sSubPr>
                            <m:ctrlPr>
                              <a:rPr lang="zh-CN" altLang="zh-CN" sz="1800" i="1">
                                <a:latin typeface="Cambria Math" panose="02040503050406030204" pitchFamily="18" charset="0"/>
                                <a:cs typeface="Times New Roman" panose="02020603050405020304" pitchFamily="18" charset="0"/>
                              </a:rPr>
                            </m:ctrlPr>
                          </m:sSubPr>
                          <m:e>
                            <m:acc>
                              <m:accPr>
                                <m:chr m:val="̂"/>
                                <m:ctrlPr>
                                  <a:rPr lang="zh-CN" altLang="zh-CN" sz="1800" i="1">
                                    <a:latin typeface="Cambria Math" panose="02040503050406030204" pitchFamily="18" charset="0"/>
                                    <a:cs typeface="Times New Roman" panose="02020603050405020304" pitchFamily="18" charset="0"/>
                                  </a:rPr>
                                </m:ctrlPr>
                              </m:accPr>
                              <m:e>
                                <m:r>
                                  <a:rPr lang="en-US" altLang="zh-CN" sz="1800">
                                    <a:latin typeface="Cambria Math" panose="02040503050406030204" pitchFamily="18" charset="0"/>
                                    <a:cs typeface="Times New Roman" panose="02020603050405020304" pitchFamily="18" charset="0"/>
                                  </a:rPr>
                                  <m:t>𝒘</m:t>
                                </m:r>
                              </m:e>
                            </m:acc>
                          </m:e>
                          <m:sub>
                            <m:r>
                              <a:rPr lang="en-US" altLang="zh-CN" sz="1800">
                                <a:latin typeface="Cambria Math" panose="02040503050406030204" pitchFamily="18" charset="0"/>
                                <a:cs typeface="Times New Roman" panose="02020603050405020304" pitchFamily="18" charset="0"/>
                              </a:rPr>
                              <m:t>𝑠</m:t>
                            </m:r>
                          </m:sub>
                        </m:sSub>
                      </m:e>
                      <m:sup>
                        <m:r>
                          <a:rPr lang="en-US" altLang="zh-CN" sz="1800">
                            <a:latin typeface="Cambria Math" panose="02040503050406030204" pitchFamily="18" charset="0"/>
                            <a:cs typeface="Times New Roman" panose="02020603050405020304" pitchFamily="18" charset="0"/>
                          </a:rPr>
                          <m:t>−1</m:t>
                        </m:r>
                      </m:sup>
                    </m:sSup>
                    <m:r>
                      <a:rPr lang="en-US" altLang="zh-CN" sz="1800">
                        <a:latin typeface="Cambria Math" panose="02040503050406030204" pitchFamily="18" charset="0"/>
                        <a:cs typeface="Times New Roman" panose="02020603050405020304" pitchFamily="18" charset="0"/>
                      </a:rPr>
                      <m:t> </m:t>
                    </m:r>
                  </m:oMath>
                </a14:m>
                <a:r>
                  <a:rPr lang="en-US" altLang="zh-CN" sz="1800" dirty="0">
                    <a:latin typeface="Times New Roman" panose="02020603050405020304" pitchFamily="18" charset="0"/>
                    <a:cs typeface="Times New Roman" panose="02020603050405020304" pitchFamily="18" charset="0"/>
                  </a:rPr>
                  <a:t>is the labor compensation included in one unit of value-added in region s, and </a:t>
                </a:r>
                <a14:m>
                  <m:oMath xmlns:m="http://schemas.openxmlformats.org/officeDocument/2006/math">
                    <m:sSub>
                      <m:sSubPr>
                        <m:ctrlPr>
                          <a:rPr lang="zh-CN" altLang="zh-CN" sz="1800" i="1">
                            <a:latin typeface="Cambria Math" panose="02040503050406030204" pitchFamily="18" charset="0"/>
                            <a:cs typeface="Times New Roman" panose="02020603050405020304" pitchFamily="18" charset="0"/>
                          </a:rPr>
                        </m:ctrlPr>
                      </m:sSubPr>
                      <m:e>
                        <m:r>
                          <a:rPr lang="en-US" altLang="zh-CN" sz="1800">
                            <a:latin typeface="Cambria Math" panose="02040503050406030204" pitchFamily="18" charset="0"/>
                            <a:cs typeface="Times New Roman" panose="02020603050405020304" pitchFamily="18" charset="0"/>
                          </a:rPr>
                          <m:t>𝐿𝐶</m:t>
                        </m:r>
                      </m:e>
                      <m:sub>
                        <m:r>
                          <a:rPr lang="en-US" altLang="zh-CN" sz="1800">
                            <a:latin typeface="Cambria Math" panose="02040503050406030204" pitchFamily="18" charset="0"/>
                            <a:cs typeface="Times New Roman" panose="02020603050405020304" pitchFamily="18" charset="0"/>
                          </a:rPr>
                          <m:t>𝑠</m:t>
                        </m:r>
                      </m:sub>
                    </m:sSub>
                    <m:r>
                      <a:rPr lang="en-US" altLang="zh-CN" sz="1800">
                        <a:latin typeface="Cambria Math" panose="02040503050406030204" pitchFamily="18" charset="0"/>
                        <a:cs typeface="Times New Roman" panose="02020603050405020304" pitchFamily="18" charset="0"/>
                      </a:rPr>
                      <m:t> </m:t>
                    </m:r>
                  </m:oMath>
                </a14:m>
                <a:r>
                  <a:rPr lang="en-US" altLang="zh-CN" sz="1800" dirty="0">
                    <a:latin typeface="Times New Roman" panose="02020603050405020304" pitchFamily="18" charset="0"/>
                    <a:cs typeface="Times New Roman" panose="02020603050405020304" pitchFamily="18" charset="0"/>
                  </a:rPr>
                  <a:t>is the total labor compensation in region s. </a:t>
                </a:r>
                <a14:m>
                  <m:oMath xmlns:m="http://schemas.openxmlformats.org/officeDocument/2006/math">
                    <m:sSub>
                      <m:sSubPr>
                        <m:ctrlPr>
                          <a:rPr lang="zh-CN" altLang="zh-CN" sz="1800" i="1">
                            <a:latin typeface="Cambria Math" panose="02040503050406030204" pitchFamily="18" charset="0"/>
                            <a:cs typeface="Times New Roman" panose="02020603050405020304" pitchFamily="18" charset="0"/>
                          </a:rPr>
                        </m:ctrlPr>
                      </m:sSubPr>
                      <m:e>
                        <m:r>
                          <a:rPr lang="en-US" altLang="zh-CN" sz="1800">
                            <a:latin typeface="Cambria Math" panose="02040503050406030204" pitchFamily="18" charset="0"/>
                            <a:cs typeface="Times New Roman" panose="02020603050405020304" pitchFamily="18" charset="0"/>
                          </a:rPr>
                          <m:t>𝑤</m:t>
                        </m:r>
                        <m:r>
                          <a:rPr lang="en-US" altLang="zh-CN" sz="1800">
                            <a:latin typeface="Cambria Math" panose="02040503050406030204" pitchFamily="18" charset="0"/>
                            <a:cs typeface="Times New Roman" panose="02020603050405020304" pitchFamily="18" charset="0"/>
                          </a:rPr>
                          <m:t>_</m:t>
                        </m:r>
                        <m:r>
                          <a:rPr lang="en-US" altLang="zh-CN" sz="1800">
                            <a:latin typeface="Cambria Math" panose="02040503050406030204" pitchFamily="18" charset="0"/>
                            <a:cs typeface="Times New Roman" panose="02020603050405020304" pitchFamily="18" charset="0"/>
                          </a:rPr>
                          <m:t>𝑎𝑣𝑔</m:t>
                        </m:r>
                      </m:e>
                      <m:sub>
                        <m:r>
                          <a:rPr lang="en-US" altLang="zh-CN" sz="1800">
                            <a:latin typeface="Cambria Math" panose="02040503050406030204" pitchFamily="18" charset="0"/>
                            <a:cs typeface="Times New Roman" panose="02020603050405020304" pitchFamily="18" charset="0"/>
                          </a:rPr>
                          <m:t>𝑠</m:t>
                        </m:r>
                      </m:sub>
                    </m:sSub>
                    <m:r>
                      <a:rPr lang="en-US" altLang="zh-CN" sz="1800">
                        <a:latin typeface="Cambria Math" panose="02040503050406030204" pitchFamily="18" charset="0"/>
                        <a:cs typeface="Times New Roman" panose="02020603050405020304" pitchFamily="18" charset="0"/>
                      </a:rPr>
                      <m:t> </m:t>
                    </m:r>
                  </m:oMath>
                </a14:m>
                <a:r>
                  <a:rPr lang="en-US" altLang="zh-CN" sz="1800" dirty="0">
                    <a:latin typeface="Times New Roman" panose="02020603050405020304" pitchFamily="18" charset="0"/>
                    <a:cs typeface="Times New Roman" panose="02020603050405020304" pitchFamily="18" charset="0"/>
                  </a:rPr>
                  <a:t>and</a:t>
                </a:r>
                <a14:m>
                  <m:oMath xmlns:m="http://schemas.openxmlformats.org/officeDocument/2006/math">
                    <m:r>
                      <a:rPr lang="en-US" altLang="zh-CN" sz="1800">
                        <a:latin typeface="Cambria Math" panose="02040503050406030204" pitchFamily="18" charset="0"/>
                        <a:cs typeface="Times New Roman" panose="02020603050405020304" pitchFamily="18" charset="0"/>
                      </a:rPr>
                      <m:t> </m:t>
                    </m:r>
                    <m:sSub>
                      <m:sSubPr>
                        <m:ctrlPr>
                          <a:rPr lang="zh-CN" altLang="zh-CN" sz="1800" i="1">
                            <a:latin typeface="Cambria Math" panose="02040503050406030204" pitchFamily="18" charset="0"/>
                            <a:cs typeface="Times New Roman" panose="02020603050405020304" pitchFamily="18" charset="0"/>
                          </a:rPr>
                        </m:ctrlPr>
                      </m:sSubPr>
                      <m:e>
                        <m:r>
                          <a:rPr lang="en-US" altLang="zh-CN" sz="1800">
                            <a:latin typeface="Cambria Math" panose="02040503050406030204" pitchFamily="18" charset="0"/>
                            <a:cs typeface="Times New Roman" panose="02020603050405020304" pitchFamily="18" charset="0"/>
                          </a:rPr>
                          <m:t>𝑤</m:t>
                        </m:r>
                        <m:r>
                          <a:rPr lang="en-US" altLang="zh-CN" sz="1800">
                            <a:latin typeface="Cambria Math" panose="02040503050406030204" pitchFamily="18" charset="0"/>
                            <a:cs typeface="Times New Roman" panose="02020603050405020304" pitchFamily="18" charset="0"/>
                          </a:rPr>
                          <m:t>_</m:t>
                        </m:r>
                        <m:r>
                          <a:rPr lang="en-US" altLang="zh-CN" sz="1800">
                            <a:latin typeface="Cambria Math" panose="02040503050406030204" pitchFamily="18" charset="0"/>
                            <a:cs typeface="Times New Roman" panose="02020603050405020304" pitchFamily="18" charset="0"/>
                          </a:rPr>
                          <m:t>𝑚𝑖𝑛</m:t>
                        </m:r>
                      </m:e>
                      <m:sub>
                        <m:r>
                          <a:rPr lang="en-US" altLang="zh-CN" sz="1800">
                            <a:latin typeface="Cambria Math" panose="02040503050406030204" pitchFamily="18" charset="0"/>
                            <a:cs typeface="Times New Roman" panose="02020603050405020304" pitchFamily="18" charset="0"/>
                          </a:rPr>
                          <m:t>𝑠</m:t>
                        </m:r>
                      </m:sub>
                    </m:sSub>
                    <m:r>
                      <a:rPr lang="en-US" altLang="zh-CN" sz="1800">
                        <a:latin typeface="Cambria Math" panose="02040503050406030204" pitchFamily="18" charset="0"/>
                        <a:cs typeface="Times New Roman" panose="02020603050405020304" pitchFamily="18" charset="0"/>
                      </a:rPr>
                      <m:t> </m:t>
                    </m:r>
                  </m:oMath>
                </a14:m>
                <a:r>
                  <a:rPr lang="en-US" altLang="zh-CN" sz="1800" dirty="0">
                    <a:latin typeface="Times New Roman" panose="02020603050405020304" pitchFamily="18" charset="0"/>
                    <a:cs typeface="Times New Roman" panose="02020603050405020304" pitchFamily="18" charset="0"/>
                  </a:rPr>
                  <a:t>are the per capita disposable income per year and the minimum wage standard per month in region </a:t>
                </a:r>
                <a:r>
                  <a:rPr lang="en-US" altLang="zh-CN" sz="1800" i="1" dirty="0">
                    <a:latin typeface="Times New Roman" panose="02020603050405020304" pitchFamily="18" charset="0"/>
                    <a:cs typeface="Times New Roman" panose="02020603050405020304" pitchFamily="18" charset="0"/>
                  </a:rPr>
                  <a:t>s</a:t>
                </a:r>
                <a:r>
                  <a:rPr lang="en-US" altLang="zh-CN" sz="1800" dirty="0">
                    <a:latin typeface="Times New Roman" panose="02020603050405020304" pitchFamily="18" charset="0"/>
                    <a:cs typeface="Times New Roman" panose="02020603050405020304" pitchFamily="18" charset="0"/>
                  </a:rPr>
                  <a:t>, respectively. </a:t>
                </a:r>
                <a:endParaRPr lang="zh-CN" altLang="zh-CN" sz="1800" dirty="0">
                  <a:latin typeface="Times New Roman" panose="02020603050405020304" pitchFamily="18" charset="0"/>
                  <a:cs typeface="Times New Roman" panose="02020603050405020304" pitchFamily="18" charset="0"/>
                </a:endParaRPr>
              </a:p>
              <a:p>
                <a:pPr marL="0" indent="0">
                  <a:lnSpc>
                    <a:spcPct val="170000"/>
                  </a:lnSpc>
                  <a:spcBef>
                    <a:spcPts val="600"/>
                  </a:spcBef>
                </a:pPr>
                <a:endParaRPr lang="en-US" altLang="zh-CN" sz="1600" dirty="0">
                  <a:latin typeface="Times New Roman" panose="02020603050405020304" pitchFamily="18" charset="0"/>
                  <a:cs typeface="Times New Roman" panose="02020603050405020304" pitchFamily="18" charset="0"/>
                </a:endParaRPr>
              </a:p>
            </p:txBody>
          </p:sp>
        </mc:Choice>
        <mc:Fallback xmlns="">
          <p:sp>
            <p:nvSpPr>
              <p:cNvPr id="6" name="内容占位符 2"/>
              <p:cNvSpPr txBox="1">
                <a:spLocks noRot="1" noChangeAspect="1" noMove="1" noResize="1" noEditPoints="1" noAdjustHandles="1" noChangeArrowheads="1" noChangeShapeType="1" noTextEdit="1"/>
              </p:cNvSpPr>
              <p:nvPr/>
            </p:nvSpPr>
            <p:spPr>
              <a:xfrm>
                <a:off x="6341533" y="714208"/>
                <a:ext cx="5376333" cy="5585489"/>
              </a:xfrm>
              <a:prstGeom prst="rect">
                <a:avLst/>
              </a:prstGeom>
              <a:blipFill>
                <a:blip r:embed="rId3"/>
                <a:stretch>
                  <a:fillRect l="-566" r="-1697" b="-763"/>
                </a:stretch>
              </a:blipFill>
              <a:ln>
                <a:solidFill>
                  <a:schemeClr val="accent1"/>
                </a:solidFill>
              </a:ln>
            </p:spPr>
            <p:txBody>
              <a:bodyPr/>
              <a:lstStyle/>
              <a:p>
                <a:r>
                  <a:rPr lang="zh-CN" altLang="en-US">
                    <a:noFill/>
                  </a:rPr>
                  <a:t> </a:t>
                </a:r>
              </a:p>
            </p:txBody>
          </p:sp>
        </mc:Fallback>
      </mc:AlternateContent>
      <p:sp>
        <p:nvSpPr>
          <p:cNvPr id="512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12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120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内容占位符 2">
            <a:extLst>
              <a:ext uri="{FF2B5EF4-FFF2-40B4-BE49-F238E27FC236}">
                <a16:creationId xmlns:a16="http://schemas.microsoft.com/office/drawing/2014/main" id="{C7004B85-9236-623A-C0FA-7759A858DE2B}"/>
              </a:ext>
            </a:extLst>
          </p:cNvPr>
          <p:cNvSpPr txBox="1"/>
          <p:nvPr/>
        </p:nvSpPr>
        <p:spPr>
          <a:xfrm>
            <a:off x="838201" y="730250"/>
            <a:ext cx="4839586" cy="5585489"/>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600"/>
              </a:spcBef>
              <a:buFont typeface="Arial" panose="020B0604020202020204" pitchFamily="34" charset="0"/>
              <a:buNone/>
            </a:pPr>
            <a:r>
              <a:rPr lang="en-US" altLang="zh-CN" sz="2000" b="1" dirty="0">
                <a:solidFill>
                  <a:srgbClr val="C00000"/>
                </a:solidFill>
                <a:latin typeface="+mj-lt"/>
                <a:cs typeface="Times New Roman" panose="02020603050405020304" pitchFamily="18" charset="0"/>
              </a:rPr>
              <a:t>Data requirements</a:t>
            </a:r>
          </a:p>
          <a:p>
            <a:pPr>
              <a:lnSpc>
                <a:spcPct val="140000"/>
              </a:lnSpc>
              <a:spcBef>
                <a:spcPts val="600"/>
              </a:spcBef>
            </a:pPr>
            <a:r>
              <a:rPr lang="en-US" altLang="zh-CN" sz="1800" b="1" dirty="0">
                <a:solidFill>
                  <a:schemeClr val="bg1">
                    <a:lumMod val="65000"/>
                  </a:schemeClr>
                </a:solidFill>
                <a:latin typeface="+mj-lt"/>
                <a:cs typeface="Times New Roman" panose="02020603050405020304" pitchFamily="18" charset="0"/>
              </a:rPr>
              <a:t>Chinese multi-regional input-output table</a:t>
            </a:r>
          </a:p>
          <a:p>
            <a:pPr>
              <a:lnSpc>
                <a:spcPct val="140000"/>
              </a:lnSpc>
              <a:spcBef>
                <a:spcPts val="2400"/>
              </a:spcBef>
            </a:pPr>
            <a:r>
              <a:rPr lang="en-US" altLang="zh-CN" sz="1800" b="1" dirty="0">
                <a:solidFill>
                  <a:schemeClr val="bg1">
                    <a:lumMod val="65000"/>
                  </a:schemeClr>
                </a:solidFill>
                <a:latin typeface="+mj-lt"/>
                <a:cs typeface="Times New Roman" panose="02020603050405020304" pitchFamily="18" charset="0"/>
              </a:rPr>
              <a:t>Income elasticity coefficient and rigid consumption coefficient</a:t>
            </a:r>
          </a:p>
          <a:p>
            <a:pPr>
              <a:lnSpc>
                <a:spcPct val="140000"/>
              </a:lnSpc>
              <a:spcBef>
                <a:spcPts val="2400"/>
              </a:spcBef>
            </a:pPr>
            <a:r>
              <a:rPr lang="en-US" altLang="zh-CN" sz="1800" b="1" dirty="0">
                <a:latin typeface="+mj-lt"/>
                <a:cs typeface="Times New Roman" panose="02020603050405020304" pitchFamily="18" charset="0"/>
              </a:rPr>
              <a:t>Estimation of household income decline</a:t>
            </a:r>
          </a:p>
          <a:p>
            <a:pPr>
              <a:lnSpc>
                <a:spcPct val="140000"/>
              </a:lnSpc>
              <a:spcBef>
                <a:spcPts val="2400"/>
              </a:spcBef>
            </a:pPr>
            <a:r>
              <a:rPr lang="en-US" altLang="zh-CN" sz="1800" b="1" dirty="0">
                <a:solidFill>
                  <a:schemeClr val="bg1">
                    <a:lumMod val="65000"/>
                  </a:schemeClr>
                </a:solidFill>
                <a:latin typeface="+mj-lt"/>
                <a:cs typeface="Times New Roman" panose="02020603050405020304" pitchFamily="18" charset="0"/>
              </a:rPr>
              <a:t>Identification of affected downstream manufacturers</a:t>
            </a:r>
          </a:p>
          <a:p>
            <a:pPr>
              <a:lnSpc>
                <a:spcPct val="140000"/>
              </a:lnSpc>
              <a:spcBef>
                <a:spcPts val="2400"/>
              </a:spcBef>
            </a:pPr>
            <a:r>
              <a:rPr lang="en-US" altLang="zh-CN" sz="1800" b="1" dirty="0">
                <a:solidFill>
                  <a:schemeClr val="bg1">
                    <a:lumMod val="65000"/>
                  </a:schemeClr>
                </a:solidFill>
                <a:latin typeface="+mj-lt"/>
                <a:cs typeface="Times New Roman" panose="02020603050405020304" pitchFamily="18" charset="0"/>
              </a:rPr>
              <a:t>Assessment of raw material “days on hand”</a:t>
            </a:r>
          </a:p>
          <a:p>
            <a:pPr>
              <a:lnSpc>
                <a:spcPct val="170000"/>
              </a:lnSpc>
              <a:spcBef>
                <a:spcPts val="600"/>
              </a:spcBef>
            </a:pPr>
            <a:endParaRPr lang="en-US" altLang="zh-CN"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086599"/>
      </p:ext>
    </p:extLst>
  </p:cSld>
  <p:clrMapOvr>
    <a:masterClrMapping/>
  </p:clrMapOvr>
  <mc:AlternateContent xmlns:mc="http://schemas.openxmlformats.org/markup-compatibility/2006" xmlns:p14="http://schemas.microsoft.com/office/powerpoint/2010/main">
    <mc:Choice Requires="p14">
      <p:transition spd="slow" p14:dur="2000" advTm="35134"/>
    </mc:Choice>
    <mc:Fallback xmlns="">
      <p:transition spd="slow" advTm="3513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19</a:t>
            </a:fld>
            <a:endParaRPr lang="zh-CN" altLang="en-US"/>
          </a:p>
        </p:txBody>
      </p:sp>
      <p:sp>
        <p:nvSpPr>
          <p:cNvPr id="6" name="内容占位符 2"/>
          <p:cNvSpPr txBox="1"/>
          <p:nvPr/>
        </p:nvSpPr>
        <p:spPr>
          <a:xfrm>
            <a:off x="6341533" y="714208"/>
            <a:ext cx="5376333" cy="5585489"/>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lvl="1" indent="-216000">
              <a:lnSpc>
                <a:spcPct val="125000"/>
              </a:lnSpc>
              <a:spcBef>
                <a:spcPts val="600"/>
              </a:spcBef>
            </a:pPr>
            <a:r>
              <a:rPr lang="en-US" altLang="zh-CN" sz="1700" dirty="0">
                <a:latin typeface="Times New Roman" panose="02020603050405020304" pitchFamily="18" charset="0"/>
                <a:cs typeface="Times New Roman" panose="02020603050405020304" pitchFamily="18" charset="0"/>
              </a:rPr>
              <a:t>Downstream manufacturers with high dependence on intermediate products from affected regions may not be able to find reliable alternative sources in the short term. If the supply of intermediate products is not restored when their inventory of raw materials is exhausted, the production of these downstream sectors will be affected. </a:t>
            </a:r>
          </a:p>
          <a:p>
            <a:pPr marL="216000" lvl="1" indent="-216000">
              <a:lnSpc>
                <a:spcPct val="125000"/>
              </a:lnSpc>
              <a:spcBef>
                <a:spcPts val="1200"/>
              </a:spcBef>
            </a:pPr>
            <a:r>
              <a:rPr lang="en-US" altLang="zh-CN" sz="1800" b="1" dirty="0">
                <a:latin typeface="Times New Roman" panose="02020603050405020304" pitchFamily="18" charset="0"/>
                <a:cs typeface="Times New Roman" panose="02020603050405020304" pitchFamily="18" charset="0"/>
              </a:rPr>
              <a:t>Identify the dependent downstream sectors:</a:t>
            </a:r>
          </a:p>
          <a:p>
            <a:pPr marL="216000" lvl="1" indent="0">
              <a:lnSpc>
                <a:spcPct val="125000"/>
              </a:lnSpc>
              <a:spcBef>
                <a:spcPts val="600"/>
              </a:spcBef>
              <a:buNone/>
            </a:pPr>
            <a:r>
              <a:rPr lang="en-US" altLang="zh-CN" sz="1700" dirty="0">
                <a:latin typeface="Times New Roman" panose="02020603050405020304" pitchFamily="18" charset="0"/>
                <a:cs typeface="Times New Roman" panose="02020603050405020304" pitchFamily="18" charset="0"/>
              </a:rPr>
              <a:t>Calculate the proportion of intermediate products used by each that come from other provinces. If the proportion of the affected region ranks in the top three among all sources, we consider the downstream sector to have a high dependence on intermediate products from the affected area. </a:t>
            </a:r>
          </a:p>
        </p:txBody>
      </p:sp>
      <p:sp>
        <p:nvSpPr>
          <p:cNvPr id="512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12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120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内容占位符 2">
            <a:extLst>
              <a:ext uri="{FF2B5EF4-FFF2-40B4-BE49-F238E27FC236}">
                <a16:creationId xmlns:a16="http://schemas.microsoft.com/office/drawing/2014/main" id="{C7004B85-9236-623A-C0FA-7759A858DE2B}"/>
              </a:ext>
            </a:extLst>
          </p:cNvPr>
          <p:cNvSpPr txBox="1"/>
          <p:nvPr/>
        </p:nvSpPr>
        <p:spPr>
          <a:xfrm>
            <a:off x="838201" y="730250"/>
            <a:ext cx="4839586" cy="5585489"/>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600"/>
              </a:spcBef>
              <a:buFont typeface="Arial" panose="020B0604020202020204" pitchFamily="34" charset="0"/>
              <a:buNone/>
            </a:pPr>
            <a:r>
              <a:rPr lang="en-US" altLang="zh-CN" sz="2000" b="1" dirty="0">
                <a:solidFill>
                  <a:srgbClr val="C00000"/>
                </a:solidFill>
                <a:latin typeface="+mj-lt"/>
                <a:cs typeface="Times New Roman" panose="02020603050405020304" pitchFamily="18" charset="0"/>
              </a:rPr>
              <a:t>Data requirements</a:t>
            </a:r>
          </a:p>
          <a:p>
            <a:pPr>
              <a:lnSpc>
                <a:spcPct val="140000"/>
              </a:lnSpc>
              <a:spcBef>
                <a:spcPts val="600"/>
              </a:spcBef>
            </a:pPr>
            <a:r>
              <a:rPr lang="en-US" altLang="zh-CN" sz="1800" b="1" dirty="0">
                <a:solidFill>
                  <a:schemeClr val="bg1">
                    <a:lumMod val="65000"/>
                  </a:schemeClr>
                </a:solidFill>
                <a:latin typeface="+mj-lt"/>
                <a:cs typeface="Times New Roman" panose="02020603050405020304" pitchFamily="18" charset="0"/>
              </a:rPr>
              <a:t>Chinese multi-regional input-output table</a:t>
            </a:r>
          </a:p>
          <a:p>
            <a:pPr>
              <a:lnSpc>
                <a:spcPct val="140000"/>
              </a:lnSpc>
              <a:spcBef>
                <a:spcPts val="2400"/>
              </a:spcBef>
            </a:pPr>
            <a:r>
              <a:rPr lang="en-US" altLang="zh-CN" sz="1800" b="1" dirty="0">
                <a:solidFill>
                  <a:schemeClr val="bg1">
                    <a:lumMod val="65000"/>
                  </a:schemeClr>
                </a:solidFill>
                <a:latin typeface="+mj-lt"/>
                <a:cs typeface="Times New Roman" panose="02020603050405020304" pitchFamily="18" charset="0"/>
              </a:rPr>
              <a:t>Income elasticity coefficient and rigid consumption coefficient</a:t>
            </a:r>
          </a:p>
          <a:p>
            <a:pPr>
              <a:lnSpc>
                <a:spcPct val="140000"/>
              </a:lnSpc>
              <a:spcBef>
                <a:spcPts val="2400"/>
              </a:spcBef>
            </a:pPr>
            <a:r>
              <a:rPr lang="en-US" altLang="zh-CN" sz="1800" b="1" dirty="0">
                <a:solidFill>
                  <a:schemeClr val="bg1">
                    <a:lumMod val="65000"/>
                  </a:schemeClr>
                </a:solidFill>
                <a:latin typeface="+mj-lt"/>
                <a:cs typeface="Times New Roman" panose="02020603050405020304" pitchFamily="18" charset="0"/>
              </a:rPr>
              <a:t>Estimation of household income decline</a:t>
            </a:r>
          </a:p>
          <a:p>
            <a:pPr>
              <a:lnSpc>
                <a:spcPct val="140000"/>
              </a:lnSpc>
              <a:spcBef>
                <a:spcPts val="2400"/>
              </a:spcBef>
            </a:pPr>
            <a:r>
              <a:rPr lang="en-US" altLang="zh-CN" sz="1800" b="1" dirty="0">
                <a:latin typeface="+mj-lt"/>
                <a:cs typeface="Times New Roman" panose="02020603050405020304" pitchFamily="18" charset="0"/>
              </a:rPr>
              <a:t>Identification of affected downstream manufacturers</a:t>
            </a:r>
          </a:p>
          <a:p>
            <a:pPr>
              <a:lnSpc>
                <a:spcPct val="140000"/>
              </a:lnSpc>
              <a:spcBef>
                <a:spcPts val="2400"/>
              </a:spcBef>
            </a:pPr>
            <a:r>
              <a:rPr lang="en-US" altLang="zh-CN" sz="1800" b="1" dirty="0">
                <a:solidFill>
                  <a:schemeClr val="bg1">
                    <a:lumMod val="65000"/>
                  </a:schemeClr>
                </a:solidFill>
                <a:latin typeface="+mj-lt"/>
                <a:cs typeface="Times New Roman" panose="02020603050405020304" pitchFamily="18" charset="0"/>
              </a:rPr>
              <a:t>Assessment of raw material “days on hand”</a:t>
            </a:r>
          </a:p>
          <a:p>
            <a:pPr>
              <a:lnSpc>
                <a:spcPct val="170000"/>
              </a:lnSpc>
              <a:spcBef>
                <a:spcPts val="600"/>
              </a:spcBef>
            </a:pPr>
            <a:endParaRPr lang="en-US" altLang="zh-CN"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5267819"/>
      </p:ext>
    </p:extLst>
  </p:cSld>
  <p:clrMapOvr>
    <a:masterClrMapping/>
  </p:clrMapOvr>
  <mc:AlternateContent xmlns:mc="http://schemas.openxmlformats.org/markup-compatibility/2006" xmlns:p14="http://schemas.microsoft.com/office/powerpoint/2010/main">
    <mc:Choice Requires="p14">
      <p:transition spd="slow" p14:dur="2000" advTm="35134"/>
    </mc:Choice>
    <mc:Fallback xmlns="">
      <p:transition spd="slow" advTm="3513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2</a:t>
            </a:fld>
            <a:endParaRPr lang="zh-CN" altLang="en-US"/>
          </a:p>
        </p:txBody>
      </p:sp>
      <p:sp>
        <p:nvSpPr>
          <p:cNvPr id="5" name="标题 1"/>
          <p:cNvSpPr txBox="1"/>
          <p:nvPr/>
        </p:nvSpPr>
        <p:spPr>
          <a:xfrm>
            <a:off x="699976" y="83630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b="1" dirty="0"/>
              <a:t>Contents</a:t>
            </a:r>
            <a:endParaRPr lang="zh-CN" altLang="en-US" b="1" dirty="0"/>
          </a:p>
        </p:txBody>
      </p:sp>
      <p:grpSp>
        <p:nvGrpSpPr>
          <p:cNvPr id="6" name="组合 5"/>
          <p:cNvGrpSpPr/>
          <p:nvPr/>
        </p:nvGrpSpPr>
        <p:grpSpPr>
          <a:xfrm>
            <a:off x="2274067" y="2694559"/>
            <a:ext cx="7643866" cy="524324"/>
            <a:chOff x="611470" y="2636912"/>
            <a:chExt cx="7643866" cy="524324"/>
          </a:xfrm>
        </p:grpSpPr>
        <p:sp>
          <p:nvSpPr>
            <p:cNvPr id="7" name="MH_Entry_2">
              <a:hlinkClick r:id="" action="ppaction://noaction"/>
            </p:cNvPr>
            <p:cNvSpPr/>
            <p:nvPr>
              <p:custDataLst>
                <p:tags r:id="rId9"/>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Autofit/>
            </a:bodyPr>
            <a:lstStyle/>
            <a:p>
              <a:r>
                <a:rPr lang="en-US" altLang="zh-CN" sz="2800" b="1" spc="200" dirty="0">
                  <a:solidFill>
                    <a:schemeClr val="tx1"/>
                  </a:solidFill>
                  <a:latin typeface="+mj-lt"/>
                  <a:cs typeface="Arial" panose="020B0604020202020204" pitchFamily="34" charset="0"/>
                </a:rPr>
                <a:t>Model and Methods</a:t>
              </a:r>
              <a:endParaRPr lang="zh-CN" altLang="en-US" sz="2800" b="1" spc="200" dirty="0">
                <a:solidFill>
                  <a:schemeClr val="tx1"/>
                </a:solidFill>
                <a:latin typeface="+mj-lt"/>
                <a:cs typeface="Arial" panose="020B0604020202020204" pitchFamily="34" charset="0"/>
              </a:endParaRPr>
            </a:p>
          </p:txBody>
        </p:sp>
        <p:sp>
          <p:nvSpPr>
            <p:cNvPr id="8" name="MH_Number_2">
              <a:hlinkClick r:id="" action="ppaction://noaction"/>
            </p:cNvPr>
            <p:cNvSpPr/>
            <p:nvPr>
              <p:custDataLst>
                <p:tags r:id="rId10"/>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rPr>
                <a:t>02</a:t>
              </a:r>
              <a:endParaRPr lang="zh-CN" altLang="en-US"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9" name="组合 8"/>
          <p:cNvGrpSpPr/>
          <p:nvPr/>
        </p:nvGrpSpPr>
        <p:grpSpPr>
          <a:xfrm>
            <a:off x="2271890" y="3371283"/>
            <a:ext cx="7643866" cy="524324"/>
            <a:chOff x="611470" y="2636912"/>
            <a:chExt cx="7643866" cy="524324"/>
          </a:xfrm>
        </p:grpSpPr>
        <p:sp>
          <p:nvSpPr>
            <p:cNvPr id="10" name="MH_Entry_2">
              <a:hlinkClick r:id="" action="ppaction://noaction"/>
            </p:cNvPr>
            <p:cNvSpPr/>
            <p:nvPr>
              <p:custDataLst>
                <p:tags r:id="rId7"/>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Autofit/>
            </a:bodyPr>
            <a:lstStyle/>
            <a:p>
              <a:r>
                <a:rPr lang="en-US" altLang="zh-CN" sz="2800" b="1" spc="200" dirty="0">
                  <a:solidFill>
                    <a:schemeClr val="tx1"/>
                  </a:solidFill>
                  <a:latin typeface="+mj-lt"/>
                  <a:cs typeface="Arial" panose="020B0604020202020204" pitchFamily="34" charset="0"/>
                </a:rPr>
                <a:t>Data and Parameters</a:t>
              </a:r>
              <a:endParaRPr lang="zh-CN" altLang="en-US" sz="2800" b="1" spc="200" dirty="0">
                <a:solidFill>
                  <a:schemeClr val="tx1"/>
                </a:solidFill>
                <a:latin typeface="+mj-lt"/>
                <a:cs typeface="Arial" panose="020B0604020202020204" pitchFamily="34" charset="0"/>
              </a:endParaRPr>
            </a:p>
          </p:txBody>
        </p:sp>
        <p:sp>
          <p:nvSpPr>
            <p:cNvPr id="11" name="MH_Number_2">
              <a:hlinkClick r:id="" action="ppaction://noaction"/>
            </p:cNvPr>
            <p:cNvSpPr/>
            <p:nvPr>
              <p:custDataLst>
                <p:tags r:id="rId8"/>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rPr>
                <a:t>03</a:t>
              </a:r>
              <a:endParaRPr lang="zh-CN" altLang="en-US"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12" name="组合 11"/>
          <p:cNvGrpSpPr/>
          <p:nvPr/>
        </p:nvGrpSpPr>
        <p:grpSpPr>
          <a:xfrm>
            <a:off x="2271890" y="4046448"/>
            <a:ext cx="7643866" cy="524324"/>
            <a:chOff x="611470" y="2636912"/>
            <a:chExt cx="7643866" cy="524324"/>
          </a:xfrm>
        </p:grpSpPr>
        <p:sp>
          <p:nvSpPr>
            <p:cNvPr id="13" name="MH_Entry_2">
              <a:hlinkClick r:id="" action="ppaction://noaction"/>
            </p:cNvPr>
            <p:cNvSpPr/>
            <p:nvPr>
              <p:custDataLst>
                <p:tags r:id="rId5"/>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Autofit/>
            </a:bodyPr>
            <a:lstStyle/>
            <a:p>
              <a:r>
                <a:rPr lang="en-US" altLang="zh-CN" sz="2800" b="1" spc="200" dirty="0">
                  <a:solidFill>
                    <a:schemeClr val="tx1"/>
                  </a:solidFill>
                  <a:latin typeface="+mj-lt"/>
                  <a:cs typeface="Arial" panose="020B0604020202020204" pitchFamily="34" charset="0"/>
                </a:rPr>
                <a:t>Empirical Analysis</a:t>
              </a:r>
              <a:endParaRPr lang="zh-CN" altLang="en-US" sz="2800" b="1" spc="200" dirty="0">
                <a:solidFill>
                  <a:schemeClr val="tx1"/>
                </a:solidFill>
                <a:latin typeface="+mj-lt"/>
                <a:cs typeface="Arial" panose="020B0604020202020204" pitchFamily="34" charset="0"/>
              </a:endParaRPr>
            </a:p>
          </p:txBody>
        </p:sp>
        <p:sp>
          <p:nvSpPr>
            <p:cNvPr id="14" name="MH_Number_2">
              <a:hlinkClick r:id="" action="ppaction://noaction"/>
            </p:cNvPr>
            <p:cNvSpPr/>
            <p:nvPr>
              <p:custDataLst>
                <p:tags r:id="rId6"/>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rPr>
                <a:t>04</a:t>
              </a:r>
              <a:endParaRPr lang="zh-CN" altLang="en-US"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15" name="组合 14"/>
          <p:cNvGrpSpPr/>
          <p:nvPr/>
        </p:nvGrpSpPr>
        <p:grpSpPr>
          <a:xfrm>
            <a:off x="2265972" y="4696134"/>
            <a:ext cx="7643866" cy="524324"/>
            <a:chOff x="611470" y="2636912"/>
            <a:chExt cx="7643866" cy="524324"/>
          </a:xfrm>
        </p:grpSpPr>
        <p:sp>
          <p:nvSpPr>
            <p:cNvPr id="16" name="MH_Entry_2">
              <a:hlinkClick r:id="" action="ppaction://noaction"/>
            </p:cNvPr>
            <p:cNvSpPr/>
            <p:nvPr>
              <p:custDataLst>
                <p:tags r:id="rId3"/>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Autofit/>
            </a:bodyPr>
            <a:lstStyle/>
            <a:p>
              <a:r>
                <a:rPr lang="en-US" altLang="zh-CN" sz="2800" b="1" spc="200" dirty="0">
                  <a:solidFill>
                    <a:schemeClr val="tx1"/>
                  </a:solidFill>
                  <a:latin typeface="+mj-lt"/>
                  <a:cs typeface="Arial" panose="020B0604020202020204" pitchFamily="34" charset="0"/>
                </a:rPr>
                <a:t>Conclusion</a:t>
              </a:r>
              <a:endParaRPr lang="zh-CN" altLang="en-US" sz="2800" b="1" spc="200" dirty="0">
                <a:solidFill>
                  <a:schemeClr val="tx1"/>
                </a:solidFill>
                <a:latin typeface="+mj-lt"/>
                <a:cs typeface="Arial" panose="020B0604020202020204" pitchFamily="34" charset="0"/>
              </a:endParaRPr>
            </a:p>
          </p:txBody>
        </p:sp>
        <p:sp>
          <p:nvSpPr>
            <p:cNvPr id="17" name="MH_Number_2">
              <a:hlinkClick r:id="" action="ppaction://noaction"/>
            </p:cNvPr>
            <p:cNvSpPr/>
            <p:nvPr>
              <p:custDataLst>
                <p:tags r:id="rId4"/>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rPr>
                <a:t>05</a:t>
              </a:r>
              <a:endParaRPr lang="zh-CN" altLang="en-US"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20" name="组合 19"/>
          <p:cNvGrpSpPr/>
          <p:nvPr/>
        </p:nvGrpSpPr>
        <p:grpSpPr>
          <a:xfrm>
            <a:off x="2282162" y="2027262"/>
            <a:ext cx="7627676" cy="524324"/>
            <a:chOff x="2282162" y="2027262"/>
            <a:chExt cx="7627676" cy="524324"/>
          </a:xfrm>
        </p:grpSpPr>
        <p:sp>
          <p:nvSpPr>
            <p:cNvPr id="18" name="MH_Entry_1">
              <a:hlinkClick r:id="rId12" action="ppaction://hlinksldjump"/>
            </p:cNvPr>
            <p:cNvSpPr/>
            <p:nvPr>
              <p:custDataLst>
                <p:tags r:id="rId1"/>
              </p:custDataLst>
            </p:nvPr>
          </p:nvSpPr>
          <p:spPr>
            <a:xfrm>
              <a:off x="2837476" y="202726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Autofit/>
            </a:bodyPr>
            <a:lstStyle/>
            <a:p>
              <a:r>
                <a:rPr lang="en-US" altLang="zh-CN" sz="2800" b="1" spc="200" dirty="0">
                  <a:solidFill>
                    <a:schemeClr val="tx1"/>
                  </a:solidFill>
                  <a:latin typeface="+mj-lt"/>
                  <a:cs typeface="Arial" panose="020B0604020202020204" pitchFamily="34" charset="0"/>
                </a:rPr>
                <a:t>Background and Objective</a:t>
              </a:r>
              <a:endParaRPr lang="zh-CN" altLang="en-US" sz="2800" b="1" spc="200" dirty="0">
                <a:solidFill>
                  <a:schemeClr val="tx1"/>
                </a:solidFill>
                <a:latin typeface="+mj-lt"/>
                <a:cs typeface="Arial" panose="020B0604020202020204" pitchFamily="34" charset="0"/>
              </a:endParaRPr>
            </a:p>
          </p:txBody>
        </p:sp>
        <p:sp>
          <p:nvSpPr>
            <p:cNvPr id="19" name="MH_Number_1">
              <a:hlinkClick r:id="rId12" action="ppaction://hlinksldjump"/>
            </p:cNvPr>
            <p:cNvSpPr/>
            <p:nvPr>
              <p:custDataLst>
                <p:tags r:id="rId2"/>
              </p:custDataLst>
            </p:nvPr>
          </p:nvSpPr>
          <p:spPr>
            <a:xfrm>
              <a:off x="2282162" y="202726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rPr>
                <a:t>01</a:t>
              </a:r>
              <a:endParaRPr lang="zh-CN" altLang="en-US"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2675"/>
    </mc:Choice>
    <mc:Fallback xmlns="">
      <p:transition spd="slow" advTm="267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20</a:t>
            </a:fld>
            <a:endParaRPr lang="zh-CN" altLang="en-US"/>
          </a:p>
        </p:txBody>
      </p:sp>
      <p:sp>
        <p:nvSpPr>
          <p:cNvPr id="6" name="内容占位符 2"/>
          <p:cNvSpPr txBox="1"/>
          <p:nvPr/>
        </p:nvSpPr>
        <p:spPr>
          <a:xfrm>
            <a:off x="6341533" y="714208"/>
            <a:ext cx="5376333" cy="5585489"/>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 indent="-144000">
              <a:lnSpc>
                <a:spcPct val="130000"/>
              </a:lnSpc>
              <a:spcBef>
                <a:spcPts val="600"/>
              </a:spcBef>
            </a:pPr>
            <a:r>
              <a:rPr lang="en-US" altLang="zh-CN" sz="1800" b="1" dirty="0">
                <a:latin typeface="Times New Roman" panose="02020603050405020304" pitchFamily="18" charset="0"/>
                <a:cs typeface="Times New Roman" panose="02020603050405020304" pitchFamily="18" charset="0"/>
              </a:rPr>
              <a:t> Raw material "days on hand" (DOH): </a:t>
            </a:r>
            <a:r>
              <a:rPr lang="en-US" altLang="zh-CN" sz="1700" dirty="0">
                <a:latin typeface="Times New Roman" panose="02020603050405020304" pitchFamily="18" charset="0"/>
                <a:cs typeface="Times New Roman" panose="02020603050405020304" pitchFamily="18" charset="0"/>
              </a:rPr>
              <a:t>the number of manufacturing days before all raw materials on hand are used.</a:t>
            </a:r>
          </a:p>
          <a:p>
            <a:pPr marL="144000" indent="-144000">
              <a:lnSpc>
                <a:spcPct val="130000"/>
              </a:lnSpc>
              <a:spcBef>
                <a:spcPts val="600"/>
              </a:spcBef>
            </a:pPr>
            <a:r>
              <a:rPr lang="en-US" altLang="zh-CN" sz="1800" b="1" dirty="0">
                <a:latin typeface="Times New Roman" panose="02020603050405020304" pitchFamily="18" charset="0"/>
                <a:cs typeface="Times New Roman" panose="02020603050405020304" pitchFamily="18" charset="0"/>
              </a:rPr>
              <a:t>Estimation method:</a:t>
            </a:r>
          </a:p>
          <a:p>
            <a:pPr marL="360000" indent="-216000">
              <a:lnSpc>
                <a:spcPct val="120000"/>
              </a:lnSpc>
              <a:spcBef>
                <a:spcPts val="600"/>
              </a:spcBef>
            </a:pPr>
            <a:r>
              <a:rPr lang="en-US" altLang="zh-CN" sz="1700" dirty="0">
                <a:latin typeface="Times New Roman" panose="02020603050405020304" pitchFamily="18" charset="0"/>
                <a:cs typeface="Times New Roman" panose="02020603050405020304" pitchFamily="18" charset="0"/>
              </a:rPr>
              <a:t>Obtain annual ending raw material inventory and operating cost data of listed companies and summarize the data by manufacturing sector.</a:t>
            </a:r>
          </a:p>
          <a:p>
            <a:pPr marL="360000" lvl="1" indent="-216000">
              <a:lnSpc>
                <a:spcPct val="120000"/>
              </a:lnSpc>
              <a:spcBef>
                <a:spcPts val="600"/>
              </a:spcBef>
            </a:pPr>
            <a:r>
              <a:rPr lang="en-US" altLang="zh-CN" sz="1700" dirty="0">
                <a:latin typeface="Times New Roman" panose="02020603050405020304" pitchFamily="18" charset="0"/>
                <a:cs typeface="Times New Roman" panose="02020603050405020304" pitchFamily="18" charset="0"/>
              </a:rPr>
              <a:t>Extract raw material costs from the operating cost data using the proportion calculated from the MRIO table .</a:t>
            </a:r>
          </a:p>
          <a:p>
            <a:pPr marL="360000" lvl="1" indent="-216000">
              <a:lnSpc>
                <a:spcPct val="120000"/>
              </a:lnSpc>
              <a:spcBef>
                <a:spcPts val="600"/>
              </a:spcBef>
            </a:pPr>
            <a:r>
              <a:rPr lang="en-US" altLang="zh-CN" sz="1700" dirty="0">
                <a:latin typeface="Times New Roman" panose="02020603050405020304" pitchFamily="18" charset="0"/>
                <a:cs typeface="Times New Roman" panose="02020603050405020304" pitchFamily="18" charset="0"/>
              </a:rPr>
              <a:t>Raw material inventory turnover rate = the full-year raw material costs / the ending raw material inventory.</a:t>
            </a:r>
          </a:p>
          <a:p>
            <a:pPr marL="360000" lvl="1" indent="-216000">
              <a:lnSpc>
                <a:spcPct val="120000"/>
              </a:lnSpc>
              <a:spcBef>
                <a:spcPts val="600"/>
              </a:spcBef>
            </a:pPr>
            <a:r>
              <a:rPr lang="en-US" altLang="zh-CN" sz="1700" dirty="0">
                <a:latin typeface="Times New Roman" panose="02020603050405020304" pitchFamily="18" charset="0"/>
                <a:cs typeface="Times New Roman" panose="02020603050405020304" pitchFamily="18" charset="0"/>
              </a:rPr>
              <a:t>Raw material DOH = the time period of 365 days / turnover rate.</a:t>
            </a:r>
          </a:p>
          <a:p>
            <a:pPr marL="360000" lvl="1" indent="-216000">
              <a:lnSpc>
                <a:spcPct val="120000"/>
              </a:lnSpc>
              <a:spcBef>
                <a:spcPts val="600"/>
              </a:spcBef>
            </a:pPr>
            <a:r>
              <a:rPr lang="en-US" altLang="zh-CN" sz="1700" dirty="0">
                <a:latin typeface="Times New Roman" panose="02020603050405020304" pitchFamily="18" charset="0"/>
                <a:cs typeface="Times New Roman" panose="02020603050405020304" pitchFamily="18" charset="0"/>
              </a:rPr>
              <a:t>Averaging the raw material DOH for each manufacturing sector over the three years.</a:t>
            </a:r>
            <a:r>
              <a:rPr lang="zh-CN" altLang="en-US" sz="1800" b="1" dirty="0">
                <a:latin typeface="Times New Roman" panose="02020603050405020304" pitchFamily="18" charset="0"/>
                <a:cs typeface="Times New Roman" panose="02020603050405020304" pitchFamily="18" charset="0"/>
              </a:rPr>
              <a:t> </a:t>
            </a:r>
            <a:endParaRPr lang="en-US" altLang="zh-CN" sz="1600" dirty="0">
              <a:latin typeface="Times New Roman" panose="02020603050405020304" pitchFamily="18" charset="0"/>
              <a:cs typeface="Times New Roman" panose="02020603050405020304" pitchFamily="18" charset="0"/>
            </a:endParaRPr>
          </a:p>
        </p:txBody>
      </p:sp>
      <p:sp>
        <p:nvSpPr>
          <p:cNvPr id="512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12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120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内容占位符 2">
            <a:extLst>
              <a:ext uri="{FF2B5EF4-FFF2-40B4-BE49-F238E27FC236}">
                <a16:creationId xmlns:a16="http://schemas.microsoft.com/office/drawing/2014/main" id="{C7004B85-9236-623A-C0FA-7759A858DE2B}"/>
              </a:ext>
            </a:extLst>
          </p:cNvPr>
          <p:cNvSpPr txBox="1"/>
          <p:nvPr/>
        </p:nvSpPr>
        <p:spPr>
          <a:xfrm>
            <a:off x="838201" y="730250"/>
            <a:ext cx="4839586" cy="5585489"/>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600"/>
              </a:spcBef>
              <a:buFont typeface="Arial" panose="020B0604020202020204" pitchFamily="34" charset="0"/>
              <a:buNone/>
            </a:pPr>
            <a:r>
              <a:rPr lang="en-US" altLang="zh-CN" sz="2000" b="1" dirty="0">
                <a:solidFill>
                  <a:srgbClr val="C00000"/>
                </a:solidFill>
                <a:latin typeface="+mj-lt"/>
                <a:cs typeface="Times New Roman" panose="02020603050405020304" pitchFamily="18" charset="0"/>
              </a:rPr>
              <a:t>Data requirements</a:t>
            </a:r>
          </a:p>
          <a:p>
            <a:pPr>
              <a:lnSpc>
                <a:spcPct val="140000"/>
              </a:lnSpc>
              <a:spcBef>
                <a:spcPts val="600"/>
              </a:spcBef>
            </a:pPr>
            <a:r>
              <a:rPr lang="en-US" altLang="zh-CN" sz="1800" b="1" dirty="0">
                <a:solidFill>
                  <a:schemeClr val="bg1">
                    <a:lumMod val="65000"/>
                  </a:schemeClr>
                </a:solidFill>
                <a:latin typeface="+mj-lt"/>
                <a:cs typeface="Times New Roman" panose="02020603050405020304" pitchFamily="18" charset="0"/>
              </a:rPr>
              <a:t>Chinese multi-regional input-output table</a:t>
            </a:r>
          </a:p>
          <a:p>
            <a:pPr>
              <a:lnSpc>
                <a:spcPct val="140000"/>
              </a:lnSpc>
              <a:spcBef>
                <a:spcPts val="2400"/>
              </a:spcBef>
            </a:pPr>
            <a:r>
              <a:rPr lang="en-US" altLang="zh-CN" sz="1800" b="1" dirty="0">
                <a:solidFill>
                  <a:schemeClr val="bg1">
                    <a:lumMod val="65000"/>
                  </a:schemeClr>
                </a:solidFill>
                <a:latin typeface="+mj-lt"/>
                <a:cs typeface="Times New Roman" panose="02020603050405020304" pitchFamily="18" charset="0"/>
              </a:rPr>
              <a:t>Income elasticity coefficient and rigid consumption coefficient</a:t>
            </a:r>
          </a:p>
          <a:p>
            <a:pPr>
              <a:lnSpc>
                <a:spcPct val="140000"/>
              </a:lnSpc>
              <a:spcBef>
                <a:spcPts val="2400"/>
              </a:spcBef>
            </a:pPr>
            <a:r>
              <a:rPr lang="en-US" altLang="zh-CN" sz="1800" b="1" dirty="0">
                <a:solidFill>
                  <a:schemeClr val="bg1">
                    <a:lumMod val="65000"/>
                  </a:schemeClr>
                </a:solidFill>
                <a:latin typeface="+mj-lt"/>
                <a:cs typeface="Times New Roman" panose="02020603050405020304" pitchFamily="18" charset="0"/>
              </a:rPr>
              <a:t>Estimation of household income decline</a:t>
            </a:r>
          </a:p>
          <a:p>
            <a:pPr>
              <a:lnSpc>
                <a:spcPct val="140000"/>
              </a:lnSpc>
              <a:spcBef>
                <a:spcPts val="2400"/>
              </a:spcBef>
            </a:pPr>
            <a:r>
              <a:rPr lang="en-US" altLang="zh-CN" sz="1800" b="1" dirty="0">
                <a:solidFill>
                  <a:schemeClr val="bg1">
                    <a:lumMod val="65000"/>
                  </a:schemeClr>
                </a:solidFill>
                <a:latin typeface="+mj-lt"/>
                <a:cs typeface="Times New Roman" panose="02020603050405020304" pitchFamily="18" charset="0"/>
              </a:rPr>
              <a:t>Identification of affected downstream manufacturers</a:t>
            </a:r>
          </a:p>
          <a:p>
            <a:pPr>
              <a:lnSpc>
                <a:spcPct val="140000"/>
              </a:lnSpc>
              <a:spcBef>
                <a:spcPts val="2400"/>
              </a:spcBef>
            </a:pPr>
            <a:r>
              <a:rPr lang="en-US" altLang="zh-CN" sz="1800" b="1" dirty="0">
                <a:latin typeface="+mj-lt"/>
                <a:cs typeface="Times New Roman" panose="02020603050405020304" pitchFamily="18" charset="0"/>
              </a:rPr>
              <a:t>Assessment of raw material “days on hand”</a:t>
            </a:r>
          </a:p>
          <a:p>
            <a:pPr>
              <a:lnSpc>
                <a:spcPct val="170000"/>
              </a:lnSpc>
              <a:spcBef>
                <a:spcPts val="600"/>
              </a:spcBef>
            </a:pPr>
            <a:endParaRPr lang="en-US" altLang="zh-CN"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0775122"/>
      </p:ext>
    </p:extLst>
  </p:cSld>
  <p:clrMapOvr>
    <a:masterClrMapping/>
  </p:clrMapOvr>
  <mc:AlternateContent xmlns:mc="http://schemas.openxmlformats.org/markup-compatibility/2006" xmlns:p14="http://schemas.microsoft.com/office/powerpoint/2010/main">
    <mc:Choice Requires="p14">
      <p:transition spd="slow" p14:dur="2000" advTm="35134"/>
    </mc:Choice>
    <mc:Fallback xmlns="">
      <p:transition spd="slow" advTm="3513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21</a:t>
            </a:fld>
            <a:endParaRPr lang="zh-CN" altLang="en-US"/>
          </a:p>
        </p:txBody>
      </p:sp>
      <p:sp>
        <p:nvSpPr>
          <p:cNvPr id="5" name="标题 1"/>
          <p:cNvSpPr txBox="1"/>
          <p:nvPr/>
        </p:nvSpPr>
        <p:spPr>
          <a:xfrm>
            <a:off x="699976" y="83630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b="1" dirty="0"/>
              <a:t>Contents</a:t>
            </a:r>
            <a:endParaRPr lang="zh-CN" altLang="en-US" b="1" dirty="0"/>
          </a:p>
        </p:txBody>
      </p:sp>
      <p:grpSp>
        <p:nvGrpSpPr>
          <p:cNvPr id="6" name="组合 5"/>
          <p:cNvGrpSpPr/>
          <p:nvPr/>
        </p:nvGrpSpPr>
        <p:grpSpPr>
          <a:xfrm>
            <a:off x="2274067" y="2694559"/>
            <a:ext cx="7643866" cy="524324"/>
            <a:chOff x="611470" y="2636912"/>
            <a:chExt cx="7643866" cy="524324"/>
          </a:xfrm>
        </p:grpSpPr>
        <p:sp>
          <p:nvSpPr>
            <p:cNvPr id="7" name="MH_Entry_2">
              <a:hlinkClick r:id="" action="ppaction://noaction"/>
            </p:cNvPr>
            <p:cNvSpPr/>
            <p:nvPr>
              <p:custDataLst>
                <p:tags r:id="rId9"/>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Model and Methods</a:t>
              </a:r>
              <a:endParaRPr lang="zh-CN" altLang="en-US" sz="2800" b="1" spc="200" dirty="0">
                <a:solidFill>
                  <a:schemeClr val="bg1">
                    <a:lumMod val="85000"/>
                  </a:schemeClr>
                </a:solidFill>
                <a:latin typeface="+mj-lt"/>
              </a:endParaRPr>
            </a:p>
          </p:txBody>
        </p:sp>
        <p:sp>
          <p:nvSpPr>
            <p:cNvPr id="8" name="MH_Number_2">
              <a:hlinkClick r:id="" action="ppaction://noaction"/>
            </p:cNvPr>
            <p:cNvSpPr/>
            <p:nvPr>
              <p:custDataLst>
                <p:tags r:id="rId10"/>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02</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9" name="组合 8"/>
          <p:cNvGrpSpPr/>
          <p:nvPr/>
        </p:nvGrpSpPr>
        <p:grpSpPr>
          <a:xfrm>
            <a:off x="2271890" y="3371283"/>
            <a:ext cx="7643866" cy="524324"/>
            <a:chOff x="611470" y="2636912"/>
            <a:chExt cx="7643866" cy="524324"/>
          </a:xfrm>
        </p:grpSpPr>
        <p:sp>
          <p:nvSpPr>
            <p:cNvPr id="10" name="MH_Entry_2">
              <a:hlinkClick r:id="" action="ppaction://noaction"/>
            </p:cNvPr>
            <p:cNvSpPr/>
            <p:nvPr>
              <p:custDataLst>
                <p:tags r:id="rId7"/>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Data and Parameters</a:t>
              </a:r>
              <a:endParaRPr lang="zh-CN" altLang="en-US" sz="2800" b="1" spc="200" dirty="0">
                <a:solidFill>
                  <a:schemeClr val="bg1">
                    <a:lumMod val="85000"/>
                  </a:schemeClr>
                </a:solidFill>
                <a:latin typeface="+mj-lt"/>
              </a:endParaRPr>
            </a:p>
          </p:txBody>
        </p:sp>
        <p:sp>
          <p:nvSpPr>
            <p:cNvPr id="11" name="MH_Number_2">
              <a:hlinkClick r:id="" action="ppaction://noaction"/>
            </p:cNvPr>
            <p:cNvSpPr/>
            <p:nvPr>
              <p:custDataLst>
                <p:tags r:id="rId8"/>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03</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12" name="组合 11"/>
          <p:cNvGrpSpPr/>
          <p:nvPr/>
        </p:nvGrpSpPr>
        <p:grpSpPr>
          <a:xfrm>
            <a:off x="2271890" y="4046448"/>
            <a:ext cx="7643866" cy="524324"/>
            <a:chOff x="611470" y="2636912"/>
            <a:chExt cx="7643866" cy="524324"/>
          </a:xfrm>
        </p:grpSpPr>
        <p:sp>
          <p:nvSpPr>
            <p:cNvPr id="13" name="MH_Entry_2">
              <a:hlinkClick r:id="" action="ppaction://noaction"/>
            </p:cNvPr>
            <p:cNvSpPr/>
            <p:nvPr>
              <p:custDataLst>
                <p:tags r:id="rId5"/>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Autofit/>
            </a:bodyPr>
            <a:lstStyle/>
            <a:p>
              <a:r>
                <a:rPr lang="en-US" altLang="zh-CN" sz="2800" b="1" spc="200" dirty="0">
                  <a:solidFill>
                    <a:schemeClr val="tx1"/>
                  </a:solidFill>
                  <a:latin typeface="+mj-lt"/>
                </a:rPr>
                <a:t>Empirical Analysis</a:t>
              </a:r>
              <a:endParaRPr lang="zh-CN" altLang="en-US" sz="2800" b="1" spc="200" dirty="0">
                <a:solidFill>
                  <a:schemeClr val="tx1"/>
                </a:solidFill>
                <a:latin typeface="+mj-lt"/>
              </a:endParaRPr>
            </a:p>
          </p:txBody>
        </p:sp>
        <p:sp>
          <p:nvSpPr>
            <p:cNvPr id="14" name="MH_Number_2">
              <a:hlinkClick r:id="" action="ppaction://noaction"/>
            </p:cNvPr>
            <p:cNvSpPr/>
            <p:nvPr>
              <p:custDataLst>
                <p:tags r:id="rId6"/>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rPr>
                <a:t>04</a:t>
              </a:r>
              <a:endParaRPr lang="zh-CN" altLang="en-US"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15" name="组合 14"/>
          <p:cNvGrpSpPr/>
          <p:nvPr/>
        </p:nvGrpSpPr>
        <p:grpSpPr>
          <a:xfrm>
            <a:off x="2265972" y="4696134"/>
            <a:ext cx="7643866" cy="524324"/>
            <a:chOff x="611470" y="2636912"/>
            <a:chExt cx="7643866" cy="524324"/>
          </a:xfrm>
        </p:grpSpPr>
        <p:sp>
          <p:nvSpPr>
            <p:cNvPr id="16" name="MH_Entry_2">
              <a:hlinkClick r:id="" action="ppaction://noaction"/>
            </p:cNvPr>
            <p:cNvSpPr/>
            <p:nvPr>
              <p:custDataLst>
                <p:tags r:id="rId3"/>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Conclusion</a:t>
              </a:r>
              <a:endParaRPr lang="zh-CN" altLang="en-US" sz="2800" b="1" spc="200" dirty="0">
                <a:solidFill>
                  <a:schemeClr val="bg1">
                    <a:lumMod val="85000"/>
                  </a:schemeClr>
                </a:solidFill>
                <a:latin typeface="+mj-lt"/>
              </a:endParaRPr>
            </a:p>
          </p:txBody>
        </p:sp>
        <p:sp>
          <p:nvSpPr>
            <p:cNvPr id="17" name="MH_Number_2">
              <a:hlinkClick r:id="" action="ppaction://noaction"/>
            </p:cNvPr>
            <p:cNvSpPr/>
            <p:nvPr>
              <p:custDataLst>
                <p:tags r:id="rId4"/>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05</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20" name="组合 19"/>
          <p:cNvGrpSpPr/>
          <p:nvPr/>
        </p:nvGrpSpPr>
        <p:grpSpPr>
          <a:xfrm>
            <a:off x="2282162" y="2027262"/>
            <a:ext cx="7627676" cy="524324"/>
            <a:chOff x="2282162" y="2027262"/>
            <a:chExt cx="7627676" cy="524324"/>
          </a:xfrm>
        </p:grpSpPr>
        <p:sp>
          <p:nvSpPr>
            <p:cNvPr id="18" name="MH_Entry_1">
              <a:hlinkClick r:id="rId12" action="ppaction://hlinksldjump"/>
            </p:cNvPr>
            <p:cNvSpPr/>
            <p:nvPr>
              <p:custDataLst>
                <p:tags r:id="rId1"/>
              </p:custDataLst>
            </p:nvPr>
          </p:nvSpPr>
          <p:spPr>
            <a:xfrm>
              <a:off x="2837476" y="202726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Background and Objective</a:t>
              </a:r>
              <a:endParaRPr lang="zh-CN" altLang="en-US" sz="2800" b="1" spc="200" dirty="0">
                <a:solidFill>
                  <a:schemeClr val="bg1">
                    <a:lumMod val="85000"/>
                  </a:schemeClr>
                </a:solidFill>
                <a:latin typeface="+mj-lt"/>
              </a:endParaRPr>
            </a:p>
          </p:txBody>
        </p:sp>
        <p:sp>
          <p:nvSpPr>
            <p:cNvPr id="19" name="MH_Number_1">
              <a:hlinkClick r:id="rId12" action="ppaction://hlinksldjump"/>
            </p:cNvPr>
            <p:cNvSpPr/>
            <p:nvPr>
              <p:custDataLst>
                <p:tags r:id="rId2"/>
              </p:custDataLst>
            </p:nvPr>
          </p:nvSpPr>
          <p:spPr>
            <a:xfrm>
              <a:off x="2282162" y="202726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01</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spTree>
    <p:extLst>
      <p:ext uri="{BB962C8B-B14F-4D97-AF65-F5344CB8AC3E}">
        <p14:creationId xmlns:p14="http://schemas.microsoft.com/office/powerpoint/2010/main" val="645534272"/>
      </p:ext>
    </p:extLst>
  </p:cSld>
  <p:clrMapOvr>
    <a:masterClrMapping/>
  </p:clrMapOvr>
  <mc:AlternateContent xmlns:mc="http://schemas.openxmlformats.org/markup-compatibility/2006" xmlns:p14="http://schemas.microsoft.com/office/powerpoint/2010/main">
    <mc:Choice Requires="p14">
      <p:transition spd="slow" p14:dur="2000" advTm="2675"/>
    </mc:Choice>
    <mc:Fallback xmlns="">
      <p:transition spd="slow" advTm="267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22</a:t>
            </a:fld>
            <a:endParaRPr lang="zh-CN" altLang="en-US"/>
          </a:p>
        </p:txBody>
      </p:sp>
      <p:sp>
        <p:nvSpPr>
          <p:cNvPr id="7" name="文本框 6">
            <a:extLst>
              <a:ext uri="{FF2B5EF4-FFF2-40B4-BE49-F238E27FC236}">
                <a16:creationId xmlns:a16="http://schemas.microsoft.com/office/drawing/2014/main" id="{A90BA334-9665-E5C4-4C63-9372E39CD16D}"/>
              </a:ext>
            </a:extLst>
          </p:cNvPr>
          <p:cNvSpPr txBox="1"/>
          <p:nvPr/>
        </p:nvSpPr>
        <p:spPr>
          <a:xfrm>
            <a:off x="1594291" y="1855492"/>
            <a:ext cx="9200709" cy="1573508"/>
          </a:xfrm>
          <a:prstGeom prst="rect">
            <a:avLst/>
          </a:prstGeom>
          <a:noFill/>
        </p:spPr>
        <p:txBody>
          <a:bodyPr wrap="square">
            <a:spAutoFit/>
          </a:bodyPr>
          <a:lstStyle/>
          <a:p>
            <a:pPr algn="ctr">
              <a:lnSpc>
                <a:spcPct val="150000"/>
              </a:lnSpc>
              <a:buSzPct val="70000"/>
            </a:pPr>
            <a:r>
              <a:rPr lang="en-US" altLang="zh-CN" sz="3600" b="1" dirty="0">
                <a:solidFill>
                  <a:schemeClr val="accent5">
                    <a:lumMod val="75000"/>
                  </a:schemeClr>
                </a:solidFill>
                <a:latin typeface="Times New Roman" panose="02020603050405020304" pitchFamily="18" charset="0"/>
                <a:cs typeface="Times New Roman" panose="02020603050405020304" pitchFamily="18" charset="0"/>
              </a:rPr>
              <a:t>Retrospective Analysis Using the Framework:</a:t>
            </a:r>
          </a:p>
          <a:p>
            <a:pPr algn="ctr">
              <a:lnSpc>
                <a:spcPct val="150000"/>
              </a:lnSpc>
            </a:pPr>
            <a:r>
              <a:rPr lang="en-US" altLang="zh-CN" sz="3200" dirty="0">
                <a:latin typeface="Times New Roman" panose="02020603050405020304" pitchFamily="18" charset="0"/>
                <a:cs typeface="Times New Roman" panose="02020603050405020304" pitchFamily="18" charset="0"/>
              </a:rPr>
              <a:t>Empirical Case Study of Shanghai Lockdown in 2022</a:t>
            </a:r>
          </a:p>
        </p:txBody>
      </p:sp>
    </p:spTree>
    <p:extLst>
      <p:ext uri="{BB962C8B-B14F-4D97-AF65-F5344CB8AC3E}">
        <p14:creationId xmlns:p14="http://schemas.microsoft.com/office/powerpoint/2010/main" val="2169319651"/>
      </p:ext>
    </p:extLst>
  </p:cSld>
  <p:clrMapOvr>
    <a:masterClrMapping/>
  </p:clrMapOvr>
  <mc:AlternateContent xmlns:mc="http://schemas.openxmlformats.org/markup-compatibility/2006" xmlns:p14="http://schemas.microsoft.com/office/powerpoint/2010/main">
    <mc:Choice Requires="p14">
      <p:transition spd="slow" p14:dur="2000" advTm="1425"/>
    </mc:Choice>
    <mc:Fallback xmlns="">
      <p:transition spd="slow" advTm="142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23</a:t>
            </a:fld>
            <a:endParaRPr lang="zh-CN" altLang="en-US"/>
          </a:p>
        </p:txBody>
      </p:sp>
      <p:sp>
        <p:nvSpPr>
          <p:cNvPr id="5" name="标题 1"/>
          <p:cNvSpPr txBox="1">
            <a:spLocks/>
          </p:cNvSpPr>
          <p:nvPr/>
        </p:nvSpPr>
        <p:spPr>
          <a:xfrm>
            <a:off x="1481684" y="704209"/>
            <a:ext cx="9872116" cy="1807101"/>
          </a:xfrm>
          <a:prstGeom prst="rect">
            <a:avLst/>
          </a:prstGeom>
          <a:ln>
            <a:solidFill>
              <a:schemeClr val="accent1"/>
            </a:solidFill>
          </a:ln>
        </p:spPr>
        <p:txBody>
          <a:bodyPr>
            <a:normAutofit/>
          </a:bodyPr>
          <a:lstStyle/>
          <a:p>
            <a:pPr marL="342900" lvl="0" indent="-342900">
              <a:spcBef>
                <a:spcPts val="600"/>
              </a:spcBef>
              <a:buClr>
                <a:schemeClr val="accent1">
                  <a:lumMod val="50000"/>
                </a:schemeClr>
              </a:buClr>
              <a:buFont typeface="Wingdings" panose="05000000000000000000" pitchFamily="2" charset="2"/>
              <a:buChar char="p"/>
              <a:defRPr/>
            </a:pPr>
            <a:r>
              <a:rPr kumimoji="0" lang="en-US" altLang="zh-CN"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the equivalent shutdown duration of manufacturing </a:t>
            </a:r>
            <a:r>
              <a:rPr lang="en-US" altLang="zh-CN" sz="2000" dirty="0">
                <a:latin typeface="Times New Roman" pitchFamily="18" charset="0"/>
                <a:ea typeface="+mj-ea"/>
                <a:cs typeface="Times New Roman" pitchFamily="18" charset="0"/>
              </a:rPr>
              <a:t>sectors: </a:t>
            </a:r>
            <a:r>
              <a:rPr lang="en-US" altLang="zh-CN" sz="2000" b="1" dirty="0">
                <a:latin typeface="Times New Roman" pitchFamily="18" charset="0"/>
                <a:ea typeface="+mj-ea"/>
                <a:cs typeface="Times New Roman" pitchFamily="18" charset="0"/>
              </a:rPr>
              <a:t>32.8 days</a:t>
            </a:r>
            <a:r>
              <a:rPr lang="en-US" altLang="zh-CN" sz="2000" dirty="0">
                <a:latin typeface="Times New Roman" pitchFamily="18" charset="0"/>
                <a:ea typeface="+mj-ea"/>
                <a:cs typeface="Times New Roman" pitchFamily="18" charset="0"/>
              </a:rPr>
              <a:t> (the rate of decline in Shanghai's electricity generating capacity)</a:t>
            </a:r>
            <a:endParaRPr kumimoji="0" lang="en-US" altLang="zh-CN"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a:p>
            <a:pPr marL="342900" lvl="0" indent="-342900">
              <a:spcBef>
                <a:spcPts val="600"/>
              </a:spcBef>
              <a:buClr>
                <a:schemeClr val="accent1">
                  <a:lumMod val="50000"/>
                </a:schemeClr>
              </a:buClr>
              <a:buFont typeface="Wingdings" panose="05000000000000000000" pitchFamily="2" charset="2"/>
              <a:buChar char="p"/>
              <a:defRPr/>
            </a:pPr>
            <a:r>
              <a:rPr kumimoji="0" lang="en-US" altLang="zh-CN"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the duration of residents‘ living restrictions and the proportion affected</a:t>
            </a:r>
            <a:r>
              <a:rPr lang="en-US" altLang="zh-CN" sz="2000" dirty="0">
                <a:latin typeface="Times New Roman" pitchFamily="18" charset="0"/>
                <a:ea typeface="+mj-ea"/>
                <a:cs typeface="Times New Roman" pitchFamily="18" charset="0"/>
              </a:rPr>
              <a:t>: all residents during the </a:t>
            </a:r>
            <a:r>
              <a:rPr lang="en-US" altLang="zh-CN" sz="2000" b="1" dirty="0">
                <a:latin typeface="Times New Roman" pitchFamily="18" charset="0"/>
                <a:ea typeface="+mj-ea"/>
                <a:cs typeface="Times New Roman" pitchFamily="18" charset="0"/>
              </a:rPr>
              <a:t>65-day</a:t>
            </a:r>
            <a:r>
              <a:rPr lang="en-US" altLang="zh-CN" sz="2000" dirty="0">
                <a:latin typeface="Times New Roman" pitchFamily="18" charset="0"/>
                <a:ea typeface="+mj-ea"/>
                <a:cs typeface="Times New Roman" pitchFamily="18" charset="0"/>
              </a:rPr>
              <a:t> lockdown from March 28th to May 31st, and </a:t>
            </a:r>
            <a:r>
              <a:rPr lang="en-US" altLang="zh-CN" sz="2000" b="1" dirty="0">
                <a:latin typeface="Times New Roman" pitchFamily="18" charset="0"/>
                <a:ea typeface="+mj-ea"/>
                <a:cs typeface="Times New Roman" pitchFamily="18" charset="0"/>
              </a:rPr>
              <a:t>52.3% </a:t>
            </a:r>
            <a:r>
              <a:rPr lang="en-US" altLang="zh-CN" sz="2000" dirty="0">
                <a:latin typeface="Times New Roman" pitchFamily="18" charset="0"/>
                <a:ea typeface="+mj-ea"/>
                <a:cs typeface="Times New Roman" pitchFamily="18" charset="0"/>
              </a:rPr>
              <a:t>of residents in </a:t>
            </a:r>
            <a:r>
              <a:rPr lang="en-US" altLang="zh-CN" sz="2000" b="1" dirty="0">
                <a:latin typeface="Times New Roman" pitchFamily="18" charset="0"/>
                <a:ea typeface="+mj-ea"/>
                <a:cs typeface="Times New Roman" pitchFamily="18" charset="0"/>
              </a:rPr>
              <a:t>June</a:t>
            </a:r>
            <a:r>
              <a:rPr lang="en-US" altLang="zh-CN" sz="2000" dirty="0">
                <a:latin typeface="Times New Roman" pitchFamily="18" charset="0"/>
                <a:ea typeface="+mj-ea"/>
                <a:cs typeface="Times New Roman" pitchFamily="18" charset="0"/>
              </a:rPr>
              <a:t>  </a:t>
            </a:r>
            <a:r>
              <a:rPr kumimoji="0" lang="en-US" altLang="zh-CN"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(Shanghai urban transportation passengers data</a:t>
            </a:r>
            <a:r>
              <a:rPr lang="en-US" altLang="zh-CN" sz="2000" dirty="0">
                <a:latin typeface="Times New Roman" pitchFamily="18" charset="0"/>
                <a:ea typeface="+mj-ea"/>
                <a:cs typeface="Times New Roman" pitchFamily="18" charset="0"/>
              </a:rPr>
              <a:t>)</a:t>
            </a:r>
            <a:endParaRPr kumimoji="0" lang="en-US" altLang="zh-CN"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graphicFrame>
        <p:nvGraphicFramePr>
          <p:cNvPr id="6" name="表格 5">
            <a:extLst>
              <a:ext uri="{FF2B5EF4-FFF2-40B4-BE49-F238E27FC236}">
                <a16:creationId xmlns:a16="http://schemas.microsoft.com/office/drawing/2014/main" id="{6C28DA20-0530-3E4F-3F23-AC3C5F85945D}"/>
              </a:ext>
            </a:extLst>
          </p:cNvPr>
          <p:cNvGraphicFramePr>
            <a:graphicFrameLocks noGrp="1"/>
          </p:cNvGraphicFramePr>
          <p:nvPr>
            <p:extLst>
              <p:ext uri="{D42A27DB-BD31-4B8C-83A1-F6EECF244321}">
                <p14:modId xmlns:p14="http://schemas.microsoft.com/office/powerpoint/2010/main" val="193006845"/>
              </p:ext>
            </p:extLst>
          </p:nvPr>
        </p:nvGraphicFramePr>
        <p:xfrm>
          <a:off x="2011547" y="3035966"/>
          <a:ext cx="8126346" cy="2942612"/>
        </p:xfrm>
        <a:graphic>
          <a:graphicData uri="http://schemas.openxmlformats.org/drawingml/2006/table">
            <a:tbl>
              <a:tblPr firstRow="1" firstCol="1" bandRow="1">
                <a:tableStyleId>{5C22544A-7EE6-4342-B048-85BDC9FD1C3A}</a:tableStyleId>
              </a:tblPr>
              <a:tblGrid>
                <a:gridCol w="4069245">
                  <a:extLst>
                    <a:ext uri="{9D8B030D-6E8A-4147-A177-3AD203B41FA5}">
                      <a16:colId xmlns:a16="http://schemas.microsoft.com/office/drawing/2014/main" val="814061736"/>
                    </a:ext>
                  </a:extLst>
                </a:gridCol>
                <a:gridCol w="2086509">
                  <a:extLst>
                    <a:ext uri="{9D8B030D-6E8A-4147-A177-3AD203B41FA5}">
                      <a16:colId xmlns:a16="http://schemas.microsoft.com/office/drawing/2014/main" val="3283435650"/>
                    </a:ext>
                  </a:extLst>
                </a:gridCol>
                <a:gridCol w="1970592">
                  <a:extLst>
                    <a:ext uri="{9D8B030D-6E8A-4147-A177-3AD203B41FA5}">
                      <a16:colId xmlns:a16="http://schemas.microsoft.com/office/drawing/2014/main" val="2642688414"/>
                    </a:ext>
                  </a:extLst>
                </a:gridCol>
              </a:tblGrid>
              <a:tr h="653913">
                <a:tc>
                  <a:txBody>
                    <a:bodyPr/>
                    <a:lstStyle/>
                    <a:p>
                      <a:pPr indent="127000" algn="ctr">
                        <a:spcBef>
                          <a:spcPts val="250"/>
                        </a:spcBef>
                      </a:pPr>
                      <a:r>
                        <a:rPr lang="zh-CN" sz="2100" kern="100" dirty="0">
                          <a:effectLst/>
                        </a:rPr>
                        <a:t>Economic impact category</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zh-CN" sz="2100" kern="100" dirty="0">
                          <a:effectLst/>
                        </a:rPr>
                        <a:t>Losses in </a:t>
                      </a:r>
                      <a:r>
                        <a:rPr lang="en-US" sz="2100" kern="100" dirty="0">
                          <a:effectLst/>
                        </a:rPr>
                        <a:t>VA</a:t>
                      </a:r>
                      <a:r>
                        <a:rPr lang="zh-CN" sz="2100" kern="100" dirty="0">
                          <a:effectLst/>
                        </a:rPr>
                        <a:t> (</a:t>
                      </a:r>
                      <a:r>
                        <a:rPr lang="en-US" sz="2100" kern="100" dirty="0">
                          <a:effectLst/>
                        </a:rPr>
                        <a:t>billion yuan</a:t>
                      </a:r>
                      <a:r>
                        <a:rPr lang="zh-CN" sz="2100" kern="100" dirty="0">
                          <a:effectLst/>
                        </a:rPr>
                        <a:t>)</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zh-CN" sz="2100" kern="100" dirty="0">
                          <a:effectLst/>
                        </a:rPr>
                        <a:t>Percentage (%)</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623513"/>
                  </a:ext>
                </a:extLst>
              </a:tr>
              <a:tr h="326957">
                <a:tc>
                  <a:txBody>
                    <a:bodyPr/>
                    <a:lstStyle/>
                    <a:p>
                      <a:pPr indent="127000" algn="just">
                        <a:spcBef>
                          <a:spcPts val="250"/>
                        </a:spcBef>
                      </a:pPr>
                      <a:r>
                        <a:rPr lang="en-US" sz="2100" kern="100" dirty="0">
                          <a:effectLst/>
                        </a:rPr>
                        <a:t>Current impact </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en-US" altLang="zh-CN" sz="2100" kern="100" dirty="0">
                          <a:effectLst/>
                        </a:rPr>
                        <a:t>533.5</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zh-CN" sz="2100" kern="100">
                          <a:effectLst/>
                        </a:rPr>
                        <a:t> </a:t>
                      </a:r>
                      <a:endParaRPr lang="zh-CN" sz="2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6327763"/>
                  </a:ext>
                </a:extLst>
              </a:tr>
              <a:tr h="326957">
                <a:tc>
                  <a:txBody>
                    <a:bodyPr/>
                    <a:lstStyle/>
                    <a:p>
                      <a:pPr indent="279400" algn="just">
                        <a:spcBef>
                          <a:spcPts val="250"/>
                        </a:spcBef>
                      </a:pPr>
                      <a:r>
                        <a:rPr lang="en-US" sz="2100" kern="100" dirty="0">
                          <a:effectLst/>
                        </a:rPr>
                        <a:t>     - Within Shanghai</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en-US" altLang="zh-CN" sz="2100" kern="100" dirty="0">
                          <a:effectLst/>
                        </a:rPr>
                        <a:t>153.8</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zh-CN" sz="2100" kern="100" dirty="0">
                          <a:effectLst/>
                        </a:rPr>
                        <a:t>28.</a:t>
                      </a:r>
                      <a:r>
                        <a:rPr lang="en-US" altLang="zh-CN" sz="2100" kern="100" dirty="0">
                          <a:effectLst/>
                        </a:rPr>
                        <a:t>8</a:t>
                      </a:r>
                      <a:r>
                        <a:rPr lang="zh-CN" sz="2100" kern="100" dirty="0">
                          <a:effectLst/>
                        </a:rPr>
                        <a:t>%</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7491045"/>
                  </a:ext>
                </a:extLst>
              </a:tr>
              <a:tr h="326957">
                <a:tc>
                  <a:txBody>
                    <a:bodyPr/>
                    <a:lstStyle/>
                    <a:p>
                      <a:pPr indent="125730" algn="just">
                        <a:spcBef>
                          <a:spcPts val="250"/>
                        </a:spcBef>
                      </a:pPr>
                      <a:r>
                        <a:rPr lang="en-US" sz="2100" kern="100" dirty="0">
                          <a:effectLst/>
                        </a:rPr>
                        <a:t>    Production loss - upstream</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en-US" altLang="zh-CN" sz="2100" kern="100" dirty="0">
                          <a:effectLst/>
                        </a:rPr>
                        <a:t>303.1</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zh-CN" sz="2100" kern="100" dirty="0">
                          <a:effectLst/>
                        </a:rPr>
                        <a:t>5</a:t>
                      </a:r>
                      <a:r>
                        <a:rPr lang="en-US" altLang="zh-CN" sz="2100" kern="100" dirty="0">
                          <a:effectLst/>
                        </a:rPr>
                        <a:t>6.8</a:t>
                      </a:r>
                      <a:r>
                        <a:rPr lang="zh-CN" sz="2100" kern="100" dirty="0">
                          <a:effectLst/>
                        </a:rPr>
                        <a:t>%</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0017422"/>
                  </a:ext>
                </a:extLst>
              </a:tr>
              <a:tr h="326957">
                <a:tc>
                  <a:txBody>
                    <a:bodyPr/>
                    <a:lstStyle/>
                    <a:p>
                      <a:pPr indent="125730" algn="just">
                        <a:spcBef>
                          <a:spcPts val="250"/>
                        </a:spcBef>
                      </a:pPr>
                      <a:r>
                        <a:rPr lang="en-US" sz="2100" kern="100" dirty="0">
                          <a:effectLst/>
                        </a:rPr>
                        <a:t>    Production loss - downstream</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zh-CN" sz="2100" kern="100" dirty="0">
                          <a:effectLst/>
                        </a:rPr>
                        <a:t>142.</a:t>
                      </a:r>
                      <a:r>
                        <a:rPr lang="en-US" altLang="zh-CN" sz="2100" kern="100" dirty="0">
                          <a:effectLst/>
                        </a:rPr>
                        <a:t>0</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en-US" altLang="zh-CN" sz="2100" kern="100" dirty="0">
                          <a:effectLst/>
                        </a:rPr>
                        <a:t>26.6</a:t>
                      </a:r>
                      <a:r>
                        <a:rPr lang="zh-CN" sz="2100" kern="100" dirty="0">
                          <a:effectLst/>
                        </a:rPr>
                        <a:t>%</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5289659"/>
                  </a:ext>
                </a:extLst>
              </a:tr>
              <a:tr h="326957">
                <a:tc>
                  <a:txBody>
                    <a:bodyPr/>
                    <a:lstStyle/>
                    <a:p>
                      <a:pPr indent="125730" algn="just">
                        <a:spcBef>
                          <a:spcPts val="250"/>
                        </a:spcBef>
                      </a:pPr>
                      <a:r>
                        <a:rPr lang="en-US" sz="2100" kern="100" dirty="0">
                          <a:effectLst/>
                        </a:rPr>
                        <a:t>    Consumption loss</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zh-CN" sz="2100" kern="100" dirty="0">
                          <a:effectLst/>
                        </a:rPr>
                        <a:t>88.</a:t>
                      </a:r>
                      <a:r>
                        <a:rPr lang="en-US" altLang="zh-CN" sz="2100" kern="100" dirty="0">
                          <a:effectLst/>
                        </a:rPr>
                        <a:t>4</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zh-CN" sz="2100" kern="100" dirty="0">
                          <a:effectLst/>
                        </a:rPr>
                        <a:t>1</a:t>
                      </a:r>
                      <a:r>
                        <a:rPr lang="en-US" altLang="zh-CN" sz="2100" kern="100" dirty="0">
                          <a:effectLst/>
                        </a:rPr>
                        <a:t>6</a:t>
                      </a:r>
                      <a:r>
                        <a:rPr lang="zh-CN" sz="2100" kern="100" dirty="0">
                          <a:effectLst/>
                        </a:rPr>
                        <a:t>.6%</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9828309"/>
                  </a:ext>
                </a:extLst>
              </a:tr>
              <a:tr h="326957">
                <a:tc>
                  <a:txBody>
                    <a:bodyPr/>
                    <a:lstStyle/>
                    <a:p>
                      <a:pPr indent="127000" algn="just">
                        <a:spcBef>
                          <a:spcPts val="250"/>
                        </a:spcBef>
                      </a:pPr>
                      <a:r>
                        <a:rPr lang="en-US" sz="2100" kern="100">
                          <a:effectLst/>
                        </a:rPr>
                        <a:t>Subsequent impact</a:t>
                      </a:r>
                      <a:endParaRPr lang="zh-CN" sz="2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zh-CN" sz="2100" kern="100">
                          <a:effectLst/>
                        </a:rPr>
                        <a:t>51.3</a:t>
                      </a:r>
                      <a:endParaRPr lang="zh-CN" sz="2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zh-CN" sz="2100" kern="100" dirty="0">
                          <a:effectLst/>
                        </a:rPr>
                        <a:t> </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35293"/>
                  </a:ext>
                </a:extLst>
              </a:tr>
              <a:tr h="326957">
                <a:tc>
                  <a:txBody>
                    <a:bodyPr/>
                    <a:lstStyle/>
                    <a:p>
                      <a:pPr indent="279400" algn="just">
                        <a:spcBef>
                          <a:spcPts val="250"/>
                        </a:spcBef>
                      </a:pPr>
                      <a:r>
                        <a:rPr lang="en-US" sz="2100" kern="100" dirty="0">
                          <a:effectLst/>
                        </a:rPr>
                        <a:t>    - Within Shanghai</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zh-CN" sz="2100" kern="100" dirty="0">
                          <a:effectLst/>
                        </a:rPr>
                        <a:t>16.2</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00" algn="ctr">
                        <a:spcBef>
                          <a:spcPts val="250"/>
                        </a:spcBef>
                      </a:pPr>
                      <a:r>
                        <a:rPr lang="zh-CN" sz="2100" kern="100" dirty="0">
                          <a:effectLst/>
                        </a:rPr>
                        <a:t>31.6%</a:t>
                      </a:r>
                      <a:endParaRPr lang="zh-CN" sz="2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128758"/>
                  </a:ext>
                </a:extLst>
              </a:tr>
            </a:tbl>
          </a:graphicData>
        </a:graphic>
      </p:graphicFrame>
      <p:sp>
        <p:nvSpPr>
          <p:cNvPr id="7" name="Rectangle 1">
            <a:extLst>
              <a:ext uri="{FF2B5EF4-FFF2-40B4-BE49-F238E27FC236}">
                <a16:creationId xmlns:a16="http://schemas.microsoft.com/office/drawing/2014/main" id="{F5092706-53FB-0A99-D088-1064ABE66FBD}"/>
              </a:ext>
            </a:extLst>
          </p:cNvPr>
          <p:cNvSpPr>
            <a:spLocks noChangeArrowheads="1"/>
          </p:cNvSpPr>
          <p:nvPr/>
        </p:nvSpPr>
        <p:spPr bwMode="auto">
          <a:xfrm>
            <a:off x="2011547" y="2635856"/>
            <a:ext cx="7997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0" algn="ctr"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Calibri" panose="020F0502020204030204" pitchFamily="34" charset="0"/>
              </a:rPr>
              <a:t> Economic losses caused by the destructive event in Shanghai</a:t>
            </a:r>
            <a:endParaRPr kumimoji="0" lang="zh-CN" altLang="zh-CN"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nvGrpSpPr>
          <p:cNvPr id="12" name="组合 11">
            <a:extLst>
              <a:ext uri="{FF2B5EF4-FFF2-40B4-BE49-F238E27FC236}">
                <a16:creationId xmlns:a16="http://schemas.microsoft.com/office/drawing/2014/main" id="{6F39C38F-0A9F-7BA2-3BCA-DD3B0FEB5C1E}"/>
              </a:ext>
            </a:extLst>
          </p:cNvPr>
          <p:cNvGrpSpPr/>
          <p:nvPr/>
        </p:nvGrpSpPr>
        <p:grpSpPr>
          <a:xfrm>
            <a:off x="7728068" y="3234474"/>
            <a:ext cx="4279900" cy="1403718"/>
            <a:chOff x="7708900" y="3178419"/>
            <a:chExt cx="4279900" cy="1403718"/>
          </a:xfrm>
        </p:grpSpPr>
        <p:sp>
          <p:nvSpPr>
            <p:cNvPr id="9" name="文本框 8">
              <a:extLst>
                <a:ext uri="{FF2B5EF4-FFF2-40B4-BE49-F238E27FC236}">
                  <a16:creationId xmlns:a16="http://schemas.microsoft.com/office/drawing/2014/main" id="{E0805305-F1A6-6AD2-F694-DEA6ADD36A61}"/>
                </a:ext>
              </a:extLst>
            </p:cNvPr>
            <p:cNvSpPr txBox="1"/>
            <p:nvPr/>
          </p:nvSpPr>
          <p:spPr>
            <a:xfrm>
              <a:off x="10290175" y="3178419"/>
              <a:ext cx="1698625" cy="1403718"/>
            </a:xfrm>
            <a:prstGeom prst="rect">
              <a:avLst/>
            </a:prstGeom>
            <a:solidFill>
              <a:schemeClr val="accent2">
                <a:lumMod val="20000"/>
                <a:lumOff val="80000"/>
                <a:alpha val="67843"/>
              </a:schemeClr>
            </a:solidFill>
            <a:ln w="19050">
              <a:solidFill>
                <a:srgbClr val="C00000"/>
              </a:solidFill>
            </a:ln>
          </p:spPr>
          <p:txBody>
            <a:bodyPr>
              <a:noAutofit/>
            </a:bodyPr>
            <a:lstStyle>
              <a:defPPr>
                <a:defRPr lang="zh-CN"/>
              </a:defPPr>
              <a:lvl1pPr marL="342900" lvl="0" indent="-342900">
                <a:spcBef>
                  <a:spcPts val="600"/>
                </a:spcBef>
                <a:buClr>
                  <a:schemeClr val="accent4">
                    <a:lumMod val="75000"/>
                  </a:schemeClr>
                </a:buClr>
                <a:buFont typeface="Wingdings" panose="05000000000000000000" pitchFamily="2" charset="2"/>
                <a:buChar char="Ø"/>
                <a:defRPr kumimoji="0" sz="2000" b="0" i="0" u="none" strike="noStrike" cap="none" spc="0" normalizeH="0" baseline="0">
                  <a:ln>
                    <a:noFill/>
                  </a:ln>
                  <a:effectLst/>
                  <a:uLnTx/>
                  <a:uFillTx/>
                  <a:latin typeface="Times New Roman" pitchFamily="18" charset="0"/>
                  <a:ea typeface="+mj-ea"/>
                  <a:cs typeface="Times New Roman" pitchFamily="18" charset="0"/>
                </a:defRPr>
              </a:lvl1pPr>
            </a:lstStyle>
            <a:p>
              <a:pPr marL="0" indent="0" algn="ctr">
                <a:buNone/>
              </a:pPr>
              <a:r>
                <a:rPr lang="en-US" altLang="zh-CN" sz="2200" i="1" dirty="0">
                  <a:latin typeface="Calibri" panose="020F0502020204030204" pitchFamily="34" charset="0"/>
                  <a:ea typeface="Calibri" panose="020F0502020204030204" pitchFamily="34" charset="0"/>
                  <a:cs typeface="Calibri" panose="020F0502020204030204" pitchFamily="34" charset="0"/>
                </a:rPr>
                <a:t>only 3.6% error compared to real data</a:t>
              </a:r>
              <a:endParaRPr lang="zh-CN" altLang="en-US" sz="2200" i="1" dirty="0">
                <a:latin typeface="Calibri" panose="020F0502020204030204" pitchFamily="34" charset="0"/>
                <a:cs typeface="Calibri" panose="020F0502020204030204" pitchFamily="34" charset="0"/>
              </a:endParaRPr>
            </a:p>
          </p:txBody>
        </p:sp>
        <p:cxnSp>
          <p:nvCxnSpPr>
            <p:cNvPr id="11" name="直接连接符 10">
              <a:extLst>
                <a:ext uri="{FF2B5EF4-FFF2-40B4-BE49-F238E27FC236}">
                  <a16:creationId xmlns:a16="http://schemas.microsoft.com/office/drawing/2014/main" id="{4675391E-CA33-A508-16D8-FBBCE9A5C06E}"/>
                </a:ext>
              </a:extLst>
            </p:cNvPr>
            <p:cNvCxnSpPr/>
            <p:nvPr/>
          </p:nvCxnSpPr>
          <p:spPr>
            <a:xfrm flipV="1">
              <a:off x="7708900" y="3699183"/>
              <a:ext cx="2581275" cy="4953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14342"/>
    </mc:Choice>
    <mc:Fallback xmlns="">
      <p:transition spd="slow" advTm="143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43336F16-0C6C-609F-D1A5-D0B232A9592C}"/>
              </a:ext>
            </a:extLst>
          </p:cNvPr>
          <p:cNvGrpSpPr/>
          <p:nvPr/>
        </p:nvGrpSpPr>
        <p:grpSpPr>
          <a:xfrm>
            <a:off x="2761454" y="1281692"/>
            <a:ext cx="7382006" cy="4294615"/>
            <a:chOff x="-1240970" y="-397329"/>
            <a:chExt cx="9339943" cy="5397783"/>
          </a:xfrm>
        </p:grpSpPr>
        <p:sp>
          <p:nvSpPr>
            <p:cNvPr id="21" name="矩形 20">
              <a:extLst>
                <a:ext uri="{FF2B5EF4-FFF2-40B4-BE49-F238E27FC236}">
                  <a16:creationId xmlns:a16="http://schemas.microsoft.com/office/drawing/2014/main" id="{F05654E8-9074-9007-E668-0A7AAF783A39}"/>
                </a:ext>
              </a:extLst>
            </p:cNvPr>
            <p:cNvSpPr/>
            <p:nvPr/>
          </p:nvSpPr>
          <p:spPr>
            <a:xfrm>
              <a:off x="-1240970" y="-397329"/>
              <a:ext cx="9339943" cy="53977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a:extLst>
                <a:ext uri="{FF2B5EF4-FFF2-40B4-BE49-F238E27FC236}">
                  <a16:creationId xmlns:a16="http://schemas.microsoft.com/office/drawing/2014/main" id="{57729939-667D-EE27-5C59-9E25F986B1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970" y="-397329"/>
              <a:ext cx="9260468" cy="5397783"/>
            </a:xfrm>
            <a:prstGeom prst="rect">
              <a:avLst/>
            </a:prstGeom>
          </p:spPr>
        </p:pic>
      </p:grpSp>
      <p:sp>
        <p:nvSpPr>
          <p:cNvPr id="25" name="矩形: 圆角 24">
            <a:extLst>
              <a:ext uri="{FF2B5EF4-FFF2-40B4-BE49-F238E27FC236}">
                <a16:creationId xmlns:a16="http://schemas.microsoft.com/office/drawing/2014/main" id="{2F54AAA1-D697-18FF-F295-D267EE6DFA99}"/>
              </a:ext>
            </a:extLst>
          </p:cNvPr>
          <p:cNvSpPr/>
          <p:nvPr/>
        </p:nvSpPr>
        <p:spPr>
          <a:xfrm>
            <a:off x="7044795" y="1671394"/>
            <a:ext cx="2506902" cy="296815"/>
          </a:xfrm>
          <a:prstGeom prst="roundRect">
            <a:avLst/>
          </a:prstGeom>
          <a:noFill/>
          <a:ln w="28575">
            <a:solidFill>
              <a:srgbClr val="FA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24</a:t>
            </a:fld>
            <a:endParaRPr lang="zh-CN" altLang="en-US"/>
          </a:p>
        </p:txBody>
      </p:sp>
      <p:sp>
        <p:nvSpPr>
          <p:cNvPr id="8" name="Rectangle 1">
            <a:extLst>
              <a:ext uri="{FF2B5EF4-FFF2-40B4-BE49-F238E27FC236}">
                <a16:creationId xmlns:a16="http://schemas.microsoft.com/office/drawing/2014/main" id="{ED57F095-7A7C-EA24-9D09-0A60D6766DC1}"/>
              </a:ext>
            </a:extLst>
          </p:cNvPr>
          <p:cNvSpPr>
            <a:spLocks noChangeArrowheads="1"/>
          </p:cNvSpPr>
          <p:nvPr/>
        </p:nvSpPr>
        <p:spPr bwMode="auto">
          <a:xfrm>
            <a:off x="1490453" y="676543"/>
            <a:ext cx="101020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27000" algn="ctr"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ea typeface="等线" panose="02010600030101010101" pitchFamily="2" charset="-122"/>
                <a:cs typeface="Times New Roman" panose="02020603050405020304" pitchFamily="18" charset="0"/>
              </a:rPr>
              <a:t>Regions that suffer the highest current losses of the destructive event in Shanghai and their corresponding sectors</a:t>
            </a:r>
            <a:endParaRPr kumimoji="0" lang="zh-CN" altLang="zh-CN" sz="1100" b="0" i="0" u="none" strike="noStrike" cap="none" normalizeH="0" baseline="0" dirty="0">
              <a:ln>
                <a:noFill/>
              </a:ln>
              <a:solidFill>
                <a:schemeClr val="tx1"/>
              </a:solidFill>
              <a:effectLst/>
              <a:cs typeface="Times New Roman" panose="02020603050405020304" pitchFamily="18" charset="0"/>
            </a:endParaRPr>
          </a:p>
        </p:txBody>
      </p:sp>
      <p:sp>
        <p:nvSpPr>
          <p:cNvPr id="9" name="TextBox 6">
            <a:extLst>
              <a:ext uri="{FF2B5EF4-FFF2-40B4-BE49-F238E27FC236}">
                <a16:creationId xmlns:a16="http://schemas.microsoft.com/office/drawing/2014/main" id="{88BA291C-E16C-9B0E-C5DE-24C54D91FB7E}"/>
              </a:ext>
            </a:extLst>
          </p:cNvPr>
          <p:cNvSpPr txBox="1"/>
          <p:nvPr/>
        </p:nvSpPr>
        <p:spPr>
          <a:xfrm>
            <a:off x="219452" y="2512165"/>
            <a:ext cx="2542002" cy="2696310"/>
          </a:xfrm>
          <a:prstGeom prst="rect">
            <a:avLst/>
          </a:prstGeom>
          <a:solidFill>
            <a:srgbClr val="E2F0D9">
              <a:alpha val="69020"/>
            </a:srgbClr>
          </a:solidFill>
          <a:ln>
            <a:noFill/>
          </a:ln>
        </p:spPr>
        <p:txBody>
          <a:bodyPr>
            <a:normAutofit/>
          </a:bodyPr>
          <a:lstStyle>
            <a:defPPr>
              <a:defRPr lang="zh-CN"/>
            </a:defPPr>
            <a:lvl1pPr marL="342900" lvl="0" indent="-342900">
              <a:spcBef>
                <a:spcPts val="600"/>
              </a:spcBef>
              <a:buClr>
                <a:schemeClr val="accent1">
                  <a:lumMod val="50000"/>
                </a:schemeClr>
              </a:buClr>
              <a:buFont typeface="Wingdings" panose="05000000000000000000" pitchFamily="2" charset="2"/>
              <a:buChar char="Ø"/>
              <a:defRPr kumimoji="0" sz="2000" b="0" i="0" u="none" strike="noStrike" cap="none" spc="0" normalizeH="0" baseline="0">
                <a:ln>
                  <a:noFill/>
                </a:ln>
                <a:effectLst/>
                <a:uLnTx/>
                <a:uFillTx/>
                <a:latin typeface="Times New Roman" pitchFamily="18" charset="0"/>
                <a:ea typeface="+mj-ea"/>
                <a:cs typeface="Times New Roman" pitchFamily="18" charset="0"/>
              </a:defRPr>
            </a:lvl1pPr>
          </a:lstStyle>
          <a:p>
            <a:pPr marL="216000" indent="-216000">
              <a:lnSpc>
                <a:spcPct val="110000"/>
              </a:lnSpc>
              <a:buClr>
                <a:schemeClr val="accent6">
                  <a:lumMod val="75000"/>
                </a:schemeClr>
              </a:buClr>
            </a:pPr>
            <a:r>
              <a:rPr lang="en-US" altLang="zh-CN" sz="1800" dirty="0"/>
              <a:t>Economically developed provinces; geographically close to Shanghai</a:t>
            </a:r>
          </a:p>
          <a:p>
            <a:pPr marL="216000" indent="-216000">
              <a:lnSpc>
                <a:spcPct val="110000"/>
              </a:lnSpc>
              <a:buClr>
                <a:schemeClr val="accent6">
                  <a:lumMod val="75000"/>
                </a:schemeClr>
              </a:buClr>
            </a:pPr>
            <a:r>
              <a:rPr lang="en-US" altLang="zh-CN" sz="1800" dirty="0"/>
              <a:t>Closely linked to Shanghai through the supply chain: supply and demand</a:t>
            </a:r>
          </a:p>
        </p:txBody>
      </p:sp>
      <p:sp>
        <p:nvSpPr>
          <p:cNvPr id="10" name="TextBox 6">
            <a:extLst>
              <a:ext uri="{FF2B5EF4-FFF2-40B4-BE49-F238E27FC236}">
                <a16:creationId xmlns:a16="http://schemas.microsoft.com/office/drawing/2014/main" id="{EB5C5393-96EC-BF62-3FE4-0042663D95F0}"/>
              </a:ext>
            </a:extLst>
          </p:cNvPr>
          <p:cNvSpPr txBox="1"/>
          <p:nvPr/>
        </p:nvSpPr>
        <p:spPr>
          <a:xfrm>
            <a:off x="9172004" y="4747464"/>
            <a:ext cx="2857312" cy="1827397"/>
          </a:xfrm>
          <a:prstGeom prst="rect">
            <a:avLst/>
          </a:prstGeom>
          <a:solidFill>
            <a:srgbClr val="FFF2CC">
              <a:alpha val="67843"/>
            </a:srgbClr>
          </a:solidFill>
          <a:ln>
            <a:noFill/>
          </a:ln>
        </p:spPr>
        <p:txBody>
          <a:bodyPr>
            <a:noAutofit/>
          </a:bodyPr>
          <a:lstStyle>
            <a:defPPr>
              <a:defRPr lang="zh-CN"/>
            </a:defPPr>
            <a:lvl1pPr marL="342900" lvl="0" indent="-342900">
              <a:spcBef>
                <a:spcPts val="600"/>
              </a:spcBef>
              <a:buClr>
                <a:schemeClr val="accent1">
                  <a:lumMod val="50000"/>
                </a:schemeClr>
              </a:buClr>
              <a:buFont typeface="Wingdings" panose="05000000000000000000" pitchFamily="2" charset="2"/>
              <a:buChar char="Ø"/>
              <a:defRPr kumimoji="0" sz="2000" b="0" i="0" u="none" strike="noStrike" cap="none" spc="0" normalizeH="0" baseline="0">
                <a:ln>
                  <a:noFill/>
                </a:ln>
                <a:effectLst/>
                <a:uLnTx/>
                <a:uFillTx/>
                <a:latin typeface="Times New Roman" pitchFamily="18" charset="0"/>
                <a:ea typeface="+mj-ea"/>
                <a:cs typeface="Times New Roman" pitchFamily="18" charset="0"/>
              </a:defRPr>
            </a:lvl1pPr>
          </a:lstStyle>
          <a:p>
            <a:pPr>
              <a:buClr>
                <a:schemeClr val="accent4">
                  <a:lumMod val="75000"/>
                </a:schemeClr>
              </a:buClr>
            </a:pPr>
            <a:r>
              <a:rPr lang="en-US" altLang="zh-CN" sz="1800" dirty="0"/>
              <a:t>Key manufacturing industry in Shanghai</a:t>
            </a:r>
          </a:p>
          <a:p>
            <a:pPr>
              <a:buClr>
                <a:schemeClr val="accent4">
                  <a:lumMod val="75000"/>
                </a:schemeClr>
              </a:buClr>
            </a:pPr>
            <a:r>
              <a:rPr lang="en-US" altLang="zh-CN" sz="1800" dirty="0"/>
              <a:t>Shanghai as the major financial center in China</a:t>
            </a:r>
          </a:p>
          <a:p>
            <a:pPr>
              <a:buClr>
                <a:schemeClr val="accent4">
                  <a:lumMod val="75000"/>
                </a:schemeClr>
              </a:buClr>
            </a:pPr>
            <a:r>
              <a:rPr lang="en-US" altLang="zh-CN" sz="1800" dirty="0"/>
              <a:t>Essential to the residents’ lives</a:t>
            </a:r>
          </a:p>
        </p:txBody>
      </p:sp>
      <p:sp>
        <p:nvSpPr>
          <p:cNvPr id="27" name="矩形: 圆角 26">
            <a:extLst>
              <a:ext uri="{FF2B5EF4-FFF2-40B4-BE49-F238E27FC236}">
                <a16:creationId xmlns:a16="http://schemas.microsoft.com/office/drawing/2014/main" id="{7883ED9E-79F3-655C-6BF4-A15AB3428F2F}"/>
              </a:ext>
            </a:extLst>
          </p:cNvPr>
          <p:cNvSpPr/>
          <p:nvPr/>
        </p:nvSpPr>
        <p:spPr>
          <a:xfrm>
            <a:off x="7044795" y="2374391"/>
            <a:ext cx="2506902" cy="296814"/>
          </a:xfrm>
          <a:prstGeom prst="roundRect">
            <a:avLst/>
          </a:prstGeom>
          <a:noFill/>
          <a:ln w="28575">
            <a:solidFill>
              <a:srgbClr val="FA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4705"/>
    </mc:Choice>
    <mc:Fallback xmlns="">
      <p:transition spd="slow" advTm="34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750"/>
                                        <p:tgtEl>
                                          <p:spTgt spid="9">
                                            <p:bg/>
                                          </p:spTgt>
                                        </p:tgtEl>
                                      </p:cBhvr>
                                    </p:animEffect>
                                    <p:anim calcmode="lin" valueType="num">
                                      <p:cBhvr>
                                        <p:cTn id="8" dur="750" fill="hold"/>
                                        <p:tgtEl>
                                          <p:spTgt spid="9">
                                            <p:bg/>
                                          </p:spTgt>
                                        </p:tgtEl>
                                        <p:attrNameLst>
                                          <p:attrName>ppt_x</p:attrName>
                                        </p:attrNameLst>
                                      </p:cBhvr>
                                      <p:tavLst>
                                        <p:tav tm="0">
                                          <p:val>
                                            <p:strVal val="#ppt_x"/>
                                          </p:val>
                                        </p:tav>
                                        <p:tav tm="100000">
                                          <p:val>
                                            <p:strVal val="#ppt_x"/>
                                          </p:val>
                                        </p:tav>
                                      </p:tavLst>
                                    </p:anim>
                                    <p:anim calcmode="lin" valueType="num">
                                      <p:cBhvr>
                                        <p:cTn id="9" dur="750" fill="hold"/>
                                        <p:tgtEl>
                                          <p:spTgt spid="9">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750"/>
                                        <p:tgtEl>
                                          <p:spTgt spid="9">
                                            <p:txEl>
                                              <p:pRg st="0" end="0"/>
                                            </p:txEl>
                                          </p:spTgt>
                                        </p:tgtEl>
                                      </p:cBhvr>
                                    </p:animEffect>
                                    <p:anim calcmode="lin" valueType="num">
                                      <p:cBhvr>
                                        <p:cTn id="13"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750"/>
                                        <p:tgtEl>
                                          <p:spTgt spid="9">
                                            <p:txEl>
                                              <p:pRg st="1" end="1"/>
                                            </p:txEl>
                                          </p:spTgt>
                                        </p:tgtEl>
                                      </p:cBhvr>
                                    </p:animEffect>
                                    <p:anim calcmode="lin" valueType="num">
                                      <p:cBhvr>
                                        <p:cTn id="20" dur="75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75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bg/>
                                          </p:spTgt>
                                        </p:tgtEl>
                                        <p:attrNameLst>
                                          <p:attrName>style.visibility</p:attrName>
                                        </p:attrNameLst>
                                      </p:cBhvr>
                                      <p:to>
                                        <p:strVal val="visible"/>
                                      </p:to>
                                    </p:set>
                                    <p:animEffect transition="in" filter="fade">
                                      <p:cBhvr>
                                        <p:cTn id="26" dur="750"/>
                                        <p:tgtEl>
                                          <p:spTgt spid="10">
                                            <p:bg/>
                                          </p:spTgt>
                                        </p:tgtEl>
                                      </p:cBhvr>
                                    </p:animEffect>
                                    <p:anim calcmode="lin" valueType="num">
                                      <p:cBhvr>
                                        <p:cTn id="27" dur="750" fill="hold"/>
                                        <p:tgtEl>
                                          <p:spTgt spid="10">
                                            <p:bg/>
                                          </p:spTgt>
                                        </p:tgtEl>
                                        <p:attrNameLst>
                                          <p:attrName>ppt_x</p:attrName>
                                        </p:attrNameLst>
                                      </p:cBhvr>
                                      <p:tavLst>
                                        <p:tav tm="0">
                                          <p:val>
                                            <p:strVal val="#ppt_x"/>
                                          </p:val>
                                        </p:tav>
                                        <p:tav tm="100000">
                                          <p:val>
                                            <p:strVal val="#ppt_x"/>
                                          </p:val>
                                        </p:tav>
                                      </p:tavLst>
                                    </p:anim>
                                    <p:anim calcmode="lin" valueType="num">
                                      <p:cBhvr>
                                        <p:cTn id="28" dur="75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750"/>
                                        <p:tgtEl>
                                          <p:spTgt spid="10">
                                            <p:txEl>
                                              <p:pRg st="0" end="0"/>
                                            </p:txEl>
                                          </p:spTgt>
                                        </p:tgtEl>
                                      </p:cBhvr>
                                    </p:animEffect>
                                    <p:anim calcmode="lin" valueType="num">
                                      <p:cBhvr>
                                        <p:cTn id="34"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5" dur="750" fill="hold"/>
                                        <p:tgtEl>
                                          <p:spTgt spid="10">
                                            <p:txEl>
                                              <p:pRg st="0" end="0"/>
                                            </p:txEl>
                                          </p:spTgt>
                                        </p:tgtEl>
                                        <p:attrNameLst>
                                          <p:attrName>ppt_y</p:attrName>
                                        </p:attrNameLst>
                                      </p:cBhvr>
                                      <p:tavLst>
                                        <p:tav tm="0">
                                          <p:val>
                                            <p:strVal val="#ppt_y+.1"/>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fade">
                                      <p:cBhvr>
                                        <p:cTn id="43" dur="750"/>
                                        <p:tgtEl>
                                          <p:spTgt spid="10">
                                            <p:txEl>
                                              <p:pRg st="1" end="1"/>
                                            </p:txEl>
                                          </p:spTgt>
                                        </p:tgtEl>
                                      </p:cBhvr>
                                    </p:animEffect>
                                    <p:anim calcmode="lin" valueType="num">
                                      <p:cBhvr>
                                        <p:cTn id="44" dur="7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5" dur="750" fill="hold"/>
                                        <p:tgtEl>
                                          <p:spTgt spid="10">
                                            <p:txEl>
                                              <p:pRg st="1" end="1"/>
                                            </p:txEl>
                                          </p:spTgt>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0">
                                            <p:txEl>
                                              <p:pRg st="2" end="2"/>
                                            </p:txEl>
                                          </p:spTgt>
                                        </p:tgtEl>
                                        <p:attrNameLst>
                                          <p:attrName>style.visibility</p:attrName>
                                        </p:attrNameLst>
                                      </p:cBhvr>
                                      <p:to>
                                        <p:strVal val="visible"/>
                                      </p:to>
                                    </p:set>
                                    <p:animEffect transition="in" filter="fade">
                                      <p:cBhvr>
                                        <p:cTn id="53" dur="750"/>
                                        <p:tgtEl>
                                          <p:spTgt spid="10">
                                            <p:txEl>
                                              <p:pRg st="2" end="2"/>
                                            </p:txEl>
                                          </p:spTgt>
                                        </p:tgtEl>
                                      </p:cBhvr>
                                    </p:animEffect>
                                    <p:anim calcmode="lin" valueType="num">
                                      <p:cBhvr>
                                        <p:cTn id="54" dur="75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5" dur="75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uiExpand="1" build="p" animBg="1"/>
      <p:bldP spid="10" grpId="0" uiExpand="1" build="p"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25</a:t>
            </a:fld>
            <a:endParaRPr lang="zh-CN" altLang="en-US"/>
          </a:p>
        </p:txBody>
      </p:sp>
      <p:sp>
        <p:nvSpPr>
          <p:cNvPr id="7" name="文本框 6">
            <a:extLst>
              <a:ext uri="{FF2B5EF4-FFF2-40B4-BE49-F238E27FC236}">
                <a16:creationId xmlns:a16="http://schemas.microsoft.com/office/drawing/2014/main" id="{4BE654CD-389A-8442-755A-D626E1ED1F2A}"/>
              </a:ext>
            </a:extLst>
          </p:cNvPr>
          <p:cNvSpPr txBox="1"/>
          <p:nvPr/>
        </p:nvSpPr>
        <p:spPr>
          <a:xfrm>
            <a:off x="1389613" y="1773333"/>
            <a:ext cx="9837187" cy="2312171"/>
          </a:xfrm>
          <a:prstGeom prst="rect">
            <a:avLst/>
          </a:prstGeom>
          <a:noFill/>
        </p:spPr>
        <p:txBody>
          <a:bodyPr wrap="square">
            <a:spAutoFit/>
          </a:bodyPr>
          <a:lstStyle/>
          <a:p>
            <a:pPr algn="ctr">
              <a:lnSpc>
                <a:spcPct val="150000"/>
              </a:lnSpc>
              <a:buSzPct val="70000"/>
            </a:pPr>
            <a:r>
              <a:rPr lang="en-US" altLang="zh-CN" sz="3600" b="1" dirty="0">
                <a:solidFill>
                  <a:schemeClr val="accent5">
                    <a:lumMod val="75000"/>
                  </a:schemeClr>
                </a:solidFill>
                <a:latin typeface="Times New Roman" panose="02020603050405020304" pitchFamily="18" charset="0"/>
                <a:cs typeface="Times New Roman" panose="02020603050405020304" pitchFamily="18" charset="0"/>
              </a:rPr>
              <a:t>Prospective Analysis Using The Framework:</a:t>
            </a:r>
          </a:p>
          <a:p>
            <a:pPr algn="ctr">
              <a:lnSpc>
                <a:spcPct val="150000"/>
              </a:lnSpc>
            </a:pPr>
            <a:r>
              <a:rPr lang="en-US" altLang="zh-CN" sz="3200" dirty="0">
                <a:latin typeface="Times New Roman" panose="02020603050405020304" pitchFamily="18" charset="0"/>
                <a:cs typeface="Times New Roman" panose="02020603050405020304" pitchFamily="18" charset="0"/>
              </a:rPr>
              <a:t>Simulations of Similar Events in Other Provinces of China</a:t>
            </a:r>
          </a:p>
          <a:p>
            <a:pPr algn="ctr">
              <a:lnSpc>
                <a:spcPct val="150000"/>
              </a:lnSpc>
            </a:pPr>
            <a:endParaRPr lang="en-US" altLang="zh-C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878830"/>
      </p:ext>
    </p:extLst>
  </p:cSld>
  <p:clrMapOvr>
    <a:masterClrMapping/>
  </p:clrMapOvr>
  <mc:AlternateContent xmlns:mc="http://schemas.openxmlformats.org/markup-compatibility/2006" xmlns:p14="http://schemas.microsoft.com/office/powerpoint/2010/main">
    <mc:Choice Requires="p14">
      <p:transition spd="slow" p14:dur="2000" advTm="6286"/>
    </mc:Choice>
    <mc:Fallback xmlns="">
      <p:transition spd="slow" advTm="628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a:extLst>
              <a:ext uri="{FF2B5EF4-FFF2-40B4-BE49-F238E27FC236}">
                <a16:creationId xmlns:a16="http://schemas.microsoft.com/office/drawing/2014/main" id="{03F4C6CA-F3CD-6E73-A8D5-43E25DCC2630}"/>
              </a:ext>
            </a:extLst>
          </p:cNvPr>
          <p:cNvGraphicFramePr>
            <a:graphicFrameLocks/>
          </p:cNvGraphicFramePr>
          <p:nvPr>
            <p:extLst>
              <p:ext uri="{D42A27DB-BD31-4B8C-83A1-F6EECF244321}">
                <p14:modId xmlns:p14="http://schemas.microsoft.com/office/powerpoint/2010/main" val="1099330752"/>
              </p:ext>
            </p:extLst>
          </p:nvPr>
        </p:nvGraphicFramePr>
        <p:xfrm>
          <a:off x="1083102" y="927881"/>
          <a:ext cx="10490199" cy="3896603"/>
        </p:xfrm>
        <a:graphic>
          <a:graphicData uri="http://schemas.openxmlformats.org/drawingml/2006/chart">
            <c:chart xmlns:c="http://schemas.openxmlformats.org/drawingml/2006/chart" xmlns:r="http://schemas.openxmlformats.org/officeDocument/2006/relationships" r:id="rId3"/>
          </a:graphicData>
        </a:graphic>
      </p:graphicFrame>
      <p:sp>
        <p:nvSpPr>
          <p:cNvPr id="14" name="矩形 13">
            <a:extLst>
              <a:ext uri="{FF2B5EF4-FFF2-40B4-BE49-F238E27FC236}">
                <a16:creationId xmlns:a16="http://schemas.microsoft.com/office/drawing/2014/main" id="{9DB613F0-7FE9-FD73-91D0-6F89DA2B29F3}"/>
              </a:ext>
            </a:extLst>
          </p:cNvPr>
          <p:cNvSpPr/>
          <p:nvPr/>
        </p:nvSpPr>
        <p:spPr>
          <a:xfrm>
            <a:off x="2310545" y="1143008"/>
            <a:ext cx="941537" cy="3630596"/>
          </a:xfrm>
          <a:prstGeom prst="rect">
            <a:avLst/>
          </a:prstGeom>
          <a:solidFill>
            <a:srgbClr val="C5E0B4">
              <a:alpha val="25098"/>
            </a:srgb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26</a:t>
            </a:fld>
            <a:endParaRPr lang="zh-CN" altLang="en-US"/>
          </a:p>
        </p:txBody>
      </p:sp>
      <p:sp>
        <p:nvSpPr>
          <p:cNvPr id="12" name="TextBox 11"/>
          <p:cNvSpPr txBox="1"/>
          <p:nvPr/>
        </p:nvSpPr>
        <p:spPr>
          <a:xfrm>
            <a:off x="1151466" y="4874813"/>
            <a:ext cx="10490200" cy="1399614"/>
          </a:xfrm>
          <a:prstGeom prst="rect">
            <a:avLst/>
          </a:prstGeom>
          <a:solidFill>
            <a:srgbClr val="FFFFFF">
              <a:alpha val="56078"/>
            </a:srgbClr>
          </a:solidFill>
          <a:ln>
            <a:solidFill>
              <a:schemeClr val="accent1"/>
            </a:solidFill>
          </a:ln>
        </p:spPr>
        <p:txBody>
          <a:bodyPr wrap="square" rtlCol="0">
            <a:spAutoFit/>
          </a:bodyPr>
          <a:lstStyle/>
          <a:p>
            <a:pPr marL="342900" indent="-342900">
              <a:lnSpc>
                <a:spcPct val="140000"/>
              </a:lnSpc>
              <a:buClr>
                <a:schemeClr val="accent1">
                  <a:lumMod val="75000"/>
                </a:schemeClr>
              </a:buClr>
              <a:buFont typeface="Wingdings" panose="05000000000000000000" pitchFamily="2" charset="2"/>
              <a:buChar char="Ø"/>
            </a:pPr>
            <a:r>
              <a:rPr lang="en-US" altLang="zh-CN" sz="2100" b="1" dirty="0">
                <a:latin typeface="Times New Roman" pitchFamily="18" charset="0"/>
                <a:cs typeface="Times New Roman" pitchFamily="18" charset="0"/>
              </a:rPr>
              <a:t>High total loss: </a:t>
            </a:r>
            <a:r>
              <a:rPr lang="en-US" altLang="zh-CN" sz="2100" dirty="0">
                <a:latin typeface="Times New Roman" pitchFamily="18" charset="0"/>
                <a:cs typeface="Times New Roman" pitchFamily="18" charset="0"/>
              </a:rPr>
              <a:t>Large and developed provinces</a:t>
            </a:r>
          </a:p>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High downstream loss: </a:t>
            </a:r>
            <a:r>
              <a:rPr lang="en-US" altLang="zh-CN" sz="2100" dirty="0">
                <a:solidFill>
                  <a:schemeClr val="bg2">
                    <a:lumMod val="75000"/>
                  </a:schemeClr>
                </a:solidFill>
                <a:latin typeface="Times New Roman" pitchFamily="18" charset="0"/>
                <a:cs typeface="Times New Roman" pitchFamily="18" charset="0"/>
              </a:rPr>
              <a:t>Crucial </a:t>
            </a:r>
            <a:r>
              <a:rPr lang="en-US" altLang="zh-CN" sz="2100" b="1" dirty="0">
                <a:solidFill>
                  <a:schemeClr val="bg2">
                    <a:lumMod val="75000"/>
                  </a:schemeClr>
                </a:solidFill>
                <a:latin typeface="Times New Roman" pitchFamily="18" charset="0"/>
                <a:cs typeface="Times New Roman" pitchFamily="18" charset="0"/>
              </a:rPr>
              <a:t>suppliers </a:t>
            </a:r>
            <a:r>
              <a:rPr lang="en-US" altLang="zh-CN" sz="2100" dirty="0">
                <a:solidFill>
                  <a:schemeClr val="bg2">
                    <a:lumMod val="75000"/>
                  </a:schemeClr>
                </a:solidFill>
                <a:latin typeface="Times New Roman" pitchFamily="18" charset="0"/>
                <a:cs typeface="Times New Roman" pitchFamily="18" charset="0"/>
              </a:rPr>
              <a:t>in the production supply chain</a:t>
            </a:r>
          </a:p>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High consumption loss: </a:t>
            </a:r>
            <a:r>
              <a:rPr lang="en-US" altLang="zh-CN" sz="2100" dirty="0">
                <a:solidFill>
                  <a:schemeClr val="bg2">
                    <a:lumMod val="75000"/>
                  </a:schemeClr>
                </a:solidFill>
                <a:latin typeface="Times New Roman" pitchFamily="18" charset="0"/>
                <a:cs typeface="Times New Roman" pitchFamily="18" charset="0"/>
              </a:rPr>
              <a:t>Western regions, where manufacturing industry is less developed</a:t>
            </a:r>
          </a:p>
        </p:txBody>
      </p:sp>
      <p:sp>
        <p:nvSpPr>
          <p:cNvPr id="13" name="文本框 12">
            <a:extLst>
              <a:ext uri="{FF2B5EF4-FFF2-40B4-BE49-F238E27FC236}">
                <a16:creationId xmlns:a16="http://schemas.microsoft.com/office/drawing/2014/main" id="{CD5FC4F6-01C8-E3AA-780D-17CCAD26F75B}"/>
              </a:ext>
            </a:extLst>
          </p:cNvPr>
          <p:cNvSpPr txBox="1"/>
          <p:nvPr/>
        </p:nvSpPr>
        <p:spPr>
          <a:xfrm>
            <a:off x="2508777" y="567578"/>
            <a:ext cx="8057623" cy="400110"/>
          </a:xfrm>
          <a:prstGeom prst="rect">
            <a:avLst/>
          </a:prstGeom>
          <a:noFill/>
        </p:spPr>
        <p:txBody>
          <a:bodyPr wrap="square">
            <a:spAutoFit/>
          </a:bodyPr>
          <a:lstStyle/>
          <a:p>
            <a:pPr indent="127000" algn="ctr">
              <a:spcBef>
                <a:spcPts val="250"/>
              </a:spcBef>
            </a:pPr>
            <a:r>
              <a:rPr lang="en-US" altLang="zh-CN" sz="2000" kern="100" dirty="0">
                <a:effectLst/>
                <a:latin typeface="Calibri" panose="020F0502020204030204" pitchFamily="34" charset="0"/>
                <a:ea typeface="Calibri" panose="020F0502020204030204" pitchFamily="34" charset="0"/>
                <a:cs typeface="Calibri" panose="020F0502020204030204" pitchFamily="34" charset="0"/>
              </a:rPr>
              <a:t>Ranking of current impact caused by destructive events in various regions</a:t>
            </a:r>
            <a:endParaRPr lang="zh-CN" altLang="zh-CN" sz="2000" kern="100" dirty="0">
              <a:effectLst/>
              <a:latin typeface="Calibri" panose="020F0502020204030204" pitchFamily="34" charset="0"/>
              <a:ea typeface="Times New Roman" panose="02020603050405020304" pitchFamily="18"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4185"/>
    </mc:Choice>
    <mc:Fallback xmlns="">
      <p:transition spd="slow" advTm="4418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a:extLst>
              <a:ext uri="{FF2B5EF4-FFF2-40B4-BE49-F238E27FC236}">
                <a16:creationId xmlns:a16="http://schemas.microsoft.com/office/drawing/2014/main" id="{F52028AB-0DB4-346F-D6B2-07F27614CB8F}"/>
              </a:ext>
            </a:extLst>
          </p:cNvPr>
          <p:cNvGraphicFramePr>
            <a:graphicFrameLocks/>
          </p:cNvGraphicFramePr>
          <p:nvPr>
            <p:extLst>
              <p:ext uri="{D42A27DB-BD31-4B8C-83A1-F6EECF244321}">
                <p14:modId xmlns:p14="http://schemas.microsoft.com/office/powerpoint/2010/main" val="2710100749"/>
              </p:ext>
            </p:extLst>
          </p:nvPr>
        </p:nvGraphicFramePr>
        <p:xfrm>
          <a:off x="1083102" y="927881"/>
          <a:ext cx="10490199" cy="3896603"/>
        </p:xfrm>
        <a:graphic>
          <a:graphicData uri="http://schemas.openxmlformats.org/drawingml/2006/chart">
            <c:chart xmlns:c="http://schemas.openxmlformats.org/drawingml/2006/chart" xmlns:r="http://schemas.openxmlformats.org/officeDocument/2006/relationships" r:id="rId3"/>
          </a:graphicData>
        </a:graphic>
      </p:graphicFrame>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27</a:t>
            </a:fld>
            <a:endParaRPr lang="zh-CN" altLang="en-US"/>
          </a:p>
        </p:txBody>
      </p:sp>
      <p:sp>
        <p:nvSpPr>
          <p:cNvPr id="12" name="TextBox 11"/>
          <p:cNvSpPr txBox="1"/>
          <p:nvPr/>
        </p:nvSpPr>
        <p:spPr>
          <a:xfrm>
            <a:off x="1151466" y="4874813"/>
            <a:ext cx="10490200" cy="1399614"/>
          </a:xfrm>
          <a:prstGeom prst="rect">
            <a:avLst/>
          </a:prstGeom>
          <a:solidFill>
            <a:srgbClr val="FFFFFF">
              <a:alpha val="56078"/>
            </a:srgbClr>
          </a:solidFill>
          <a:ln>
            <a:solidFill>
              <a:schemeClr val="accent1"/>
            </a:solidFill>
          </a:ln>
        </p:spPr>
        <p:txBody>
          <a:bodyPr wrap="square" rtlCol="0">
            <a:spAutoFit/>
          </a:bodyPr>
          <a:lstStyle/>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High total loss: </a:t>
            </a:r>
            <a:r>
              <a:rPr lang="en-US" altLang="zh-CN" sz="2100" dirty="0">
                <a:solidFill>
                  <a:schemeClr val="bg2">
                    <a:lumMod val="75000"/>
                  </a:schemeClr>
                </a:solidFill>
                <a:latin typeface="Times New Roman" pitchFamily="18" charset="0"/>
                <a:cs typeface="Times New Roman" pitchFamily="18" charset="0"/>
              </a:rPr>
              <a:t>Large and developed provinces</a:t>
            </a:r>
          </a:p>
          <a:p>
            <a:pPr marL="342900" indent="-342900">
              <a:lnSpc>
                <a:spcPct val="140000"/>
              </a:lnSpc>
              <a:buClr>
                <a:schemeClr val="accent1">
                  <a:lumMod val="75000"/>
                </a:schemeClr>
              </a:buClr>
              <a:buFont typeface="Wingdings" panose="05000000000000000000" pitchFamily="2" charset="2"/>
              <a:buChar char="Ø"/>
            </a:pPr>
            <a:r>
              <a:rPr lang="en-US" altLang="zh-CN" sz="2100" b="1" dirty="0">
                <a:latin typeface="Times New Roman" pitchFamily="18" charset="0"/>
                <a:cs typeface="Times New Roman" pitchFamily="18" charset="0"/>
              </a:rPr>
              <a:t>High downstream loss: </a:t>
            </a:r>
            <a:r>
              <a:rPr lang="en-US" altLang="zh-CN" sz="2100" dirty="0">
                <a:latin typeface="Times New Roman" pitchFamily="18" charset="0"/>
                <a:cs typeface="Times New Roman" pitchFamily="18" charset="0"/>
              </a:rPr>
              <a:t>Crucial </a:t>
            </a:r>
            <a:r>
              <a:rPr lang="en-US" altLang="zh-CN" sz="2100" b="1" dirty="0">
                <a:latin typeface="Times New Roman" pitchFamily="18" charset="0"/>
                <a:cs typeface="Times New Roman" pitchFamily="18" charset="0"/>
              </a:rPr>
              <a:t>suppliers </a:t>
            </a:r>
            <a:r>
              <a:rPr lang="en-US" altLang="zh-CN" sz="2100" dirty="0">
                <a:latin typeface="Times New Roman" pitchFamily="18" charset="0"/>
                <a:cs typeface="Times New Roman" pitchFamily="18" charset="0"/>
              </a:rPr>
              <a:t>in the production supply chain</a:t>
            </a:r>
          </a:p>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High consumption loss: </a:t>
            </a:r>
            <a:r>
              <a:rPr lang="en-US" altLang="zh-CN" sz="2100" dirty="0">
                <a:solidFill>
                  <a:schemeClr val="bg2">
                    <a:lumMod val="75000"/>
                  </a:schemeClr>
                </a:solidFill>
                <a:latin typeface="Times New Roman" pitchFamily="18" charset="0"/>
                <a:cs typeface="Times New Roman" pitchFamily="18" charset="0"/>
              </a:rPr>
              <a:t>Western regions, where manufacturing industry is less developed</a:t>
            </a:r>
          </a:p>
        </p:txBody>
      </p:sp>
      <p:sp>
        <p:nvSpPr>
          <p:cNvPr id="17" name="矩形 16">
            <a:extLst>
              <a:ext uri="{FF2B5EF4-FFF2-40B4-BE49-F238E27FC236}">
                <a16:creationId xmlns:a16="http://schemas.microsoft.com/office/drawing/2014/main" id="{61D4C129-387F-42A3-CC77-C2CCD57F640E}"/>
              </a:ext>
            </a:extLst>
          </p:cNvPr>
          <p:cNvSpPr/>
          <p:nvPr/>
        </p:nvSpPr>
        <p:spPr>
          <a:xfrm>
            <a:off x="3784937" y="2461165"/>
            <a:ext cx="341128" cy="2312438"/>
          </a:xfrm>
          <a:prstGeom prst="rect">
            <a:avLst/>
          </a:prstGeom>
          <a:solidFill>
            <a:srgbClr val="C5E0B4">
              <a:alpha val="25098"/>
            </a:srgb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83A0C2AC-4540-75CF-31F7-E81DC7430E15}"/>
              </a:ext>
            </a:extLst>
          </p:cNvPr>
          <p:cNvSpPr/>
          <p:nvPr/>
        </p:nvSpPr>
        <p:spPr>
          <a:xfrm>
            <a:off x="3191539" y="1889666"/>
            <a:ext cx="341128" cy="2883938"/>
          </a:xfrm>
          <a:prstGeom prst="rect">
            <a:avLst/>
          </a:prstGeom>
          <a:solidFill>
            <a:srgbClr val="C5E0B4">
              <a:alpha val="25098"/>
            </a:srgb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9DEBDCE-CF66-E3A5-770F-EF232673899A}"/>
              </a:ext>
            </a:extLst>
          </p:cNvPr>
          <p:cNvSpPr/>
          <p:nvPr/>
        </p:nvSpPr>
        <p:spPr>
          <a:xfrm>
            <a:off x="4888049" y="2583440"/>
            <a:ext cx="343909" cy="2190163"/>
          </a:xfrm>
          <a:prstGeom prst="rect">
            <a:avLst/>
          </a:prstGeom>
          <a:solidFill>
            <a:srgbClr val="C5E0B4">
              <a:alpha val="25098"/>
            </a:srgb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F5899E7B-4212-70F1-A697-4C5AC2F8A128}"/>
              </a:ext>
            </a:extLst>
          </p:cNvPr>
          <p:cNvSpPr txBox="1"/>
          <p:nvPr/>
        </p:nvSpPr>
        <p:spPr>
          <a:xfrm>
            <a:off x="2508777" y="567578"/>
            <a:ext cx="8057623" cy="400110"/>
          </a:xfrm>
          <a:prstGeom prst="rect">
            <a:avLst/>
          </a:prstGeom>
          <a:noFill/>
        </p:spPr>
        <p:txBody>
          <a:bodyPr wrap="square">
            <a:spAutoFit/>
          </a:bodyPr>
          <a:lstStyle/>
          <a:p>
            <a:pPr indent="127000" algn="ctr">
              <a:spcBef>
                <a:spcPts val="250"/>
              </a:spcBef>
            </a:pPr>
            <a:r>
              <a:rPr lang="en-US" altLang="zh-CN" sz="2000" kern="100" dirty="0">
                <a:effectLst/>
                <a:latin typeface="Calibri" panose="020F0502020204030204" pitchFamily="34" charset="0"/>
                <a:ea typeface="Calibri" panose="020F0502020204030204" pitchFamily="34" charset="0"/>
                <a:cs typeface="Calibri" panose="020F0502020204030204" pitchFamily="34" charset="0"/>
              </a:rPr>
              <a:t>Ranking of current impact caused by destructive events in various regions</a:t>
            </a:r>
            <a:endParaRPr lang="zh-CN" altLang="zh-CN" sz="2000" kern="1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66083058"/>
      </p:ext>
    </p:extLst>
  </p:cSld>
  <p:clrMapOvr>
    <a:masterClrMapping/>
  </p:clrMapOvr>
  <mc:AlternateContent xmlns:mc="http://schemas.openxmlformats.org/markup-compatibility/2006" xmlns:p14="http://schemas.microsoft.com/office/powerpoint/2010/main">
    <mc:Choice Requires="p14">
      <p:transition spd="slow" p14:dur="2000" advTm="44185"/>
    </mc:Choice>
    <mc:Fallback xmlns="">
      <p:transition spd="slow" advTm="4418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a:extLst>
              <a:ext uri="{FF2B5EF4-FFF2-40B4-BE49-F238E27FC236}">
                <a16:creationId xmlns:a16="http://schemas.microsoft.com/office/drawing/2014/main" id="{17FD11EB-8EA1-3DE3-DDDD-3C48241C7AC1}"/>
              </a:ext>
            </a:extLst>
          </p:cNvPr>
          <p:cNvGraphicFramePr>
            <a:graphicFrameLocks/>
          </p:cNvGraphicFramePr>
          <p:nvPr>
            <p:extLst>
              <p:ext uri="{D42A27DB-BD31-4B8C-83A1-F6EECF244321}">
                <p14:modId xmlns:p14="http://schemas.microsoft.com/office/powerpoint/2010/main" val="2710100749"/>
              </p:ext>
            </p:extLst>
          </p:nvPr>
        </p:nvGraphicFramePr>
        <p:xfrm>
          <a:off x="1083102" y="927881"/>
          <a:ext cx="10490199" cy="3896603"/>
        </p:xfrm>
        <a:graphic>
          <a:graphicData uri="http://schemas.openxmlformats.org/drawingml/2006/chart">
            <c:chart xmlns:c="http://schemas.openxmlformats.org/drawingml/2006/chart" xmlns:r="http://schemas.openxmlformats.org/officeDocument/2006/relationships" r:id="rId3"/>
          </a:graphicData>
        </a:graphic>
      </p:graphicFrame>
      <p:sp>
        <p:nvSpPr>
          <p:cNvPr id="14" name="矩形 13">
            <a:extLst>
              <a:ext uri="{FF2B5EF4-FFF2-40B4-BE49-F238E27FC236}">
                <a16:creationId xmlns:a16="http://schemas.microsoft.com/office/drawing/2014/main" id="{9DB613F0-7FE9-FD73-91D0-6F89DA2B29F3}"/>
              </a:ext>
            </a:extLst>
          </p:cNvPr>
          <p:cNvSpPr/>
          <p:nvPr/>
        </p:nvSpPr>
        <p:spPr>
          <a:xfrm>
            <a:off x="8911572" y="3073340"/>
            <a:ext cx="2370667" cy="1751144"/>
          </a:xfrm>
          <a:prstGeom prst="rect">
            <a:avLst/>
          </a:prstGeom>
          <a:solidFill>
            <a:srgbClr val="C5E0B4">
              <a:alpha val="25098"/>
            </a:srgb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28</a:t>
            </a:fld>
            <a:endParaRPr lang="zh-CN" altLang="en-US"/>
          </a:p>
        </p:txBody>
      </p:sp>
      <p:sp>
        <p:nvSpPr>
          <p:cNvPr id="12" name="TextBox 11"/>
          <p:cNvSpPr txBox="1"/>
          <p:nvPr/>
        </p:nvSpPr>
        <p:spPr>
          <a:xfrm>
            <a:off x="1151466" y="4874813"/>
            <a:ext cx="10490200" cy="1399614"/>
          </a:xfrm>
          <a:prstGeom prst="rect">
            <a:avLst/>
          </a:prstGeom>
          <a:solidFill>
            <a:srgbClr val="FFFFFF">
              <a:alpha val="56078"/>
            </a:srgbClr>
          </a:solidFill>
          <a:ln>
            <a:solidFill>
              <a:schemeClr val="accent1"/>
            </a:solidFill>
          </a:ln>
        </p:spPr>
        <p:txBody>
          <a:bodyPr wrap="square" rtlCol="0">
            <a:spAutoFit/>
          </a:bodyPr>
          <a:lstStyle/>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High total loss: </a:t>
            </a:r>
            <a:r>
              <a:rPr lang="en-US" altLang="zh-CN" sz="2100" dirty="0">
                <a:solidFill>
                  <a:schemeClr val="bg2">
                    <a:lumMod val="75000"/>
                  </a:schemeClr>
                </a:solidFill>
                <a:latin typeface="Times New Roman" pitchFamily="18" charset="0"/>
                <a:cs typeface="Times New Roman" pitchFamily="18" charset="0"/>
              </a:rPr>
              <a:t>Large and developed provinces</a:t>
            </a:r>
          </a:p>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High downstream loss: </a:t>
            </a:r>
            <a:r>
              <a:rPr lang="en-US" altLang="zh-CN" sz="2100" dirty="0">
                <a:solidFill>
                  <a:schemeClr val="bg2">
                    <a:lumMod val="75000"/>
                  </a:schemeClr>
                </a:solidFill>
                <a:latin typeface="Times New Roman" pitchFamily="18" charset="0"/>
                <a:cs typeface="Times New Roman" pitchFamily="18" charset="0"/>
              </a:rPr>
              <a:t>Crucial </a:t>
            </a:r>
            <a:r>
              <a:rPr lang="en-US" altLang="zh-CN" sz="2100" b="1" dirty="0">
                <a:solidFill>
                  <a:schemeClr val="bg2">
                    <a:lumMod val="75000"/>
                  </a:schemeClr>
                </a:solidFill>
                <a:latin typeface="Times New Roman" pitchFamily="18" charset="0"/>
                <a:cs typeface="Times New Roman" pitchFamily="18" charset="0"/>
              </a:rPr>
              <a:t>suppliers </a:t>
            </a:r>
            <a:r>
              <a:rPr lang="en-US" altLang="zh-CN" sz="2100" dirty="0">
                <a:solidFill>
                  <a:schemeClr val="bg2">
                    <a:lumMod val="75000"/>
                  </a:schemeClr>
                </a:solidFill>
                <a:latin typeface="Times New Roman" pitchFamily="18" charset="0"/>
                <a:cs typeface="Times New Roman" pitchFamily="18" charset="0"/>
              </a:rPr>
              <a:t>in the production supply chain</a:t>
            </a:r>
          </a:p>
          <a:p>
            <a:pPr marL="342900" indent="-342900">
              <a:lnSpc>
                <a:spcPct val="140000"/>
              </a:lnSpc>
              <a:buClr>
                <a:schemeClr val="accent1">
                  <a:lumMod val="75000"/>
                </a:schemeClr>
              </a:buClr>
              <a:buFont typeface="Wingdings" panose="05000000000000000000" pitchFamily="2" charset="2"/>
              <a:buChar char="Ø"/>
            </a:pPr>
            <a:r>
              <a:rPr lang="en-US" altLang="zh-CN" sz="2100" b="1" dirty="0">
                <a:latin typeface="Times New Roman" pitchFamily="18" charset="0"/>
                <a:cs typeface="Times New Roman" pitchFamily="18" charset="0"/>
              </a:rPr>
              <a:t>High consumption loss: </a:t>
            </a:r>
            <a:r>
              <a:rPr lang="en-US" altLang="zh-CN" sz="2100" dirty="0">
                <a:latin typeface="Times New Roman" pitchFamily="18" charset="0"/>
                <a:cs typeface="Times New Roman" pitchFamily="18" charset="0"/>
              </a:rPr>
              <a:t>Mid-west regions, where manufacturing industry is less developed</a:t>
            </a:r>
          </a:p>
        </p:txBody>
      </p:sp>
      <p:sp>
        <p:nvSpPr>
          <p:cNvPr id="5" name="文本框 4">
            <a:extLst>
              <a:ext uri="{FF2B5EF4-FFF2-40B4-BE49-F238E27FC236}">
                <a16:creationId xmlns:a16="http://schemas.microsoft.com/office/drawing/2014/main" id="{9AC11D95-91F7-8AD7-BC7F-EBAD667BD5BB}"/>
              </a:ext>
            </a:extLst>
          </p:cNvPr>
          <p:cNvSpPr txBox="1"/>
          <p:nvPr/>
        </p:nvSpPr>
        <p:spPr>
          <a:xfrm>
            <a:off x="2508777" y="567578"/>
            <a:ext cx="8057623" cy="400110"/>
          </a:xfrm>
          <a:prstGeom prst="rect">
            <a:avLst/>
          </a:prstGeom>
          <a:noFill/>
        </p:spPr>
        <p:txBody>
          <a:bodyPr wrap="square">
            <a:spAutoFit/>
          </a:bodyPr>
          <a:lstStyle/>
          <a:p>
            <a:pPr indent="127000" algn="ctr">
              <a:spcBef>
                <a:spcPts val="250"/>
              </a:spcBef>
            </a:pPr>
            <a:r>
              <a:rPr lang="en-US" altLang="zh-CN" sz="2000" kern="100" dirty="0">
                <a:effectLst/>
                <a:latin typeface="Calibri" panose="020F0502020204030204" pitchFamily="34" charset="0"/>
                <a:ea typeface="Calibri" panose="020F0502020204030204" pitchFamily="34" charset="0"/>
                <a:cs typeface="Calibri" panose="020F0502020204030204" pitchFamily="34" charset="0"/>
              </a:rPr>
              <a:t>Ranking of current impact caused by destructive events in various regions</a:t>
            </a:r>
            <a:endParaRPr lang="zh-CN" altLang="zh-CN" sz="2000" kern="1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5762383"/>
      </p:ext>
    </p:extLst>
  </p:cSld>
  <p:clrMapOvr>
    <a:masterClrMapping/>
  </p:clrMapOvr>
  <mc:AlternateContent xmlns:mc="http://schemas.openxmlformats.org/markup-compatibility/2006" xmlns:p14="http://schemas.microsoft.com/office/powerpoint/2010/main">
    <mc:Choice Requires="p14">
      <p:transition spd="slow" p14:dur="2000" advTm="44185"/>
    </mc:Choice>
    <mc:Fallback xmlns="">
      <p:transition spd="slow" advTm="4418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29</a:t>
            </a:fld>
            <a:endParaRPr lang="zh-CN" altLang="en-US"/>
          </a:p>
        </p:txBody>
      </p:sp>
      <p:sp>
        <p:nvSpPr>
          <p:cNvPr id="8" name="文本框 7">
            <a:extLst>
              <a:ext uri="{FF2B5EF4-FFF2-40B4-BE49-F238E27FC236}">
                <a16:creationId xmlns:a16="http://schemas.microsoft.com/office/drawing/2014/main" id="{5C526239-6C98-3E64-D2DD-67CDB700FAE0}"/>
              </a:ext>
            </a:extLst>
          </p:cNvPr>
          <p:cNvSpPr txBox="1"/>
          <p:nvPr/>
        </p:nvSpPr>
        <p:spPr>
          <a:xfrm>
            <a:off x="1619250" y="600442"/>
            <a:ext cx="9188450" cy="400110"/>
          </a:xfrm>
          <a:prstGeom prst="rect">
            <a:avLst/>
          </a:prstGeom>
          <a:noFill/>
        </p:spPr>
        <p:txBody>
          <a:bodyPr wrap="square">
            <a:spAutoFit/>
          </a:bodyPr>
          <a:lstStyle/>
          <a:p>
            <a:pPr indent="127000" algn="ctr">
              <a:spcBef>
                <a:spcPts val="250"/>
              </a:spcBef>
            </a:pPr>
            <a:r>
              <a:rPr lang="en-US" altLang="zh-CN" sz="2000" kern="100" dirty="0">
                <a:effectLst/>
                <a:latin typeface="Calibri" panose="020F0502020204030204" pitchFamily="34" charset="0"/>
                <a:ea typeface="Calibri" panose="020F0502020204030204" pitchFamily="34" charset="0"/>
                <a:cs typeface="Calibri" panose="020F0502020204030204" pitchFamily="34" charset="0"/>
              </a:rPr>
              <a:t>Distribution of current impact caused by destructive events in various regions </a:t>
            </a:r>
            <a:endParaRPr lang="zh-CN" altLang="zh-CN" sz="2000" kern="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TextBox 6"/>
          <p:cNvSpPr txBox="1"/>
          <p:nvPr/>
        </p:nvSpPr>
        <p:spPr>
          <a:xfrm>
            <a:off x="562642" y="1200850"/>
            <a:ext cx="4724400" cy="4671663"/>
          </a:xfrm>
          <a:prstGeom prst="rect">
            <a:avLst/>
          </a:prstGeom>
          <a:solidFill>
            <a:srgbClr val="FFFFFF">
              <a:alpha val="56078"/>
            </a:srgbClr>
          </a:solidFill>
          <a:ln>
            <a:solidFill>
              <a:schemeClr val="accent1"/>
            </a:solidFill>
          </a:ln>
        </p:spPr>
        <p:txBody>
          <a:bodyPr wrap="square" rtlCol="0">
            <a:spAutoFit/>
          </a:bodyPr>
          <a:lstStyle>
            <a:defPPr>
              <a:defRPr lang="zh-CN"/>
            </a:defPPr>
            <a:lvl1pPr marL="342900" indent="-342900">
              <a:lnSpc>
                <a:spcPct val="140000"/>
              </a:lnSpc>
              <a:buClr>
                <a:schemeClr val="accent1">
                  <a:lumMod val="75000"/>
                </a:schemeClr>
              </a:buClr>
              <a:buFont typeface="Wingdings" panose="05000000000000000000" pitchFamily="2" charset="2"/>
              <a:buChar char="Ø"/>
              <a:defRPr sz="2100" b="1">
                <a:solidFill>
                  <a:schemeClr val="bg2">
                    <a:lumMod val="75000"/>
                  </a:schemeClr>
                </a:solidFill>
                <a:latin typeface="Times New Roman" pitchFamily="18" charset="0"/>
                <a:cs typeface="Times New Roman" pitchFamily="18" charset="0"/>
              </a:defRPr>
            </a:lvl1pPr>
          </a:lstStyle>
          <a:p>
            <a:pPr marL="0" indent="0">
              <a:lnSpc>
                <a:spcPct val="130000"/>
              </a:lnSpc>
              <a:buNone/>
            </a:pPr>
            <a:r>
              <a:rPr lang="en-US" altLang="zh-CN" dirty="0">
                <a:solidFill>
                  <a:schemeClr val="tx1"/>
                </a:solidFill>
              </a:rPr>
              <a:t>Diagonal line</a:t>
            </a:r>
            <a:r>
              <a:rPr lang="en-US" altLang="zh-CN" b="0" dirty="0">
                <a:solidFill>
                  <a:schemeClr val="tx1"/>
                </a:solidFill>
              </a:rPr>
              <a:t> - losses incurred in the affected region itself</a:t>
            </a:r>
            <a:endParaRPr lang="en-US" altLang="zh-CN" dirty="0">
              <a:solidFill>
                <a:schemeClr val="tx1"/>
              </a:solidFill>
            </a:endParaRPr>
          </a:p>
          <a:p>
            <a:pPr>
              <a:lnSpc>
                <a:spcPct val="130000"/>
              </a:lnSpc>
            </a:pPr>
            <a:r>
              <a:rPr lang="en-US" altLang="zh-CN" b="0" dirty="0">
                <a:solidFill>
                  <a:schemeClr val="tx1"/>
                </a:solidFill>
              </a:rPr>
              <a:t>Concentrated within: relatively self-sufficient in the production network</a:t>
            </a:r>
          </a:p>
          <a:p>
            <a:pPr>
              <a:lnSpc>
                <a:spcPct val="130000"/>
              </a:lnSpc>
            </a:pPr>
            <a:r>
              <a:rPr lang="en-US" altLang="zh-CN" b="0" dirty="0">
                <a:solidFill>
                  <a:schemeClr val="tx1"/>
                </a:solidFill>
              </a:rPr>
              <a:t>Widely distributed: </a:t>
            </a:r>
          </a:p>
          <a:p>
            <a:pPr marL="612000">
              <a:lnSpc>
                <a:spcPct val="130000"/>
              </a:lnSpc>
            </a:pPr>
            <a:r>
              <a:rPr lang="en-US" altLang="zh-CN" b="0" dirty="0">
                <a:solidFill>
                  <a:schemeClr val="tx1"/>
                </a:solidFill>
              </a:rPr>
              <a:t>not self-sufficient and rely on other regions to import goods</a:t>
            </a:r>
          </a:p>
          <a:p>
            <a:pPr marL="612000">
              <a:lnSpc>
                <a:spcPct val="130000"/>
              </a:lnSpc>
            </a:pPr>
            <a:r>
              <a:rPr lang="en-US" altLang="zh-CN" b="0" dirty="0">
                <a:solidFill>
                  <a:schemeClr val="tx1"/>
                </a:solidFill>
              </a:rPr>
              <a:t>With a lot of external connections in the supply chain</a:t>
            </a:r>
          </a:p>
          <a:p>
            <a:pPr>
              <a:lnSpc>
                <a:spcPct val="130000"/>
              </a:lnSpc>
              <a:buFont typeface="Wingdings" panose="05000000000000000000" pitchFamily="2" charset="2"/>
              <a:buChar char="p"/>
            </a:pPr>
            <a:r>
              <a:rPr lang="en-US" altLang="zh-CN" b="0" dirty="0">
                <a:solidFill>
                  <a:schemeClr val="tx1"/>
                </a:solidFill>
              </a:rPr>
              <a:t>Determine the level of economic connectivity between regions </a:t>
            </a:r>
          </a:p>
        </p:txBody>
      </p:sp>
      <p:pic>
        <p:nvPicPr>
          <p:cNvPr id="6" name="图片 5">
            <a:extLst>
              <a:ext uri="{FF2B5EF4-FFF2-40B4-BE49-F238E27FC236}">
                <a16:creationId xmlns:a16="http://schemas.microsoft.com/office/drawing/2014/main" id="{FA0598AF-DB1E-47CF-0CA9-C15691AD043C}"/>
              </a:ext>
            </a:extLst>
          </p:cNvPr>
          <p:cNvPicPr>
            <a:picLocks noChangeAspect="1"/>
          </p:cNvPicPr>
          <p:nvPr/>
        </p:nvPicPr>
        <p:blipFill>
          <a:blip r:embed="rId3"/>
          <a:stretch>
            <a:fillRect/>
          </a:stretch>
        </p:blipFill>
        <p:spPr>
          <a:xfrm>
            <a:off x="5591842" y="1146525"/>
            <a:ext cx="6037516" cy="51716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052"/>
    </mc:Choice>
    <mc:Fallback xmlns="">
      <p:transition spd="slow" advTm="330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3</a:t>
            </a:fld>
            <a:endParaRPr lang="zh-CN" altLang="en-US"/>
          </a:p>
        </p:txBody>
      </p:sp>
      <p:sp>
        <p:nvSpPr>
          <p:cNvPr id="5" name="标题 1"/>
          <p:cNvSpPr txBox="1"/>
          <p:nvPr/>
        </p:nvSpPr>
        <p:spPr>
          <a:xfrm>
            <a:off x="699976" y="83630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b="1" dirty="0"/>
              <a:t>Contents</a:t>
            </a:r>
            <a:endParaRPr lang="zh-CN" altLang="en-US" b="1" dirty="0"/>
          </a:p>
        </p:txBody>
      </p:sp>
      <p:grpSp>
        <p:nvGrpSpPr>
          <p:cNvPr id="6" name="组合 5"/>
          <p:cNvGrpSpPr/>
          <p:nvPr/>
        </p:nvGrpSpPr>
        <p:grpSpPr>
          <a:xfrm>
            <a:off x="2274067" y="2694559"/>
            <a:ext cx="7643866" cy="524324"/>
            <a:chOff x="611470" y="2636912"/>
            <a:chExt cx="7643866" cy="524324"/>
          </a:xfrm>
        </p:grpSpPr>
        <p:sp>
          <p:nvSpPr>
            <p:cNvPr id="7" name="MH_Entry_2">
              <a:hlinkClick r:id="" action="ppaction://noaction"/>
            </p:cNvPr>
            <p:cNvSpPr/>
            <p:nvPr>
              <p:custDataLst>
                <p:tags r:id="rId9"/>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Model and Methods</a:t>
              </a:r>
              <a:endParaRPr lang="zh-CN" altLang="en-US" sz="2800" b="1" spc="200" dirty="0">
                <a:solidFill>
                  <a:schemeClr val="bg1">
                    <a:lumMod val="85000"/>
                  </a:schemeClr>
                </a:solidFill>
                <a:latin typeface="+mj-lt"/>
              </a:endParaRPr>
            </a:p>
          </p:txBody>
        </p:sp>
        <p:sp>
          <p:nvSpPr>
            <p:cNvPr id="8" name="MH_Number_2">
              <a:hlinkClick r:id="" action="ppaction://noaction"/>
            </p:cNvPr>
            <p:cNvSpPr/>
            <p:nvPr>
              <p:custDataLst>
                <p:tags r:id="rId10"/>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02</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9" name="组合 8"/>
          <p:cNvGrpSpPr/>
          <p:nvPr/>
        </p:nvGrpSpPr>
        <p:grpSpPr>
          <a:xfrm>
            <a:off x="2271890" y="3371283"/>
            <a:ext cx="7643866" cy="524324"/>
            <a:chOff x="611470" y="2636912"/>
            <a:chExt cx="7643866" cy="524324"/>
          </a:xfrm>
        </p:grpSpPr>
        <p:sp>
          <p:nvSpPr>
            <p:cNvPr id="10" name="MH_Entry_2">
              <a:hlinkClick r:id="" action="ppaction://noaction"/>
            </p:cNvPr>
            <p:cNvSpPr/>
            <p:nvPr>
              <p:custDataLst>
                <p:tags r:id="rId7"/>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Data and Parameters</a:t>
              </a:r>
              <a:endParaRPr lang="zh-CN" altLang="en-US" sz="2800" b="1" spc="200" dirty="0">
                <a:solidFill>
                  <a:schemeClr val="bg1">
                    <a:lumMod val="85000"/>
                  </a:schemeClr>
                </a:solidFill>
                <a:latin typeface="+mj-lt"/>
              </a:endParaRPr>
            </a:p>
          </p:txBody>
        </p:sp>
        <p:sp>
          <p:nvSpPr>
            <p:cNvPr id="11" name="MH_Number_2">
              <a:hlinkClick r:id="" action="ppaction://noaction"/>
            </p:cNvPr>
            <p:cNvSpPr/>
            <p:nvPr>
              <p:custDataLst>
                <p:tags r:id="rId8"/>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03</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12" name="组合 11"/>
          <p:cNvGrpSpPr/>
          <p:nvPr/>
        </p:nvGrpSpPr>
        <p:grpSpPr>
          <a:xfrm>
            <a:off x="2271890" y="4046448"/>
            <a:ext cx="7643866" cy="524324"/>
            <a:chOff x="611470" y="2636912"/>
            <a:chExt cx="7643866" cy="524324"/>
          </a:xfrm>
        </p:grpSpPr>
        <p:sp>
          <p:nvSpPr>
            <p:cNvPr id="13" name="MH_Entry_2">
              <a:hlinkClick r:id="" action="ppaction://noaction"/>
            </p:cNvPr>
            <p:cNvSpPr/>
            <p:nvPr>
              <p:custDataLst>
                <p:tags r:id="rId5"/>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Empirical Analysis</a:t>
              </a:r>
              <a:endParaRPr lang="zh-CN" altLang="en-US" sz="2800" b="1" spc="200" dirty="0">
                <a:solidFill>
                  <a:schemeClr val="bg1">
                    <a:lumMod val="85000"/>
                  </a:schemeClr>
                </a:solidFill>
                <a:latin typeface="+mj-lt"/>
              </a:endParaRPr>
            </a:p>
          </p:txBody>
        </p:sp>
        <p:sp>
          <p:nvSpPr>
            <p:cNvPr id="14" name="MH_Number_2">
              <a:hlinkClick r:id="" action="ppaction://noaction"/>
            </p:cNvPr>
            <p:cNvSpPr/>
            <p:nvPr>
              <p:custDataLst>
                <p:tags r:id="rId6"/>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04</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15" name="组合 14"/>
          <p:cNvGrpSpPr/>
          <p:nvPr/>
        </p:nvGrpSpPr>
        <p:grpSpPr>
          <a:xfrm>
            <a:off x="2265972" y="4696134"/>
            <a:ext cx="7643866" cy="524324"/>
            <a:chOff x="611470" y="2636912"/>
            <a:chExt cx="7643866" cy="524324"/>
          </a:xfrm>
        </p:grpSpPr>
        <p:sp>
          <p:nvSpPr>
            <p:cNvPr id="16" name="MH_Entry_2">
              <a:hlinkClick r:id="" action="ppaction://noaction"/>
            </p:cNvPr>
            <p:cNvSpPr/>
            <p:nvPr>
              <p:custDataLst>
                <p:tags r:id="rId3"/>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Conclusion</a:t>
              </a:r>
              <a:endParaRPr lang="zh-CN" altLang="en-US" sz="2800" b="1" spc="200" dirty="0">
                <a:solidFill>
                  <a:schemeClr val="bg1">
                    <a:lumMod val="85000"/>
                  </a:schemeClr>
                </a:solidFill>
                <a:latin typeface="+mj-lt"/>
              </a:endParaRPr>
            </a:p>
          </p:txBody>
        </p:sp>
        <p:sp>
          <p:nvSpPr>
            <p:cNvPr id="17" name="MH_Number_2">
              <a:hlinkClick r:id="" action="ppaction://noaction"/>
            </p:cNvPr>
            <p:cNvSpPr/>
            <p:nvPr>
              <p:custDataLst>
                <p:tags r:id="rId4"/>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05</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20" name="组合 19"/>
          <p:cNvGrpSpPr/>
          <p:nvPr/>
        </p:nvGrpSpPr>
        <p:grpSpPr>
          <a:xfrm>
            <a:off x="2282162" y="2027262"/>
            <a:ext cx="7627676" cy="524324"/>
            <a:chOff x="2282162" y="2027262"/>
            <a:chExt cx="7627676" cy="524324"/>
          </a:xfrm>
        </p:grpSpPr>
        <p:sp>
          <p:nvSpPr>
            <p:cNvPr id="18" name="MH_Entry_1">
              <a:hlinkClick r:id="rId12" action="ppaction://hlinksldjump"/>
            </p:cNvPr>
            <p:cNvSpPr/>
            <p:nvPr>
              <p:custDataLst>
                <p:tags r:id="rId1"/>
              </p:custDataLst>
            </p:nvPr>
          </p:nvSpPr>
          <p:spPr>
            <a:xfrm>
              <a:off x="2837476" y="202726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Autofit/>
            </a:bodyPr>
            <a:lstStyle/>
            <a:p>
              <a:r>
                <a:rPr lang="en-US" altLang="zh-CN" sz="2800" b="1" spc="200" dirty="0">
                  <a:solidFill>
                    <a:schemeClr val="tx1"/>
                  </a:solidFill>
                  <a:latin typeface="+mj-lt"/>
                </a:rPr>
                <a:t>Background and Objective</a:t>
              </a:r>
              <a:endParaRPr lang="zh-CN" altLang="en-US" sz="2800" b="1" spc="200" dirty="0">
                <a:solidFill>
                  <a:schemeClr val="tx1"/>
                </a:solidFill>
                <a:latin typeface="+mj-lt"/>
              </a:endParaRPr>
            </a:p>
          </p:txBody>
        </p:sp>
        <p:sp>
          <p:nvSpPr>
            <p:cNvPr id="19" name="MH_Number_1">
              <a:hlinkClick r:id="rId12" action="ppaction://hlinksldjump"/>
            </p:cNvPr>
            <p:cNvSpPr/>
            <p:nvPr>
              <p:custDataLst>
                <p:tags r:id="rId2"/>
              </p:custDataLst>
            </p:nvPr>
          </p:nvSpPr>
          <p:spPr>
            <a:xfrm>
              <a:off x="2282162" y="202726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rPr>
                <a:t>01</a:t>
              </a:r>
              <a:endParaRPr lang="zh-CN" altLang="en-US"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spTree>
    <p:extLst>
      <p:ext uri="{BB962C8B-B14F-4D97-AF65-F5344CB8AC3E}">
        <p14:creationId xmlns:p14="http://schemas.microsoft.com/office/powerpoint/2010/main" val="1103790116"/>
      </p:ext>
    </p:extLst>
  </p:cSld>
  <p:clrMapOvr>
    <a:masterClrMapping/>
  </p:clrMapOvr>
  <mc:AlternateContent xmlns:mc="http://schemas.openxmlformats.org/markup-compatibility/2006" xmlns:p14="http://schemas.microsoft.com/office/powerpoint/2010/main">
    <mc:Choice Requires="p14">
      <p:transition spd="slow" p14:dur="2000" advTm="2675"/>
    </mc:Choice>
    <mc:Fallback xmlns="">
      <p:transition spd="slow" advTm="267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30</a:t>
            </a:fld>
            <a:endParaRPr lang="zh-CN" altLang="en-US"/>
          </a:p>
        </p:txBody>
      </p:sp>
      <p:sp>
        <p:nvSpPr>
          <p:cNvPr id="9" name="文本框 8">
            <a:extLst>
              <a:ext uri="{FF2B5EF4-FFF2-40B4-BE49-F238E27FC236}">
                <a16:creationId xmlns:a16="http://schemas.microsoft.com/office/drawing/2014/main" id="{8C5FAE01-1882-F0B5-B2CA-054CD78D2BE7}"/>
              </a:ext>
            </a:extLst>
          </p:cNvPr>
          <p:cNvSpPr txBox="1"/>
          <p:nvPr/>
        </p:nvSpPr>
        <p:spPr>
          <a:xfrm>
            <a:off x="2070100" y="606194"/>
            <a:ext cx="8469315" cy="400110"/>
          </a:xfrm>
          <a:prstGeom prst="rect">
            <a:avLst/>
          </a:prstGeom>
          <a:noFill/>
        </p:spPr>
        <p:txBody>
          <a:bodyPr wrap="square">
            <a:spAutoFit/>
          </a:bodyPr>
          <a:lstStyle/>
          <a:p>
            <a:pPr indent="127000" algn="ctr">
              <a:spcBef>
                <a:spcPts val="250"/>
              </a:spcBef>
            </a:pPr>
            <a:r>
              <a:rPr lang="en-US" altLang="zh-CN" sz="2000" kern="100" dirty="0">
                <a:effectLst/>
                <a:latin typeface="Calibri" panose="020F0502020204030204" pitchFamily="34" charset="0"/>
                <a:ea typeface="Calibri" panose="020F0502020204030204" pitchFamily="34" charset="0"/>
                <a:cs typeface="Calibri" panose="020F0502020204030204" pitchFamily="34" charset="0"/>
              </a:rPr>
              <a:t>Ranking of subsequent impact caused by destructive events in various regions</a:t>
            </a:r>
            <a:endParaRPr lang="zh-CN" altLang="zh-CN" sz="2000" kern="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TextBox 11">
            <a:extLst>
              <a:ext uri="{FF2B5EF4-FFF2-40B4-BE49-F238E27FC236}">
                <a16:creationId xmlns:a16="http://schemas.microsoft.com/office/drawing/2014/main" id="{216FCE9A-0E4F-0022-2722-1509A99549B2}"/>
              </a:ext>
            </a:extLst>
          </p:cNvPr>
          <p:cNvSpPr txBox="1"/>
          <p:nvPr/>
        </p:nvSpPr>
        <p:spPr>
          <a:xfrm>
            <a:off x="1656952" y="4652137"/>
            <a:ext cx="9474994" cy="1399614"/>
          </a:xfrm>
          <a:prstGeom prst="rect">
            <a:avLst/>
          </a:prstGeom>
          <a:solidFill>
            <a:srgbClr val="FFFFFF">
              <a:alpha val="56078"/>
            </a:srgbClr>
          </a:solidFill>
          <a:ln>
            <a:solidFill>
              <a:schemeClr val="accent1"/>
            </a:solidFill>
          </a:ln>
        </p:spPr>
        <p:txBody>
          <a:bodyPr wrap="square" rtlCol="0">
            <a:spAutoFit/>
          </a:bodyPr>
          <a:lstStyle/>
          <a:p>
            <a:pPr marL="342900" indent="-342900">
              <a:lnSpc>
                <a:spcPct val="140000"/>
              </a:lnSpc>
              <a:buClr>
                <a:schemeClr val="accent1">
                  <a:lumMod val="75000"/>
                </a:schemeClr>
              </a:buClr>
              <a:buFont typeface="Wingdings" panose="05000000000000000000" pitchFamily="2" charset="2"/>
              <a:buChar char="Ø"/>
            </a:pPr>
            <a:r>
              <a:rPr lang="en-US" altLang="zh-CN" sz="2100" b="1" dirty="0">
                <a:latin typeface="Times New Roman" pitchFamily="18" charset="0"/>
                <a:cs typeface="Times New Roman" pitchFamily="18" charset="0"/>
              </a:rPr>
              <a:t>High subsequent impact: </a:t>
            </a:r>
            <a:r>
              <a:rPr lang="en-US" altLang="zh-CN" sz="2100" dirty="0">
                <a:latin typeface="Times New Roman" pitchFamily="18" charset="0"/>
                <a:cs typeface="Times New Roman" pitchFamily="18" charset="0"/>
              </a:rPr>
              <a:t>large population or high per capita income</a:t>
            </a:r>
          </a:p>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High within-province loss: </a:t>
            </a:r>
            <a:r>
              <a:rPr lang="en-US" altLang="zh-CN" sz="2100" dirty="0">
                <a:solidFill>
                  <a:schemeClr val="bg2">
                    <a:lumMod val="75000"/>
                  </a:schemeClr>
                </a:solidFill>
                <a:latin typeface="Times New Roman" pitchFamily="18" charset="0"/>
                <a:cs typeface="Times New Roman" pitchFamily="18" charset="0"/>
              </a:rPr>
              <a:t>purchase local consumer goods</a:t>
            </a:r>
          </a:p>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Low within-province loss : </a:t>
            </a:r>
            <a:r>
              <a:rPr lang="en-US" altLang="zh-CN" sz="2100" dirty="0">
                <a:solidFill>
                  <a:schemeClr val="bg2">
                    <a:lumMod val="75000"/>
                  </a:schemeClr>
                </a:solidFill>
                <a:latin typeface="Times New Roman" pitchFamily="18" charset="0"/>
                <a:cs typeface="Times New Roman" pitchFamily="18" charset="0"/>
              </a:rPr>
              <a:t>purchase consumer goods from all over the country</a:t>
            </a:r>
          </a:p>
        </p:txBody>
      </p:sp>
      <p:graphicFrame>
        <p:nvGraphicFramePr>
          <p:cNvPr id="6" name="图表 5">
            <a:extLst>
              <a:ext uri="{FF2B5EF4-FFF2-40B4-BE49-F238E27FC236}">
                <a16:creationId xmlns:a16="http://schemas.microsoft.com/office/drawing/2014/main" id="{AA254E74-BE3B-DA77-3370-C2601D13F88E}"/>
              </a:ext>
            </a:extLst>
          </p:cNvPr>
          <p:cNvGraphicFramePr/>
          <p:nvPr>
            <p:extLst>
              <p:ext uri="{D42A27DB-BD31-4B8C-83A1-F6EECF244321}">
                <p14:modId xmlns:p14="http://schemas.microsoft.com/office/powerpoint/2010/main" val="4106482251"/>
              </p:ext>
            </p:extLst>
          </p:nvPr>
        </p:nvGraphicFramePr>
        <p:xfrm>
          <a:off x="982662" y="1006304"/>
          <a:ext cx="10879138" cy="35529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6483718"/>
      </p:ext>
    </p:extLst>
  </p:cSld>
  <p:clrMapOvr>
    <a:masterClrMapping/>
  </p:clrMapOvr>
  <mc:AlternateContent xmlns:mc="http://schemas.openxmlformats.org/markup-compatibility/2006" xmlns:p14="http://schemas.microsoft.com/office/powerpoint/2010/main">
    <mc:Choice Requires="p14">
      <p:transition spd="slow" p14:dur="2000" advTm="38450"/>
    </mc:Choice>
    <mc:Fallback xmlns="">
      <p:transition spd="slow" advTm="3845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918BEF9B-C474-A20F-78E0-E9EA6D3A3491}"/>
              </a:ext>
            </a:extLst>
          </p:cNvPr>
          <p:cNvSpPr txBox="1"/>
          <p:nvPr/>
        </p:nvSpPr>
        <p:spPr>
          <a:xfrm>
            <a:off x="2070100" y="606194"/>
            <a:ext cx="8469315" cy="400110"/>
          </a:xfrm>
          <a:prstGeom prst="rect">
            <a:avLst/>
          </a:prstGeom>
          <a:noFill/>
        </p:spPr>
        <p:txBody>
          <a:bodyPr wrap="square">
            <a:spAutoFit/>
          </a:bodyPr>
          <a:lstStyle/>
          <a:p>
            <a:pPr indent="127000" algn="ctr">
              <a:spcBef>
                <a:spcPts val="250"/>
              </a:spcBef>
            </a:pPr>
            <a:r>
              <a:rPr lang="en-US" altLang="zh-CN" sz="2000" kern="100" dirty="0">
                <a:effectLst/>
                <a:latin typeface="Calibri" panose="020F0502020204030204" pitchFamily="34" charset="0"/>
                <a:ea typeface="Calibri" panose="020F0502020204030204" pitchFamily="34" charset="0"/>
                <a:cs typeface="Calibri" panose="020F0502020204030204" pitchFamily="34" charset="0"/>
              </a:rPr>
              <a:t>Ranking of subsequent impact caused by destructive events in various regions</a:t>
            </a:r>
            <a:endParaRPr lang="zh-CN" altLang="zh-CN" sz="2000" kern="100" dirty="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2" name="图表 11">
            <a:extLst>
              <a:ext uri="{FF2B5EF4-FFF2-40B4-BE49-F238E27FC236}">
                <a16:creationId xmlns:a16="http://schemas.microsoft.com/office/drawing/2014/main" id="{F7CD593A-0F62-A5DA-31BB-F8B92ED8A19D}"/>
              </a:ext>
            </a:extLst>
          </p:cNvPr>
          <p:cNvGraphicFramePr/>
          <p:nvPr>
            <p:extLst>
              <p:ext uri="{D42A27DB-BD31-4B8C-83A1-F6EECF244321}">
                <p14:modId xmlns:p14="http://schemas.microsoft.com/office/powerpoint/2010/main" val="217417330"/>
              </p:ext>
            </p:extLst>
          </p:nvPr>
        </p:nvGraphicFramePr>
        <p:xfrm>
          <a:off x="982662" y="1006304"/>
          <a:ext cx="10879138" cy="3552996"/>
        </p:xfrm>
        <a:graphic>
          <a:graphicData uri="http://schemas.openxmlformats.org/drawingml/2006/chart">
            <c:chart xmlns:c="http://schemas.openxmlformats.org/drawingml/2006/chart" xmlns:r="http://schemas.openxmlformats.org/officeDocument/2006/relationships" r:id="rId3"/>
          </a:graphicData>
        </a:graphic>
      </p:graphicFrame>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31</a:t>
            </a:fld>
            <a:endParaRPr lang="zh-CN" altLang="en-US"/>
          </a:p>
        </p:txBody>
      </p:sp>
      <p:sp>
        <p:nvSpPr>
          <p:cNvPr id="10" name="TextBox 11">
            <a:extLst>
              <a:ext uri="{FF2B5EF4-FFF2-40B4-BE49-F238E27FC236}">
                <a16:creationId xmlns:a16="http://schemas.microsoft.com/office/drawing/2014/main" id="{216FCE9A-0E4F-0022-2722-1509A99549B2}"/>
              </a:ext>
            </a:extLst>
          </p:cNvPr>
          <p:cNvSpPr txBox="1"/>
          <p:nvPr/>
        </p:nvSpPr>
        <p:spPr>
          <a:xfrm>
            <a:off x="1656952" y="4652137"/>
            <a:ext cx="9474994" cy="1399614"/>
          </a:xfrm>
          <a:prstGeom prst="rect">
            <a:avLst/>
          </a:prstGeom>
          <a:solidFill>
            <a:srgbClr val="FFFFFF">
              <a:alpha val="56078"/>
            </a:srgbClr>
          </a:solidFill>
          <a:ln>
            <a:solidFill>
              <a:schemeClr val="accent1"/>
            </a:solidFill>
          </a:ln>
        </p:spPr>
        <p:txBody>
          <a:bodyPr wrap="square" rtlCol="0">
            <a:spAutoFit/>
          </a:bodyPr>
          <a:lstStyle/>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High subsequent impact: </a:t>
            </a:r>
            <a:r>
              <a:rPr lang="en-US" altLang="zh-CN" sz="2100" dirty="0">
                <a:solidFill>
                  <a:schemeClr val="bg2">
                    <a:lumMod val="75000"/>
                  </a:schemeClr>
                </a:solidFill>
                <a:latin typeface="Times New Roman" pitchFamily="18" charset="0"/>
                <a:cs typeface="Times New Roman" pitchFamily="18" charset="0"/>
              </a:rPr>
              <a:t>large population or high per capita income</a:t>
            </a:r>
          </a:p>
          <a:p>
            <a:pPr marL="342900" indent="-342900">
              <a:lnSpc>
                <a:spcPct val="140000"/>
              </a:lnSpc>
              <a:buClr>
                <a:schemeClr val="accent1">
                  <a:lumMod val="75000"/>
                </a:schemeClr>
              </a:buClr>
              <a:buFont typeface="Wingdings" panose="05000000000000000000" pitchFamily="2" charset="2"/>
              <a:buChar char="Ø"/>
            </a:pPr>
            <a:r>
              <a:rPr lang="en-US" altLang="zh-CN" sz="2100" b="1" dirty="0">
                <a:latin typeface="Times New Roman" pitchFamily="18" charset="0"/>
                <a:cs typeface="Times New Roman" pitchFamily="18" charset="0"/>
              </a:rPr>
              <a:t>High intra-province loss: </a:t>
            </a:r>
            <a:r>
              <a:rPr lang="en-US" altLang="zh-CN" sz="2100" dirty="0">
                <a:latin typeface="Times New Roman" pitchFamily="18" charset="0"/>
                <a:cs typeface="Times New Roman" pitchFamily="18" charset="0"/>
              </a:rPr>
              <a:t>purchase local consumer goods</a:t>
            </a:r>
          </a:p>
          <a:p>
            <a:pPr marL="342900" indent="-342900">
              <a:lnSpc>
                <a:spcPct val="140000"/>
              </a:lnSpc>
              <a:buClr>
                <a:schemeClr val="accent1">
                  <a:lumMod val="75000"/>
                </a:schemeClr>
              </a:buClr>
              <a:buFont typeface="Wingdings" panose="05000000000000000000" pitchFamily="2" charset="2"/>
              <a:buChar char="Ø"/>
            </a:pPr>
            <a:r>
              <a:rPr lang="en-US" altLang="zh-CN" sz="2100" b="1" dirty="0">
                <a:latin typeface="Times New Roman" pitchFamily="18" charset="0"/>
                <a:cs typeface="Times New Roman" pitchFamily="18" charset="0"/>
              </a:rPr>
              <a:t>Low intra-province loss : </a:t>
            </a:r>
            <a:r>
              <a:rPr lang="en-US" altLang="zh-CN" sz="2100" dirty="0">
                <a:latin typeface="Times New Roman" pitchFamily="18" charset="0"/>
                <a:cs typeface="Times New Roman" pitchFamily="18" charset="0"/>
              </a:rPr>
              <a:t>purchase consumer goods from all over the country</a:t>
            </a:r>
          </a:p>
        </p:txBody>
      </p:sp>
      <p:sp>
        <p:nvSpPr>
          <p:cNvPr id="6" name="矩形 5">
            <a:extLst>
              <a:ext uri="{FF2B5EF4-FFF2-40B4-BE49-F238E27FC236}">
                <a16:creationId xmlns:a16="http://schemas.microsoft.com/office/drawing/2014/main" id="{E5EB3488-25F0-BF49-895B-0C17B30E0258}"/>
              </a:ext>
            </a:extLst>
          </p:cNvPr>
          <p:cNvSpPr/>
          <p:nvPr/>
        </p:nvSpPr>
        <p:spPr>
          <a:xfrm>
            <a:off x="2959100" y="1812873"/>
            <a:ext cx="329975" cy="2657526"/>
          </a:xfrm>
          <a:prstGeom prst="rect">
            <a:avLst/>
          </a:prstGeom>
          <a:solidFill>
            <a:srgbClr val="C5E0B4">
              <a:alpha val="25098"/>
            </a:srgb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180FBB4-3028-43DE-BC3C-8FD71D162F0A}"/>
              </a:ext>
            </a:extLst>
          </p:cNvPr>
          <p:cNvSpPr/>
          <p:nvPr/>
        </p:nvSpPr>
        <p:spPr>
          <a:xfrm>
            <a:off x="3289074" y="2266064"/>
            <a:ext cx="584425" cy="2204335"/>
          </a:xfrm>
          <a:prstGeom prst="rect">
            <a:avLst/>
          </a:prstGeom>
          <a:solidFill>
            <a:schemeClr val="accent2">
              <a:lumMod val="20000"/>
              <a:lumOff val="80000"/>
              <a:alpha val="25098"/>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F5680B09-8973-C0C6-5DFD-54C532061AA9}"/>
              </a:ext>
            </a:extLst>
          </p:cNvPr>
          <p:cNvSpPr/>
          <p:nvPr/>
        </p:nvSpPr>
        <p:spPr>
          <a:xfrm>
            <a:off x="4139975" y="2266064"/>
            <a:ext cx="329976" cy="2204335"/>
          </a:xfrm>
          <a:prstGeom prst="rect">
            <a:avLst/>
          </a:prstGeom>
          <a:solidFill>
            <a:schemeClr val="accent2">
              <a:lumMod val="20000"/>
              <a:lumOff val="80000"/>
              <a:alpha val="25098"/>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57301170"/>
      </p:ext>
    </p:extLst>
  </p:cSld>
  <p:clrMapOvr>
    <a:masterClrMapping/>
  </p:clrMapOvr>
  <mc:AlternateContent xmlns:mc="http://schemas.openxmlformats.org/markup-compatibility/2006" xmlns:p14="http://schemas.microsoft.com/office/powerpoint/2010/main">
    <mc:Choice Requires="p14">
      <p:transition spd="slow" p14:dur="2000" advTm="38450"/>
    </mc:Choice>
    <mc:Fallback xmlns="">
      <p:transition spd="slow" advTm="384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32</a:t>
            </a:fld>
            <a:endParaRPr lang="zh-CN" altLang="en-US"/>
          </a:p>
        </p:txBody>
      </p:sp>
      <p:sp>
        <p:nvSpPr>
          <p:cNvPr id="7" name="文本框 6">
            <a:extLst>
              <a:ext uri="{FF2B5EF4-FFF2-40B4-BE49-F238E27FC236}">
                <a16:creationId xmlns:a16="http://schemas.microsoft.com/office/drawing/2014/main" id="{4BE654CD-389A-8442-755A-D626E1ED1F2A}"/>
              </a:ext>
            </a:extLst>
          </p:cNvPr>
          <p:cNvSpPr txBox="1"/>
          <p:nvPr/>
        </p:nvSpPr>
        <p:spPr>
          <a:xfrm>
            <a:off x="1643613" y="1659033"/>
            <a:ext cx="9626897" cy="1654748"/>
          </a:xfrm>
          <a:prstGeom prst="rect">
            <a:avLst/>
          </a:prstGeom>
          <a:noFill/>
        </p:spPr>
        <p:txBody>
          <a:bodyPr wrap="square">
            <a:spAutoFit/>
          </a:bodyPr>
          <a:lstStyle/>
          <a:p>
            <a:pPr algn="ctr">
              <a:lnSpc>
                <a:spcPct val="150000"/>
              </a:lnSpc>
              <a:buSzPct val="70000"/>
            </a:pPr>
            <a:r>
              <a:rPr lang="en-US" altLang="zh-CN" sz="3600" b="1" dirty="0">
                <a:solidFill>
                  <a:schemeClr val="accent5">
                    <a:lumMod val="75000"/>
                  </a:schemeClr>
                </a:solidFill>
                <a:latin typeface="Times New Roman" panose="02020603050405020304" pitchFamily="18" charset="0"/>
                <a:cs typeface="Times New Roman" panose="02020603050405020304" pitchFamily="18" charset="0"/>
              </a:rPr>
              <a:t>What-if Analysis Using the Framework : </a:t>
            </a:r>
          </a:p>
          <a:p>
            <a:pPr algn="ctr">
              <a:lnSpc>
                <a:spcPct val="150000"/>
              </a:lnSpc>
              <a:buSzPct val="70000"/>
            </a:pPr>
            <a:r>
              <a:rPr lang="en-US" altLang="zh-CN" sz="3600" b="1" dirty="0">
                <a:solidFill>
                  <a:schemeClr val="accent5">
                    <a:lumMod val="75000"/>
                  </a:schemeClr>
                </a:solidFill>
                <a:latin typeface="Times New Roman" panose="02020603050405020304" pitchFamily="18" charset="0"/>
                <a:cs typeface="Times New Roman" panose="02020603050405020304" pitchFamily="18" charset="0"/>
              </a:rPr>
              <a:t>Simulation of Disaster Mitigation Policies</a:t>
            </a:r>
            <a:endParaRPr lang="en-US" altLang="zh-C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279345"/>
      </p:ext>
    </p:extLst>
  </p:cSld>
  <p:clrMapOvr>
    <a:masterClrMapping/>
  </p:clrMapOvr>
  <mc:AlternateContent xmlns:mc="http://schemas.openxmlformats.org/markup-compatibility/2006" xmlns:p14="http://schemas.microsoft.com/office/powerpoint/2010/main">
    <mc:Choice Requires="p14">
      <p:transition spd="slow" p14:dur="2000" advTm="6286"/>
    </mc:Choice>
    <mc:Fallback xmlns="">
      <p:transition spd="slow" advTm="628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33</a:t>
            </a:fld>
            <a:endParaRPr lang="zh-CN" altLang="en-US"/>
          </a:p>
        </p:txBody>
      </p:sp>
      <p:sp>
        <p:nvSpPr>
          <p:cNvPr id="12" name="TextBox 11"/>
          <p:cNvSpPr txBox="1"/>
          <p:nvPr/>
        </p:nvSpPr>
        <p:spPr>
          <a:xfrm>
            <a:off x="1346202" y="608525"/>
            <a:ext cx="10490200" cy="1852045"/>
          </a:xfrm>
          <a:prstGeom prst="rect">
            <a:avLst/>
          </a:prstGeom>
          <a:solidFill>
            <a:srgbClr val="FFFFFF">
              <a:alpha val="56078"/>
            </a:srgbClr>
          </a:solidFill>
          <a:ln>
            <a:solidFill>
              <a:schemeClr val="accent1"/>
            </a:solidFill>
          </a:ln>
        </p:spPr>
        <p:txBody>
          <a:bodyPr wrap="square" rtlCol="0">
            <a:spAutoFit/>
          </a:bodyPr>
          <a:lstStyle/>
          <a:p>
            <a:pPr marL="342900" indent="-342900">
              <a:lnSpc>
                <a:spcPct val="140000"/>
              </a:lnSpc>
              <a:buClr>
                <a:schemeClr val="accent1">
                  <a:lumMod val="75000"/>
                </a:schemeClr>
              </a:buClr>
              <a:buFont typeface="Wingdings" panose="05000000000000000000" pitchFamily="2" charset="2"/>
              <a:buChar char="Ø"/>
            </a:pPr>
            <a:r>
              <a:rPr lang="en-US" altLang="zh-CN" sz="2100" b="1" dirty="0">
                <a:latin typeface="Times New Roman" pitchFamily="18" charset="0"/>
                <a:cs typeface="Times New Roman" pitchFamily="18" charset="0"/>
              </a:rPr>
              <a:t>Effective production management measures</a:t>
            </a:r>
            <a:r>
              <a:rPr lang="en-US" altLang="zh-CN" sz="2100" dirty="0">
                <a:latin typeface="Times New Roman" pitchFamily="18" charset="0"/>
                <a:cs typeface="Times New Roman" pitchFamily="18" charset="0"/>
              </a:rPr>
              <a:t>: reduce the duration of production shutdowns</a:t>
            </a:r>
          </a:p>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Ensuring the household livelihoods</a:t>
            </a:r>
            <a:endParaRPr lang="en-US" altLang="zh-CN" sz="2100" dirty="0">
              <a:solidFill>
                <a:schemeClr val="bg2">
                  <a:lumMod val="75000"/>
                </a:schemeClr>
              </a:solidFill>
              <a:latin typeface="Times New Roman" pitchFamily="18" charset="0"/>
              <a:cs typeface="Times New Roman" pitchFamily="18" charset="0"/>
            </a:endParaRPr>
          </a:p>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Ensuring transportation and core supply chain resilience</a:t>
            </a:r>
            <a:endParaRPr lang="en-US" altLang="zh-CN" sz="2100" dirty="0">
              <a:solidFill>
                <a:schemeClr val="bg2">
                  <a:lumMod val="75000"/>
                </a:schemeClr>
              </a:solidFill>
              <a:latin typeface="Times New Roman" pitchFamily="18" charset="0"/>
              <a:cs typeface="Times New Roman" pitchFamily="18" charset="0"/>
            </a:endParaRPr>
          </a:p>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Implementing post-disaster recovery measures</a:t>
            </a:r>
            <a:endParaRPr lang="en-US" altLang="zh-CN" sz="2100" dirty="0">
              <a:solidFill>
                <a:schemeClr val="bg2">
                  <a:lumMod val="75000"/>
                </a:schemeClr>
              </a:solidFill>
              <a:latin typeface="Times New Roman" pitchFamily="18" charset="0"/>
              <a:cs typeface="Times New Roman" pitchFamily="18" charset="0"/>
            </a:endParaRPr>
          </a:p>
        </p:txBody>
      </p:sp>
      <p:sp>
        <p:nvSpPr>
          <p:cNvPr id="13" name="文本框 12">
            <a:extLst>
              <a:ext uri="{FF2B5EF4-FFF2-40B4-BE49-F238E27FC236}">
                <a16:creationId xmlns:a16="http://schemas.microsoft.com/office/drawing/2014/main" id="{CD5FC4F6-01C8-E3AA-780D-17CCAD26F75B}"/>
              </a:ext>
            </a:extLst>
          </p:cNvPr>
          <p:cNvSpPr txBox="1"/>
          <p:nvPr/>
        </p:nvSpPr>
        <p:spPr>
          <a:xfrm>
            <a:off x="1629206" y="5940612"/>
            <a:ext cx="9305494" cy="369332"/>
          </a:xfrm>
          <a:prstGeom prst="rect">
            <a:avLst/>
          </a:prstGeom>
          <a:noFill/>
        </p:spPr>
        <p:txBody>
          <a:bodyPr wrap="square">
            <a:spAutoFit/>
          </a:bodyPr>
          <a:lstStyle/>
          <a:p>
            <a:pPr indent="127000" algn="ctr">
              <a:spcBef>
                <a:spcPts val="250"/>
              </a:spcBef>
            </a:pPr>
            <a:r>
              <a:rPr lang="en-US" altLang="zh-CN" kern="100" dirty="0">
                <a:effectLst/>
                <a:latin typeface="Calibri" panose="020F0502020204030204" pitchFamily="34" charset="0"/>
                <a:ea typeface="Calibri" panose="020F0502020204030204" pitchFamily="34" charset="0"/>
                <a:cs typeface="Calibri" panose="020F0502020204030204" pitchFamily="34" charset="0"/>
              </a:rPr>
              <a:t>Policy mitigation effects of reducing production shutdown duration  in various regions</a:t>
            </a:r>
            <a:endParaRPr lang="zh-CN" altLang="zh-CN" kern="100" dirty="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5" name="图表 4">
            <a:extLst>
              <a:ext uri="{FF2B5EF4-FFF2-40B4-BE49-F238E27FC236}">
                <a16:creationId xmlns:a16="http://schemas.microsoft.com/office/drawing/2014/main" id="{23C23F6D-03E9-53CB-7572-604DB522A303}"/>
              </a:ext>
            </a:extLst>
          </p:cNvPr>
          <p:cNvGraphicFramePr/>
          <p:nvPr>
            <p:extLst>
              <p:ext uri="{D42A27DB-BD31-4B8C-83A1-F6EECF244321}">
                <p14:modId xmlns:p14="http://schemas.microsoft.com/office/powerpoint/2010/main" val="3007665436"/>
              </p:ext>
            </p:extLst>
          </p:nvPr>
        </p:nvGraphicFramePr>
        <p:xfrm>
          <a:off x="2056459" y="2589184"/>
          <a:ext cx="8450988" cy="3358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99629"/>
      </p:ext>
    </p:extLst>
  </p:cSld>
  <p:clrMapOvr>
    <a:masterClrMapping/>
  </p:clrMapOvr>
  <mc:AlternateContent xmlns:mc="http://schemas.openxmlformats.org/markup-compatibility/2006" xmlns:p14="http://schemas.microsoft.com/office/powerpoint/2010/main">
    <mc:Choice Requires="p14">
      <p:transition spd="slow" p14:dur="2000" advTm="44185"/>
    </mc:Choice>
    <mc:Fallback xmlns="">
      <p:transition spd="slow" advTm="44185"/>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34</a:t>
            </a:fld>
            <a:endParaRPr lang="zh-CN" altLang="en-US"/>
          </a:p>
        </p:txBody>
      </p:sp>
      <p:sp>
        <p:nvSpPr>
          <p:cNvPr id="12" name="TextBox 11"/>
          <p:cNvSpPr txBox="1"/>
          <p:nvPr/>
        </p:nvSpPr>
        <p:spPr>
          <a:xfrm>
            <a:off x="1346202" y="608525"/>
            <a:ext cx="10490200" cy="2304477"/>
          </a:xfrm>
          <a:prstGeom prst="rect">
            <a:avLst/>
          </a:prstGeom>
          <a:solidFill>
            <a:srgbClr val="FFFFFF">
              <a:alpha val="56078"/>
            </a:srgbClr>
          </a:solidFill>
          <a:ln>
            <a:solidFill>
              <a:schemeClr val="accent1"/>
            </a:solidFill>
          </a:ln>
        </p:spPr>
        <p:txBody>
          <a:bodyPr wrap="square" rtlCol="0">
            <a:spAutoFit/>
          </a:bodyPr>
          <a:lstStyle/>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Effective production management measures</a:t>
            </a:r>
            <a:endParaRPr lang="en-US" altLang="zh-CN" sz="2100" dirty="0">
              <a:solidFill>
                <a:schemeClr val="bg2">
                  <a:lumMod val="75000"/>
                </a:schemeClr>
              </a:solidFill>
              <a:latin typeface="Times New Roman" pitchFamily="18" charset="0"/>
              <a:cs typeface="Times New Roman" pitchFamily="18" charset="0"/>
            </a:endParaRPr>
          </a:p>
          <a:p>
            <a:pPr marL="342900" indent="-342900">
              <a:lnSpc>
                <a:spcPct val="140000"/>
              </a:lnSpc>
              <a:buClr>
                <a:schemeClr val="accent1">
                  <a:lumMod val="75000"/>
                </a:schemeClr>
              </a:buClr>
              <a:buFont typeface="Wingdings" panose="05000000000000000000" pitchFamily="2" charset="2"/>
              <a:buChar char="Ø"/>
            </a:pPr>
            <a:r>
              <a:rPr lang="en-US" altLang="zh-CN" sz="2100" b="1" dirty="0">
                <a:latin typeface="Times New Roman" pitchFamily="18" charset="0"/>
                <a:cs typeface="Times New Roman" pitchFamily="18" charset="0"/>
              </a:rPr>
              <a:t>Ensuring the household livelihoods: </a:t>
            </a:r>
            <a:r>
              <a:rPr lang="en-US" altLang="zh-CN" sz="2100" dirty="0">
                <a:latin typeface="Times New Roman" pitchFamily="18" charset="0"/>
                <a:cs typeface="Times New Roman" pitchFamily="18" charset="0"/>
              </a:rPr>
              <a:t>offer residents access to products and services other than necessities</a:t>
            </a:r>
          </a:p>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Ensuring transportation and core supply chain resilience</a:t>
            </a:r>
          </a:p>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Implementing post-disaster recovery measures</a:t>
            </a:r>
            <a:endParaRPr lang="en-US" altLang="zh-CN" sz="2100" dirty="0">
              <a:solidFill>
                <a:schemeClr val="bg2">
                  <a:lumMod val="75000"/>
                </a:schemeClr>
              </a:solidFill>
              <a:latin typeface="Times New Roman" pitchFamily="18" charset="0"/>
              <a:cs typeface="Times New Roman" pitchFamily="18" charset="0"/>
            </a:endParaRPr>
          </a:p>
        </p:txBody>
      </p:sp>
      <p:sp>
        <p:nvSpPr>
          <p:cNvPr id="13" name="文本框 12">
            <a:extLst>
              <a:ext uri="{FF2B5EF4-FFF2-40B4-BE49-F238E27FC236}">
                <a16:creationId xmlns:a16="http://schemas.microsoft.com/office/drawing/2014/main" id="{CD5FC4F6-01C8-E3AA-780D-17CCAD26F75B}"/>
              </a:ext>
            </a:extLst>
          </p:cNvPr>
          <p:cNvSpPr txBox="1"/>
          <p:nvPr/>
        </p:nvSpPr>
        <p:spPr>
          <a:xfrm>
            <a:off x="2404072" y="5986144"/>
            <a:ext cx="8057623" cy="369332"/>
          </a:xfrm>
          <a:prstGeom prst="rect">
            <a:avLst/>
          </a:prstGeom>
          <a:noFill/>
        </p:spPr>
        <p:txBody>
          <a:bodyPr wrap="square">
            <a:spAutoFit/>
          </a:bodyPr>
          <a:lstStyle/>
          <a:p>
            <a:pPr indent="127000" algn="ctr">
              <a:spcBef>
                <a:spcPts val="250"/>
              </a:spcBef>
            </a:pPr>
            <a:r>
              <a:rPr lang="en-US" altLang="zh-CN" kern="100" dirty="0">
                <a:effectLst/>
                <a:latin typeface="Calibri" panose="020F0502020204030204" pitchFamily="34" charset="0"/>
                <a:ea typeface="Calibri" panose="020F0502020204030204" pitchFamily="34" charset="0"/>
                <a:cs typeface="Calibri" panose="020F0502020204030204" pitchFamily="34" charset="0"/>
              </a:rPr>
              <a:t>Policy mitigation effects of reducing consumption in various regions</a:t>
            </a:r>
            <a:endParaRPr lang="zh-CN" altLang="zh-CN" kern="100" dirty="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6" name="图表 5">
            <a:extLst>
              <a:ext uri="{FF2B5EF4-FFF2-40B4-BE49-F238E27FC236}">
                <a16:creationId xmlns:a16="http://schemas.microsoft.com/office/drawing/2014/main" id="{0D6D447B-D148-8211-CDE9-64C66EEEC8B9}"/>
              </a:ext>
            </a:extLst>
          </p:cNvPr>
          <p:cNvGraphicFramePr/>
          <p:nvPr>
            <p:extLst>
              <p:ext uri="{D42A27DB-BD31-4B8C-83A1-F6EECF244321}">
                <p14:modId xmlns:p14="http://schemas.microsoft.com/office/powerpoint/2010/main" val="3934024782"/>
              </p:ext>
            </p:extLst>
          </p:nvPr>
        </p:nvGraphicFramePr>
        <p:xfrm>
          <a:off x="2295788" y="3147001"/>
          <a:ext cx="8482263" cy="2950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9497491"/>
      </p:ext>
    </p:extLst>
  </p:cSld>
  <p:clrMapOvr>
    <a:masterClrMapping/>
  </p:clrMapOvr>
  <mc:AlternateContent xmlns:mc="http://schemas.openxmlformats.org/markup-compatibility/2006" xmlns:p14="http://schemas.microsoft.com/office/powerpoint/2010/main">
    <mc:Choice Requires="p14">
      <p:transition spd="slow" p14:dur="2000" advTm="44185"/>
    </mc:Choice>
    <mc:Fallback xmlns="">
      <p:transition spd="slow" advTm="44185"/>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35</a:t>
            </a:fld>
            <a:endParaRPr lang="zh-CN" altLang="en-US"/>
          </a:p>
        </p:txBody>
      </p:sp>
      <p:sp>
        <p:nvSpPr>
          <p:cNvPr id="12" name="TextBox 11"/>
          <p:cNvSpPr txBox="1"/>
          <p:nvPr/>
        </p:nvSpPr>
        <p:spPr>
          <a:xfrm>
            <a:off x="1346202" y="608525"/>
            <a:ext cx="10490200" cy="2304477"/>
          </a:xfrm>
          <a:prstGeom prst="rect">
            <a:avLst/>
          </a:prstGeom>
          <a:solidFill>
            <a:srgbClr val="FFFFFF">
              <a:alpha val="56078"/>
            </a:srgbClr>
          </a:solidFill>
          <a:ln>
            <a:solidFill>
              <a:schemeClr val="accent1"/>
            </a:solidFill>
          </a:ln>
        </p:spPr>
        <p:txBody>
          <a:bodyPr wrap="square" rtlCol="0">
            <a:spAutoFit/>
          </a:bodyPr>
          <a:lstStyle/>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Effective production management measures</a:t>
            </a:r>
            <a:endParaRPr lang="en-US" altLang="zh-CN" sz="2100" dirty="0">
              <a:solidFill>
                <a:schemeClr val="bg2">
                  <a:lumMod val="75000"/>
                </a:schemeClr>
              </a:solidFill>
              <a:latin typeface="Times New Roman" pitchFamily="18" charset="0"/>
              <a:cs typeface="Times New Roman" pitchFamily="18" charset="0"/>
            </a:endParaRPr>
          </a:p>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Ensuring the household livelihoods</a:t>
            </a:r>
            <a:endParaRPr lang="en-US" altLang="zh-CN" sz="2100" dirty="0">
              <a:solidFill>
                <a:schemeClr val="bg2">
                  <a:lumMod val="75000"/>
                </a:schemeClr>
              </a:solidFill>
              <a:latin typeface="Times New Roman" pitchFamily="18" charset="0"/>
              <a:cs typeface="Times New Roman" pitchFamily="18" charset="0"/>
            </a:endParaRPr>
          </a:p>
          <a:p>
            <a:pPr marL="342900" indent="-342900">
              <a:lnSpc>
                <a:spcPct val="140000"/>
              </a:lnSpc>
              <a:buClr>
                <a:schemeClr val="accent1">
                  <a:lumMod val="75000"/>
                </a:schemeClr>
              </a:buClr>
              <a:buFont typeface="Wingdings" panose="05000000000000000000" pitchFamily="2" charset="2"/>
              <a:buChar char="Ø"/>
            </a:pPr>
            <a:r>
              <a:rPr lang="en-US" altLang="zh-CN" sz="2100" b="1" dirty="0">
                <a:latin typeface="Times New Roman" pitchFamily="18" charset="0"/>
                <a:cs typeface="Times New Roman" pitchFamily="18" charset="0"/>
              </a:rPr>
              <a:t>Ensuring transportation and core supply chain resilience: </a:t>
            </a:r>
            <a:r>
              <a:rPr lang="en-US" altLang="zh-CN" sz="2100" dirty="0">
                <a:latin typeface="Times New Roman" pitchFamily="18" charset="0"/>
                <a:cs typeface="Times New Roman" pitchFamily="18" charset="0"/>
              </a:rPr>
              <a:t>improves resilience of production and supply networks and reduces losses in downstream sectors</a:t>
            </a:r>
          </a:p>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Implementing post-disaster recovery measures</a:t>
            </a:r>
            <a:endParaRPr lang="en-US" altLang="zh-CN" sz="2100" dirty="0">
              <a:solidFill>
                <a:schemeClr val="bg2">
                  <a:lumMod val="75000"/>
                </a:schemeClr>
              </a:solidFill>
              <a:latin typeface="Times New Roman" pitchFamily="18" charset="0"/>
              <a:cs typeface="Times New Roman" pitchFamily="18" charset="0"/>
            </a:endParaRPr>
          </a:p>
        </p:txBody>
      </p:sp>
      <p:sp>
        <p:nvSpPr>
          <p:cNvPr id="13" name="文本框 12">
            <a:extLst>
              <a:ext uri="{FF2B5EF4-FFF2-40B4-BE49-F238E27FC236}">
                <a16:creationId xmlns:a16="http://schemas.microsoft.com/office/drawing/2014/main" id="{CD5FC4F6-01C8-E3AA-780D-17CCAD26F75B}"/>
              </a:ext>
            </a:extLst>
          </p:cNvPr>
          <p:cNvSpPr txBox="1"/>
          <p:nvPr/>
        </p:nvSpPr>
        <p:spPr>
          <a:xfrm>
            <a:off x="2366210" y="6088873"/>
            <a:ext cx="8057623" cy="369332"/>
          </a:xfrm>
          <a:prstGeom prst="rect">
            <a:avLst/>
          </a:prstGeom>
          <a:noFill/>
        </p:spPr>
        <p:txBody>
          <a:bodyPr wrap="square">
            <a:spAutoFit/>
          </a:bodyPr>
          <a:lstStyle/>
          <a:p>
            <a:pPr indent="127000" algn="ctr">
              <a:spcBef>
                <a:spcPts val="250"/>
              </a:spcBef>
            </a:pPr>
            <a:r>
              <a:rPr lang="en-US" altLang="zh-CN" kern="100" dirty="0">
                <a:effectLst/>
                <a:latin typeface="Calibri" panose="020F0502020204030204" pitchFamily="34" charset="0"/>
                <a:ea typeface="Calibri" panose="020F0502020204030204" pitchFamily="34" charset="0"/>
                <a:cs typeface="Calibri" panose="020F0502020204030204" pitchFamily="34" charset="0"/>
              </a:rPr>
              <a:t>Policy mitigation effects of protecting critical supply in various regions</a:t>
            </a:r>
            <a:endParaRPr lang="zh-CN" altLang="zh-CN" kern="100" dirty="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6" name="图表 5">
            <a:extLst>
              <a:ext uri="{FF2B5EF4-FFF2-40B4-BE49-F238E27FC236}">
                <a16:creationId xmlns:a16="http://schemas.microsoft.com/office/drawing/2014/main" id="{D59F928E-D627-7DDB-F6E6-80AD5D145896}"/>
              </a:ext>
            </a:extLst>
          </p:cNvPr>
          <p:cNvGraphicFramePr/>
          <p:nvPr>
            <p:extLst>
              <p:ext uri="{D42A27DB-BD31-4B8C-83A1-F6EECF244321}">
                <p14:modId xmlns:p14="http://schemas.microsoft.com/office/powerpoint/2010/main" val="2929065077"/>
              </p:ext>
            </p:extLst>
          </p:nvPr>
        </p:nvGraphicFramePr>
        <p:xfrm>
          <a:off x="1346203" y="2955708"/>
          <a:ext cx="10264272" cy="31091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0772511"/>
      </p:ext>
    </p:extLst>
  </p:cSld>
  <p:clrMapOvr>
    <a:masterClrMapping/>
  </p:clrMapOvr>
  <mc:AlternateContent xmlns:mc="http://schemas.openxmlformats.org/markup-compatibility/2006" xmlns:p14="http://schemas.microsoft.com/office/powerpoint/2010/main">
    <mc:Choice Requires="p14">
      <p:transition spd="slow" p14:dur="2000" advTm="44185"/>
    </mc:Choice>
    <mc:Fallback xmlns="">
      <p:transition spd="slow" advTm="44185"/>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36</a:t>
            </a:fld>
            <a:endParaRPr lang="zh-CN" altLang="en-US"/>
          </a:p>
        </p:txBody>
      </p:sp>
      <p:sp>
        <p:nvSpPr>
          <p:cNvPr id="12" name="TextBox 11"/>
          <p:cNvSpPr txBox="1"/>
          <p:nvPr/>
        </p:nvSpPr>
        <p:spPr>
          <a:xfrm>
            <a:off x="1346202" y="608525"/>
            <a:ext cx="10490200" cy="2304477"/>
          </a:xfrm>
          <a:prstGeom prst="rect">
            <a:avLst/>
          </a:prstGeom>
          <a:solidFill>
            <a:srgbClr val="FFFFFF">
              <a:alpha val="56078"/>
            </a:srgbClr>
          </a:solidFill>
          <a:ln>
            <a:solidFill>
              <a:schemeClr val="accent1"/>
            </a:solidFill>
          </a:ln>
        </p:spPr>
        <p:txBody>
          <a:bodyPr wrap="square" rtlCol="0">
            <a:spAutoFit/>
          </a:bodyPr>
          <a:lstStyle/>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Effective production management measures</a:t>
            </a:r>
            <a:endParaRPr lang="en-US" altLang="zh-CN" sz="2100" dirty="0">
              <a:solidFill>
                <a:schemeClr val="bg2">
                  <a:lumMod val="75000"/>
                </a:schemeClr>
              </a:solidFill>
              <a:latin typeface="Times New Roman" pitchFamily="18" charset="0"/>
              <a:cs typeface="Times New Roman" pitchFamily="18" charset="0"/>
            </a:endParaRPr>
          </a:p>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Ensuring the household livelihoods</a:t>
            </a:r>
            <a:endParaRPr lang="en-US" altLang="zh-CN" sz="2100" dirty="0">
              <a:solidFill>
                <a:schemeClr val="bg2">
                  <a:lumMod val="75000"/>
                </a:schemeClr>
              </a:solidFill>
              <a:latin typeface="Times New Roman" pitchFamily="18" charset="0"/>
              <a:cs typeface="Times New Roman" pitchFamily="18" charset="0"/>
            </a:endParaRPr>
          </a:p>
          <a:p>
            <a:pPr marL="342900" indent="-342900">
              <a:lnSpc>
                <a:spcPct val="140000"/>
              </a:lnSpc>
              <a:buClr>
                <a:schemeClr val="accent1">
                  <a:lumMod val="75000"/>
                </a:schemeClr>
              </a:buClr>
              <a:buFont typeface="Wingdings" panose="05000000000000000000" pitchFamily="2" charset="2"/>
              <a:buChar char="Ø"/>
            </a:pPr>
            <a:r>
              <a:rPr lang="en-US" altLang="zh-CN" sz="2100" b="1" dirty="0">
                <a:solidFill>
                  <a:schemeClr val="bg2">
                    <a:lumMod val="75000"/>
                  </a:schemeClr>
                </a:solidFill>
                <a:latin typeface="Times New Roman" pitchFamily="18" charset="0"/>
                <a:cs typeface="Times New Roman" pitchFamily="18" charset="0"/>
              </a:rPr>
              <a:t>Ensuring transportation and core supply chain resilience</a:t>
            </a:r>
            <a:endParaRPr lang="en-US" altLang="zh-CN" sz="2100" dirty="0">
              <a:solidFill>
                <a:schemeClr val="bg2">
                  <a:lumMod val="75000"/>
                </a:schemeClr>
              </a:solidFill>
              <a:latin typeface="Times New Roman" pitchFamily="18" charset="0"/>
              <a:cs typeface="Times New Roman" pitchFamily="18" charset="0"/>
            </a:endParaRPr>
          </a:p>
          <a:p>
            <a:pPr marL="342900" indent="-342900">
              <a:lnSpc>
                <a:spcPct val="140000"/>
              </a:lnSpc>
              <a:buClr>
                <a:schemeClr val="accent1">
                  <a:lumMod val="75000"/>
                </a:schemeClr>
              </a:buClr>
              <a:buFont typeface="Wingdings" panose="05000000000000000000" pitchFamily="2" charset="2"/>
              <a:buChar char="Ø"/>
            </a:pPr>
            <a:r>
              <a:rPr lang="en-US" altLang="zh-CN" sz="2100" b="1" dirty="0">
                <a:latin typeface="Times New Roman" pitchFamily="18" charset="0"/>
                <a:cs typeface="Times New Roman" pitchFamily="18" charset="0"/>
              </a:rPr>
              <a:t>Implementing post-disaster recovery measures: </a:t>
            </a:r>
            <a:r>
              <a:rPr lang="en-US" altLang="zh-CN" sz="2100" dirty="0">
                <a:latin typeface="Times New Roman" pitchFamily="18" charset="0"/>
                <a:cs typeface="Times New Roman" pitchFamily="18" charset="0"/>
              </a:rPr>
              <a:t>stimulate consumption and mitigate the long-term economic impact </a:t>
            </a:r>
          </a:p>
        </p:txBody>
      </p:sp>
      <p:sp>
        <p:nvSpPr>
          <p:cNvPr id="13" name="文本框 12">
            <a:extLst>
              <a:ext uri="{FF2B5EF4-FFF2-40B4-BE49-F238E27FC236}">
                <a16:creationId xmlns:a16="http://schemas.microsoft.com/office/drawing/2014/main" id="{CD5FC4F6-01C8-E3AA-780D-17CCAD26F75B}"/>
              </a:ext>
            </a:extLst>
          </p:cNvPr>
          <p:cNvSpPr txBox="1"/>
          <p:nvPr/>
        </p:nvSpPr>
        <p:spPr>
          <a:xfrm>
            <a:off x="1670814" y="6048570"/>
            <a:ext cx="9362144" cy="369332"/>
          </a:xfrm>
          <a:prstGeom prst="rect">
            <a:avLst/>
          </a:prstGeom>
          <a:noFill/>
        </p:spPr>
        <p:txBody>
          <a:bodyPr wrap="square">
            <a:spAutoFit/>
          </a:bodyPr>
          <a:lstStyle/>
          <a:p>
            <a:pPr indent="127000" algn="ctr">
              <a:spcBef>
                <a:spcPts val="250"/>
              </a:spcBef>
            </a:pPr>
            <a:r>
              <a:rPr lang="en-US" altLang="zh-CN" kern="100" dirty="0">
                <a:effectLst/>
                <a:latin typeface="Calibri" panose="020F0502020204030204" pitchFamily="34" charset="0"/>
                <a:ea typeface="Calibri" panose="020F0502020204030204" pitchFamily="34" charset="0"/>
                <a:cs typeface="Calibri" panose="020F0502020204030204" pitchFamily="34" charset="0"/>
              </a:rPr>
              <a:t>Policy mitigation effects of reducing subsequent consumption losses in various regions</a:t>
            </a:r>
            <a:endParaRPr lang="zh-CN" altLang="zh-CN" kern="100" dirty="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5" name="图表 4">
            <a:extLst>
              <a:ext uri="{FF2B5EF4-FFF2-40B4-BE49-F238E27FC236}">
                <a16:creationId xmlns:a16="http://schemas.microsoft.com/office/drawing/2014/main" id="{E82CEDAC-7796-9F2A-10C6-F8138C8578D7}"/>
              </a:ext>
            </a:extLst>
          </p:cNvPr>
          <p:cNvGraphicFramePr/>
          <p:nvPr>
            <p:extLst>
              <p:ext uri="{D42A27DB-BD31-4B8C-83A1-F6EECF244321}">
                <p14:modId xmlns:p14="http://schemas.microsoft.com/office/powerpoint/2010/main" val="3156014211"/>
              </p:ext>
            </p:extLst>
          </p:nvPr>
        </p:nvGraphicFramePr>
        <p:xfrm>
          <a:off x="1220763" y="3014503"/>
          <a:ext cx="10490200" cy="30045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4506733"/>
      </p:ext>
    </p:extLst>
  </p:cSld>
  <p:clrMapOvr>
    <a:masterClrMapping/>
  </p:clrMapOvr>
  <mc:AlternateContent xmlns:mc="http://schemas.openxmlformats.org/markup-compatibility/2006" xmlns:p14="http://schemas.microsoft.com/office/powerpoint/2010/main">
    <mc:Choice Requires="p14">
      <p:transition spd="slow" p14:dur="2000" advTm="44185"/>
    </mc:Choice>
    <mc:Fallback xmlns="">
      <p:transition spd="slow" advTm="44185"/>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37</a:t>
            </a:fld>
            <a:endParaRPr lang="zh-CN" altLang="en-US"/>
          </a:p>
        </p:txBody>
      </p:sp>
      <p:sp>
        <p:nvSpPr>
          <p:cNvPr id="5" name="标题 1"/>
          <p:cNvSpPr txBox="1"/>
          <p:nvPr/>
        </p:nvSpPr>
        <p:spPr>
          <a:xfrm>
            <a:off x="699976" y="83630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b="1" dirty="0"/>
              <a:t>Contents</a:t>
            </a:r>
            <a:endParaRPr lang="zh-CN" altLang="en-US" b="1" dirty="0"/>
          </a:p>
        </p:txBody>
      </p:sp>
      <p:grpSp>
        <p:nvGrpSpPr>
          <p:cNvPr id="6" name="组合 5"/>
          <p:cNvGrpSpPr/>
          <p:nvPr/>
        </p:nvGrpSpPr>
        <p:grpSpPr>
          <a:xfrm>
            <a:off x="2274067" y="2694559"/>
            <a:ext cx="7643866" cy="524324"/>
            <a:chOff x="611470" y="2636912"/>
            <a:chExt cx="7643866" cy="524324"/>
          </a:xfrm>
        </p:grpSpPr>
        <p:sp>
          <p:nvSpPr>
            <p:cNvPr id="7" name="MH_Entry_2">
              <a:hlinkClick r:id="" action="ppaction://noaction"/>
            </p:cNvPr>
            <p:cNvSpPr/>
            <p:nvPr>
              <p:custDataLst>
                <p:tags r:id="rId9"/>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Model and Methods</a:t>
              </a:r>
              <a:endParaRPr lang="zh-CN" altLang="en-US" sz="2800" b="1" spc="200" dirty="0">
                <a:solidFill>
                  <a:schemeClr val="bg1">
                    <a:lumMod val="85000"/>
                  </a:schemeClr>
                </a:solidFill>
                <a:latin typeface="+mj-lt"/>
              </a:endParaRPr>
            </a:p>
          </p:txBody>
        </p:sp>
        <p:sp>
          <p:nvSpPr>
            <p:cNvPr id="8" name="MH_Number_2">
              <a:hlinkClick r:id="" action="ppaction://noaction"/>
            </p:cNvPr>
            <p:cNvSpPr/>
            <p:nvPr>
              <p:custDataLst>
                <p:tags r:id="rId10"/>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02</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9" name="组合 8"/>
          <p:cNvGrpSpPr/>
          <p:nvPr/>
        </p:nvGrpSpPr>
        <p:grpSpPr>
          <a:xfrm>
            <a:off x="2271890" y="3371283"/>
            <a:ext cx="7643866" cy="524324"/>
            <a:chOff x="611470" y="2636912"/>
            <a:chExt cx="7643866" cy="524324"/>
          </a:xfrm>
        </p:grpSpPr>
        <p:sp>
          <p:nvSpPr>
            <p:cNvPr id="10" name="MH_Entry_2">
              <a:hlinkClick r:id="" action="ppaction://noaction"/>
            </p:cNvPr>
            <p:cNvSpPr/>
            <p:nvPr>
              <p:custDataLst>
                <p:tags r:id="rId7"/>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Data and Parameters</a:t>
              </a:r>
              <a:endParaRPr lang="zh-CN" altLang="en-US" sz="2800" b="1" spc="200" dirty="0">
                <a:solidFill>
                  <a:schemeClr val="bg1">
                    <a:lumMod val="85000"/>
                  </a:schemeClr>
                </a:solidFill>
                <a:latin typeface="+mj-lt"/>
              </a:endParaRPr>
            </a:p>
          </p:txBody>
        </p:sp>
        <p:sp>
          <p:nvSpPr>
            <p:cNvPr id="11" name="MH_Number_2">
              <a:hlinkClick r:id="" action="ppaction://noaction"/>
            </p:cNvPr>
            <p:cNvSpPr/>
            <p:nvPr>
              <p:custDataLst>
                <p:tags r:id="rId8"/>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03</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12" name="组合 11"/>
          <p:cNvGrpSpPr/>
          <p:nvPr/>
        </p:nvGrpSpPr>
        <p:grpSpPr>
          <a:xfrm>
            <a:off x="2271890" y="4046448"/>
            <a:ext cx="7643866" cy="524324"/>
            <a:chOff x="611470" y="2636912"/>
            <a:chExt cx="7643866" cy="524324"/>
          </a:xfrm>
        </p:grpSpPr>
        <p:sp>
          <p:nvSpPr>
            <p:cNvPr id="13" name="MH_Entry_2">
              <a:hlinkClick r:id="" action="ppaction://noaction"/>
            </p:cNvPr>
            <p:cNvSpPr/>
            <p:nvPr>
              <p:custDataLst>
                <p:tags r:id="rId5"/>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Empirical Analysis</a:t>
              </a:r>
              <a:endParaRPr lang="zh-CN" altLang="en-US" sz="2800" b="1" spc="200" dirty="0">
                <a:solidFill>
                  <a:schemeClr val="bg1">
                    <a:lumMod val="85000"/>
                  </a:schemeClr>
                </a:solidFill>
                <a:latin typeface="+mj-lt"/>
              </a:endParaRPr>
            </a:p>
          </p:txBody>
        </p:sp>
        <p:sp>
          <p:nvSpPr>
            <p:cNvPr id="14" name="MH_Number_2">
              <a:hlinkClick r:id="" action="ppaction://noaction"/>
            </p:cNvPr>
            <p:cNvSpPr/>
            <p:nvPr>
              <p:custDataLst>
                <p:tags r:id="rId6"/>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04</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15" name="组合 14"/>
          <p:cNvGrpSpPr/>
          <p:nvPr/>
        </p:nvGrpSpPr>
        <p:grpSpPr>
          <a:xfrm>
            <a:off x="2265972" y="4696134"/>
            <a:ext cx="7643866" cy="524324"/>
            <a:chOff x="611470" y="2636912"/>
            <a:chExt cx="7643866" cy="524324"/>
          </a:xfrm>
        </p:grpSpPr>
        <p:sp>
          <p:nvSpPr>
            <p:cNvPr id="16" name="MH_Entry_2">
              <a:hlinkClick r:id="" action="ppaction://noaction"/>
            </p:cNvPr>
            <p:cNvSpPr/>
            <p:nvPr>
              <p:custDataLst>
                <p:tags r:id="rId3"/>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tx1"/>
                  </a:solidFill>
                  <a:latin typeface="+mj-lt"/>
                </a:rPr>
                <a:t>Conclusion</a:t>
              </a:r>
              <a:endParaRPr lang="zh-CN" altLang="en-US" sz="2800" b="1" spc="200" dirty="0">
                <a:solidFill>
                  <a:schemeClr val="tx1"/>
                </a:solidFill>
                <a:latin typeface="+mj-lt"/>
              </a:endParaRPr>
            </a:p>
          </p:txBody>
        </p:sp>
        <p:sp>
          <p:nvSpPr>
            <p:cNvPr id="17" name="MH_Number_2">
              <a:hlinkClick r:id="" action="ppaction://noaction"/>
            </p:cNvPr>
            <p:cNvSpPr/>
            <p:nvPr>
              <p:custDataLst>
                <p:tags r:id="rId4"/>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rPr>
                <a:t>05</a:t>
              </a:r>
              <a:endParaRPr lang="zh-CN" altLang="en-US"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20" name="组合 19"/>
          <p:cNvGrpSpPr/>
          <p:nvPr/>
        </p:nvGrpSpPr>
        <p:grpSpPr>
          <a:xfrm>
            <a:off x="2282162" y="2027262"/>
            <a:ext cx="7627676" cy="524324"/>
            <a:chOff x="2282162" y="2027262"/>
            <a:chExt cx="7627676" cy="524324"/>
          </a:xfrm>
        </p:grpSpPr>
        <p:sp>
          <p:nvSpPr>
            <p:cNvPr id="18" name="MH_Entry_1">
              <a:hlinkClick r:id="rId12" action="ppaction://hlinksldjump"/>
            </p:cNvPr>
            <p:cNvSpPr/>
            <p:nvPr>
              <p:custDataLst>
                <p:tags r:id="rId1"/>
              </p:custDataLst>
            </p:nvPr>
          </p:nvSpPr>
          <p:spPr>
            <a:xfrm>
              <a:off x="2837476" y="202726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Background and Objective</a:t>
              </a:r>
              <a:endParaRPr lang="zh-CN" altLang="en-US" sz="2800" b="1" spc="200" dirty="0">
                <a:solidFill>
                  <a:schemeClr val="bg1">
                    <a:lumMod val="85000"/>
                  </a:schemeClr>
                </a:solidFill>
                <a:latin typeface="+mj-lt"/>
              </a:endParaRPr>
            </a:p>
          </p:txBody>
        </p:sp>
        <p:sp>
          <p:nvSpPr>
            <p:cNvPr id="19" name="MH_Number_1">
              <a:hlinkClick r:id="rId12" action="ppaction://hlinksldjump"/>
            </p:cNvPr>
            <p:cNvSpPr/>
            <p:nvPr>
              <p:custDataLst>
                <p:tags r:id="rId2"/>
              </p:custDataLst>
            </p:nvPr>
          </p:nvSpPr>
          <p:spPr>
            <a:xfrm>
              <a:off x="2282162" y="202726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01</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spTree>
    <p:extLst>
      <p:ext uri="{BB962C8B-B14F-4D97-AF65-F5344CB8AC3E}">
        <p14:creationId xmlns:p14="http://schemas.microsoft.com/office/powerpoint/2010/main" val="4052982124"/>
      </p:ext>
    </p:extLst>
  </p:cSld>
  <p:clrMapOvr>
    <a:masterClrMapping/>
  </p:clrMapOvr>
  <mc:AlternateContent xmlns:mc="http://schemas.openxmlformats.org/markup-compatibility/2006" xmlns:p14="http://schemas.microsoft.com/office/powerpoint/2010/main">
    <mc:Choice Requires="p14">
      <p:transition spd="slow" p14:dur="2000" advTm="2675"/>
    </mc:Choice>
    <mc:Fallback xmlns="">
      <p:transition spd="slow" advTm="2675"/>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54450" y="739644"/>
            <a:ext cx="4483100" cy="485774"/>
          </a:xfrm>
        </p:spPr>
        <p:txBody>
          <a:bodyPr>
            <a:normAutofit/>
          </a:bodyPr>
          <a:lstStyle/>
          <a:p>
            <a:pPr algn="ctr"/>
            <a:r>
              <a:rPr lang="en-US" altLang="zh-CN" sz="2800" b="1" dirty="0">
                <a:solidFill>
                  <a:srgbClr val="C00000"/>
                </a:solidFill>
              </a:rPr>
              <a:t>Main Contributions</a:t>
            </a:r>
            <a:endParaRPr lang="zh-CN" altLang="en-US" sz="2800" b="1" dirty="0">
              <a:solidFill>
                <a:srgbClr val="C00000"/>
              </a:solidFill>
            </a:endParaRPr>
          </a:p>
        </p:txBody>
      </p:sp>
      <p:sp>
        <p:nvSpPr>
          <p:cNvPr id="3" name="内容占位符 2"/>
          <p:cNvSpPr>
            <a:spLocks noGrp="1"/>
          </p:cNvSpPr>
          <p:nvPr>
            <p:ph idx="1"/>
          </p:nvPr>
        </p:nvSpPr>
        <p:spPr>
          <a:xfrm>
            <a:off x="1022350" y="1444256"/>
            <a:ext cx="10515600" cy="4431213"/>
          </a:xfrm>
          <a:solidFill>
            <a:srgbClr val="FFFFFF">
              <a:alpha val="56078"/>
            </a:srgbClr>
          </a:solidFill>
          <a:ln>
            <a:solidFill>
              <a:schemeClr val="accent1"/>
            </a:solidFill>
          </a:ln>
        </p:spPr>
        <p:txBody>
          <a:bodyPr wrap="square" rtlCol="0">
            <a:spAutoFit/>
          </a:bodyPr>
          <a:lstStyle/>
          <a:p>
            <a:pPr marL="0" indent="0">
              <a:lnSpc>
                <a:spcPct val="140000"/>
              </a:lnSpc>
              <a:buClr>
                <a:schemeClr val="accent1">
                  <a:lumMod val="75000"/>
                </a:schemeClr>
              </a:buClr>
              <a:buNone/>
            </a:pPr>
            <a:r>
              <a:rPr lang="en-US" altLang="zh-CN" sz="2100" b="1" dirty="0">
                <a:solidFill>
                  <a:srgbClr val="C00000"/>
                </a:solidFill>
                <a:latin typeface="Times New Roman" pitchFamily="18" charset="0"/>
                <a:cs typeface="Times New Roman" pitchFamily="18" charset="0"/>
              </a:rPr>
              <a:t>Analytical Framework Contribution: </a:t>
            </a:r>
          </a:p>
          <a:p>
            <a:pPr marL="342900" indent="-342900">
              <a:lnSpc>
                <a:spcPct val="140000"/>
              </a:lnSpc>
              <a:buClr>
                <a:schemeClr val="accent1">
                  <a:lumMod val="75000"/>
                </a:schemeClr>
              </a:buClr>
              <a:buFont typeface="Wingdings" panose="05000000000000000000" pitchFamily="2" charset="2"/>
              <a:buChar char="Ø"/>
            </a:pPr>
            <a:r>
              <a:rPr lang="en-US" altLang="zh-CN" sz="2100" dirty="0">
                <a:latin typeface="Times New Roman" pitchFamily="18" charset="0"/>
                <a:cs typeface="Times New Roman" pitchFamily="18" charset="0"/>
              </a:rPr>
              <a:t>Combines production and household consumption perspectives</a:t>
            </a:r>
          </a:p>
          <a:p>
            <a:pPr marL="342900" indent="-342900">
              <a:lnSpc>
                <a:spcPct val="140000"/>
              </a:lnSpc>
              <a:buClr>
                <a:schemeClr val="accent1">
                  <a:lumMod val="75000"/>
                </a:schemeClr>
              </a:buClr>
              <a:buFont typeface="Wingdings" panose="05000000000000000000" pitchFamily="2" charset="2"/>
              <a:buChar char="Ø"/>
            </a:pPr>
            <a:r>
              <a:rPr lang="en-US" altLang="zh-CN" sz="2100" dirty="0">
                <a:latin typeface="Times New Roman" pitchFamily="18" charset="0"/>
                <a:cs typeface="Times New Roman" pitchFamily="18" charset="0"/>
              </a:rPr>
              <a:t>Considers both upstream and downstream economic losses caused by production disruptions</a:t>
            </a:r>
          </a:p>
          <a:p>
            <a:pPr marL="342900" indent="-342900">
              <a:lnSpc>
                <a:spcPct val="140000"/>
              </a:lnSpc>
              <a:buClr>
                <a:schemeClr val="accent1">
                  <a:lumMod val="75000"/>
                </a:schemeClr>
              </a:buClr>
              <a:buFont typeface="Wingdings" panose="05000000000000000000" pitchFamily="2" charset="2"/>
              <a:buChar char="Ø"/>
            </a:pPr>
            <a:r>
              <a:rPr lang="en-US" altLang="zh-CN" sz="2100" dirty="0">
                <a:latin typeface="Times New Roman" pitchFamily="18" charset="0"/>
                <a:cs typeface="Times New Roman" pitchFamily="18" charset="0"/>
              </a:rPr>
              <a:t>Incorporates non-rigid consumption and captures both short- and long-term effects</a:t>
            </a:r>
          </a:p>
          <a:p>
            <a:pPr marL="0" indent="0">
              <a:lnSpc>
                <a:spcPct val="140000"/>
              </a:lnSpc>
              <a:buClr>
                <a:schemeClr val="accent1">
                  <a:lumMod val="75000"/>
                </a:schemeClr>
              </a:buClr>
              <a:buNone/>
            </a:pPr>
            <a:r>
              <a:rPr lang="en-US" altLang="zh-CN" sz="2100" b="1" dirty="0">
                <a:solidFill>
                  <a:srgbClr val="C00000"/>
                </a:solidFill>
                <a:latin typeface="Times New Roman" pitchFamily="18" charset="0"/>
                <a:cs typeface="Times New Roman" pitchFamily="18" charset="0"/>
              </a:rPr>
              <a:t>Empirical Results:</a:t>
            </a:r>
          </a:p>
          <a:p>
            <a:pPr marL="342900" indent="-342900">
              <a:lnSpc>
                <a:spcPct val="140000"/>
              </a:lnSpc>
              <a:buClr>
                <a:schemeClr val="accent1">
                  <a:lumMod val="75000"/>
                </a:schemeClr>
              </a:buClr>
              <a:buFont typeface="Wingdings" panose="05000000000000000000" pitchFamily="2" charset="2"/>
              <a:buChar char="Ø"/>
            </a:pPr>
            <a:r>
              <a:rPr lang="en-US" altLang="zh-CN" sz="2100" dirty="0">
                <a:latin typeface="Times New Roman" pitchFamily="18" charset="0"/>
                <a:cs typeface="Times New Roman" pitchFamily="18" charset="0"/>
              </a:rPr>
              <a:t>Empirical study in Shanghai demonstrated the accuracy of the framework</a:t>
            </a:r>
          </a:p>
          <a:p>
            <a:pPr marL="342900" indent="-342900">
              <a:lnSpc>
                <a:spcPct val="140000"/>
              </a:lnSpc>
              <a:buClr>
                <a:schemeClr val="accent1">
                  <a:lumMod val="75000"/>
                </a:schemeClr>
              </a:buClr>
              <a:buFont typeface="Wingdings" panose="05000000000000000000" pitchFamily="2" charset="2"/>
              <a:buChar char="Ø"/>
            </a:pPr>
            <a:r>
              <a:rPr lang="en-US" altLang="zh-CN" sz="2100" dirty="0">
                <a:latin typeface="Times New Roman" pitchFamily="18" charset="0"/>
                <a:cs typeface="Times New Roman" pitchFamily="18" charset="0"/>
              </a:rPr>
              <a:t>Prospective analysis provided estimates of economic losses, as</a:t>
            </a:r>
            <a:r>
              <a:rPr lang="zh-CN" altLang="en-US" sz="2100" dirty="0">
                <a:latin typeface="Times New Roman" pitchFamily="18" charset="0"/>
                <a:cs typeface="Times New Roman" pitchFamily="18" charset="0"/>
              </a:rPr>
              <a:t> </a:t>
            </a:r>
            <a:r>
              <a:rPr lang="en-US" altLang="zh-CN" sz="2100" dirty="0">
                <a:latin typeface="Times New Roman" pitchFamily="18" charset="0"/>
                <a:cs typeface="Times New Roman" pitchFamily="18" charset="0"/>
              </a:rPr>
              <a:t>well</a:t>
            </a:r>
            <a:r>
              <a:rPr lang="zh-CN" altLang="en-US" sz="2100" dirty="0">
                <a:latin typeface="Times New Roman" pitchFamily="18" charset="0"/>
                <a:cs typeface="Times New Roman" pitchFamily="18" charset="0"/>
              </a:rPr>
              <a:t> </a:t>
            </a:r>
            <a:r>
              <a:rPr lang="en-US" altLang="zh-CN" sz="2100" dirty="0">
                <a:latin typeface="Times New Roman" pitchFamily="18" charset="0"/>
                <a:cs typeface="Times New Roman" pitchFamily="18" charset="0"/>
              </a:rPr>
              <a:t>as insights into regional characteristics and policy effectiveness.</a:t>
            </a:r>
          </a:p>
        </p:txBody>
      </p:sp>
      <p:sp>
        <p:nvSpPr>
          <p:cNvPr id="4" name="日期占位符 3"/>
          <p:cNvSpPr>
            <a:spLocks noGrp="1"/>
          </p:cNvSpPr>
          <p:nvPr>
            <p:ph type="dt" sz="half" idx="10"/>
          </p:nvPr>
        </p:nvSpPr>
        <p:spPr/>
        <p:txBody>
          <a:bodyPr/>
          <a:lstStyle/>
          <a:p>
            <a:fld id="{00C489A0-C03C-48A9-ACC0-9E8870776945}" type="datetime1">
              <a:rPr lang="zh-CN" altLang="en-US" smtClean="0"/>
              <a:pPr/>
              <a:t>2025/6/30</a:t>
            </a:fld>
            <a:endParaRPr lang="zh-CN" altLang="en-US"/>
          </a:p>
        </p:txBody>
      </p:sp>
      <p:sp>
        <p:nvSpPr>
          <p:cNvPr id="6" name="灯片编号占位符 5"/>
          <p:cNvSpPr>
            <a:spLocks noGrp="1"/>
          </p:cNvSpPr>
          <p:nvPr>
            <p:ph type="sldNum" sz="quarter" idx="12"/>
          </p:nvPr>
        </p:nvSpPr>
        <p:spPr/>
        <p:txBody>
          <a:bodyPr/>
          <a:lstStyle/>
          <a:p>
            <a:fld id="{410155A7-A35B-480C-AC6A-DAB02332591F}" type="slidenum">
              <a:rPr lang="zh-CN" altLang="en-US" smtClean="0"/>
              <a:pPr/>
              <a:t>38</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57949"/>
    </mc:Choice>
    <mc:Fallback xmlns="">
      <p:transition spd="slow" advTm="57949"/>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39</a:t>
            </a:fld>
            <a:endParaRPr lang="zh-CN" altLang="en-US"/>
          </a:p>
        </p:txBody>
      </p:sp>
      <p:sp>
        <p:nvSpPr>
          <p:cNvPr id="5" name="文本框 1"/>
          <p:cNvSpPr txBox="1">
            <a:spLocks noChangeArrowheads="1"/>
          </p:cNvSpPr>
          <p:nvPr>
            <p:custDataLst>
              <p:tags r:id="rId1"/>
            </p:custDataLst>
          </p:nvPr>
        </p:nvSpPr>
        <p:spPr bwMode="auto">
          <a:xfrm>
            <a:off x="2482768" y="1308719"/>
            <a:ext cx="7572428" cy="2143139"/>
          </a:xfrm>
          <a:prstGeom prst="rect">
            <a:avLst/>
          </a:prstGeom>
          <a:noFill/>
          <a:ln w="9525">
            <a:noFill/>
            <a:miter lim="800000"/>
          </a:ln>
        </p:spPr>
        <p:txBody>
          <a:bodyPr wrap="none" anchor="ctr"/>
          <a:lstStyle>
            <a:defPPr>
              <a:defRPr lang="zh-CN"/>
            </a:defPPr>
            <a:lvl1pPr algn="ctr">
              <a:buFont typeface="Arial" panose="020B0604020202020204" pitchFamily="34" charset="0"/>
              <a:buNone/>
              <a:defRPr sz="2400">
                <a:solidFill>
                  <a:schemeClr val="accent1">
                    <a:lumMod val="75000"/>
                  </a:schemeClr>
                </a:solidFill>
                <a:latin typeface="Bell MT" panose="02020503060305020303" pitchFamily="18" charset="0"/>
                <a:cs typeface="Arial" panose="020B0604020202020204" pitchFamily="34" charset="0"/>
              </a:defRPr>
            </a:lvl1pPr>
          </a:lstStyle>
          <a:p>
            <a:r>
              <a:rPr lang="en-US" altLang="zh-CN" sz="4400" b="1" dirty="0"/>
              <a:t>Thank you for listening!</a:t>
            </a:r>
            <a:endParaRPr lang="zh-CN" altLang="en-US" sz="4400" b="1" dirty="0"/>
          </a:p>
        </p:txBody>
      </p:sp>
      <p:sp>
        <p:nvSpPr>
          <p:cNvPr id="6" name="椭圆 4"/>
          <p:cNvSpPr>
            <a:spLocks noChangeArrowheads="1"/>
          </p:cNvSpPr>
          <p:nvPr>
            <p:custDataLst>
              <p:tags r:id="rId2"/>
            </p:custDataLst>
          </p:nvPr>
        </p:nvSpPr>
        <p:spPr bwMode="auto">
          <a:xfrm flipV="1">
            <a:off x="6160740" y="3062537"/>
            <a:ext cx="45719" cy="45719"/>
          </a:xfrm>
          <a:prstGeom prst="ellipse">
            <a:avLst/>
          </a:prstGeom>
          <a:solidFill>
            <a:srgbClr val="95B3D7"/>
          </a:solidFill>
          <a:ln w="9525">
            <a:noFill/>
            <a:round/>
          </a:ln>
        </p:spPr>
        <p:txBody>
          <a:bodyPr anchor="ctr"/>
          <a:lstStyle/>
          <a:p>
            <a:pPr algn="ctr" eaLnBrk="1" hangingPunct="1">
              <a:buFont typeface="Arial" panose="020B0604020202020204" pitchFamily="34" charset="0"/>
              <a:buNone/>
            </a:pPr>
            <a:endParaRPr lang="zh-CN" altLang="en-US">
              <a:solidFill>
                <a:srgbClr val="FFFFFF"/>
              </a:solidFill>
            </a:endParaRPr>
          </a:p>
        </p:txBody>
      </p:sp>
      <p:cxnSp>
        <p:nvCxnSpPr>
          <p:cNvPr id="7" name="直接连接符 6"/>
          <p:cNvCxnSpPr>
            <a:cxnSpLocks noChangeShapeType="1"/>
          </p:cNvCxnSpPr>
          <p:nvPr>
            <p:custDataLst>
              <p:tags r:id="rId3"/>
            </p:custDataLst>
          </p:nvPr>
        </p:nvCxnSpPr>
        <p:spPr bwMode="auto">
          <a:xfrm>
            <a:off x="3342908" y="3062538"/>
            <a:ext cx="2643206" cy="1588"/>
          </a:xfrm>
          <a:prstGeom prst="line">
            <a:avLst/>
          </a:prstGeom>
          <a:noFill/>
          <a:ln w="12700">
            <a:solidFill>
              <a:schemeClr val="accent1">
                <a:lumMod val="60000"/>
                <a:lumOff val="40000"/>
              </a:schemeClr>
            </a:solidFill>
            <a:round/>
          </a:ln>
          <a:extLst>
            <a:ext uri="{909E8E84-426E-40DD-AFC4-6F175D3DCCD1}">
              <a14:hiddenFill xmlns:a14="http://schemas.microsoft.com/office/drawing/2010/main">
                <a:noFill/>
              </a14:hiddenFill>
            </a:ext>
          </a:extLst>
        </p:spPr>
      </p:cxnSp>
      <p:cxnSp>
        <p:nvCxnSpPr>
          <p:cNvPr id="8" name="直接连接符 7"/>
          <p:cNvCxnSpPr>
            <a:cxnSpLocks noChangeShapeType="1"/>
          </p:cNvCxnSpPr>
          <p:nvPr>
            <p:custDataLst>
              <p:tags r:id="rId4"/>
            </p:custDataLst>
          </p:nvPr>
        </p:nvCxnSpPr>
        <p:spPr bwMode="auto">
          <a:xfrm>
            <a:off x="6343304" y="3062538"/>
            <a:ext cx="2500330" cy="1588"/>
          </a:xfrm>
          <a:prstGeom prst="line">
            <a:avLst/>
          </a:prstGeom>
          <a:noFill/>
          <a:ln w="12700">
            <a:solidFill>
              <a:schemeClr val="accent1">
                <a:lumMod val="60000"/>
                <a:lumOff val="40000"/>
              </a:schemeClr>
            </a:solidFill>
            <a:round/>
          </a:ln>
          <a:extLst>
            <a:ext uri="{909E8E84-426E-40DD-AFC4-6F175D3DCCD1}">
              <a14:hiddenFill xmlns:a14="http://schemas.microsoft.com/office/drawing/2010/main">
                <a:noFill/>
              </a14:hiddenFill>
            </a:ext>
          </a:extLst>
        </p:spPr>
      </p:cxnSp>
      <p:sp>
        <p:nvSpPr>
          <p:cNvPr id="9" name="文本框 13"/>
          <p:cNvSpPr txBox="1">
            <a:spLocks noChangeArrowheads="1"/>
          </p:cNvSpPr>
          <p:nvPr>
            <p:custDataLst>
              <p:tags r:id="rId5"/>
            </p:custDataLst>
          </p:nvPr>
        </p:nvSpPr>
        <p:spPr bwMode="auto">
          <a:xfrm>
            <a:off x="3557255" y="3656897"/>
            <a:ext cx="5377733" cy="975452"/>
          </a:xfrm>
          <a:prstGeom prst="rect">
            <a:avLst/>
          </a:prstGeom>
          <a:noFill/>
          <a:ln w="9525">
            <a:noFill/>
            <a:miter lim="800000"/>
          </a:ln>
        </p:spPr>
        <p:txBody>
          <a:bodyPr wrap="none" anchor="ctr"/>
          <a:lstStyle>
            <a:defPPr>
              <a:defRPr lang="zh-CN"/>
            </a:defPPr>
            <a:lvl1pPr>
              <a:buFont typeface="Arial" panose="020B0604020202020204" pitchFamily="34" charset="0"/>
              <a:buNone/>
              <a:defRPr sz="2400">
                <a:solidFill>
                  <a:schemeClr val="accent1"/>
                </a:solidFill>
                <a:latin typeface="Bell MT" panose="02020503060305020303" pitchFamily="18" charset="0"/>
                <a:cs typeface="Arial" panose="020B0604020202020204" pitchFamily="34" charset="0"/>
              </a:defRPr>
            </a:lvl1pPr>
          </a:lstStyle>
          <a:p>
            <a:pPr algn="ctr"/>
            <a:r>
              <a:rPr lang="en-US" altLang="zh-CN" dirty="0">
                <a:solidFill>
                  <a:schemeClr val="accent1">
                    <a:lumMod val="75000"/>
                  </a:schemeClr>
                </a:solidFill>
              </a:rPr>
              <a:t>Ran Xu</a:t>
            </a:r>
          </a:p>
          <a:p>
            <a:pPr algn="ctr">
              <a:spcBef>
                <a:spcPts val="1200"/>
              </a:spcBef>
            </a:pPr>
            <a:r>
              <a:rPr lang="en-US" altLang="zh-CN" sz="2000" dirty="0">
                <a:solidFill>
                  <a:schemeClr val="accent1">
                    <a:lumMod val="75000"/>
                  </a:schemeClr>
                </a:solidFill>
              </a:rPr>
              <a:t>School of Management Engineering, Qingdao University of Technology</a:t>
            </a:r>
          </a:p>
          <a:p>
            <a:pPr algn="ctr">
              <a:spcBef>
                <a:spcPts val="600"/>
              </a:spcBef>
            </a:pPr>
            <a:r>
              <a:rPr lang="en-US" altLang="zh-CN" sz="2000" dirty="0">
                <a:solidFill>
                  <a:schemeClr val="accent1">
                    <a:lumMod val="75000"/>
                  </a:schemeClr>
                </a:solidFill>
              </a:rPr>
              <a:t>Academy of Mathematics and System Sciences, Chinese Academy of Sciences</a:t>
            </a:r>
          </a:p>
        </p:txBody>
      </p:sp>
      <p:sp>
        <p:nvSpPr>
          <p:cNvPr id="10" name="矩形 23"/>
          <p:cNvSpPr>
            <a:spLocks noChangeArrowheads="1"/>
          </p:cNvSpPr>
          <p:nvPr>
            <p:custDataLst>
              <p:tags r:id="rId6"/>
            </p:custDataLst>
          </p:nvPr>
        </p:nvSpPr>
        <p:spPr bwMode="auto">
          <a:xfrm>
            <a:off x="-34042" y="5333846"/>
            <a:ext cx="12192000" cy="1143000"/>
          </a:xfrm>
          <a:prstGeom prst="rect">
            <a:avLst/>
          </a:prstGeom>
          <a:solidFill>
            <a:schemeClr val="accent1">
              <a:lumMod val="20000"/>
              <a:lumOff val="80000"/>
              <a:alpha val="50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en-US" sz="1800">
              <a:solidFill>
                <a:srgbClr val="FFFFFF"/>
              </a:solidFill>
            </a:endParaRPr>
          </a:p>
        </p:txBody>
      </p:sp>
      <p:sp>
        <p:nvSpPr>
          <p:cNvPr id="11" name="文本框 9"/>
          <p:cNvSpPr txBox="1">
            <a:spLocks noChangeArrowheads="1"/>
          </p:cNvSpPr>
          <p:nvPr>
            <p:custDataLst>
              <p:tags r:id="rId7"/>
            </p:custDataLst>
          </p:nvPr>
        </p:nvSpPr>
        <p:spPr bwMode="auto">
          <a:xfrm>
            <a:off x="5294838" y="5501394"/>
            <a:ext cx="2550714" cy="203199"/>
          </a:xfrm>
          <a:prstGeom prst="rect">
            <a:avLst/>
          </a:prstGeom>
          <a:noFill/>
          <a:ln w="9525">
            <a:noFill/>
            <a:miter lim="800000"/>
          </a:ln>
        </p:spPr>
        <p:txBody>
          <a:bodyPr wrap="none" anchor="ctr"/>
          <a:lstStyle/>
          <a:p>
            <a:pPr eaLnBrk="1" hangingPunct="1">
              <a:buFont typeface="Arial" panose="020B0604020202020204" pitchFamily="34" charset="0"/>
              <a:buNone/>
            </a:pPr>
            <a:r>
              <a:rPr lang="en-US" altLang="zh-CN" sz="2400" dirty="0">
                <a:solidFill>
                  <a:schemeClr val="accent1"/>
                </a:solidFill>
                <a:latin typeface="Bell MT" panose="02020503060305020303" pitchFamily="18" charset="0"/>
                <a:cs typeface="Arial" panose="020B0604020202020204" pitchFamily="34" charset="0"/>
              </a:rPr>
              <a:t>+86-18811444106</a:t>
            </a:r>
          </a:p>
        </p:txBody>
      </p:sp>
      <p:sp>
        <p:nvSpPr>
          <p:cNvPr id="12" name="文本框 10"/>
          <p:cNvSpPr txBox="1">
            <a:spLocks noChangeArrowheads="1"/>
          </p:cNvSpPr>
          <p:nvPr>
            <p:custDataLst>
              <p:tags r:id="rId8"/>
            </p:custDataLst>
          </p:nvPr>
        </p:nvSpPr>
        <p:spPr bwMode="auto">
          <a:xfrm>
            <a:off x="5304363" y="5930902"/>
            <a:ext cx="3095053" cy="258778"/>
          </a:xfrm>
          <a:prstGeom prst="rect">
            <a:avLst/>
          </a:prstGeom>
          <a:noFill/>
          <a:ln w="9525">
            <a:noFill/>
            <a:miter lim="800000"/>
          </a:ln>
        </p:spPr>
        <p:txBody>
          <a:bodyPr wrap="none" anchor="ctr"/>
          <a:lstStyle/>
          <a:p>
            <a:pPr eaLnBrk="1" hangingPunct="1">
              <a:buFont typeface="Arial" panose="020B0604020202020204" pitchFamily="34" charset="0"/>
              <a:buNone/>
            </a:pPr>
            <a:r>
              <a:rPr lang="en-US" altLang="zh-CN" sz="2400" dirty="0">
                <a:solidFill>
                  <a:schemeClr val="accent1"/>
                </a:solidFill>
                <a:latin typeface="Bell MT" panose="02020503060305020303" pitchFamily="18" charset="0"/>
                <a:cs typeface="Arial" panose="020B0604020202020204" pitchFamily="34" charset="0"/>
              </a:rPr>
              <a:t>xuran_94@163.com</a:t>
            </a:r>
          </a:p>
        </p:txBody>
      </p:sp>
      <p:sp>
        <p:nvSpPr>
          <p:cNvPr id="13" name="KSO_Shape"/>
          <p:cNvSpPr/>
          <p:nvPr>
            <p:custDataLst>
              <p:tags r:id="rId9"/>
            </p:custDataLst>
          </p:nvPr>
        </p:nvSpPr>
        <p:spPr bwMode="auto">
          <a:xfrm>
            <a:off x="5051952" y="6016803"/>
            <a:ext cx="196849" cy="96837"/>
          </a:xfrm>
          <a:custGeom>
            <a:avLst/>
            <a:gdLst>
              <a:gd name="T0" fmla="*/ 50 w 4974795"/>
              <a:gd name="T1" fmla="*/ 45 h 3320682"/>
              <a:gd name="T2" fmla="*/ 65 w 4974795"/>
              <a:gd name="T3" fmla="*/ 57 h 3320682"/>
              <a:gd name="T4" fmla="*/ 80 w 4974795"/>
              <a:gd name="T5" fmla="*/ 45 h 3320682"/>
              <a:gd name="T6" fmla="*/ 126 w 4974795"/>
              <a:gd name="T7" fmla="*/ 82 h 3320682"/>
              <a:gd name="T8" fmla="*/ 4 w 4974795"/>
              <a:gd name="T9" fmla="*/ 82 h 3320682"/>
              <a:gd name="T10" fmla="*/ 50 w 4974795"/>
              <a:gd name="T11" fmla="*/ 45 h 3320682"/>
              <a:gd name="T12" fmla="*/ 0 w 4974795"/>
              <a:gd name="T13" fmla="*/ 4 h 3320682"/>
              <a:gd name="T14" fmla="*/ 47 w 4974795"/>
              <a:gd name="T15" fmla="*/ 42 h 3320682"/>
              <a:gd name="T16" fmla="*/ 0 w 4974795"/>
              <a:gd name="T17" fmla="*/ 81 h 3320682"/>
              <a:gd name="T18" fmla="*/ 0 w 4974795"/>
              <a:gd name="T19" fmla="*/ 4 h 3320682"/>
              <a:gd name="T20" fmla="*/ 130 w 4974795"/>
              <a:gd name="T21" fmla="*/ 4 h 3320682"/>
              <a:gd name="T22" fmla="*/ 130 w 4974795"/>
              <a:gd name="T23" fmla="*/ 81 h 3320682"/>
              <a:gd name="T24" fmla="*/ 83 w 4974795"/>
              <a:gd name="T25" fmla="*/ 42 h 3320682"/>
              <a:gd name="T26" fmla="*/ 130 w 4974795"/>
              <a:gd name="T27" fmla="*/ 4 h 3320682"/>
              <a:gd name="T28" fmla="*/ 1 w 4974795"/>
              <a:gd name="T29" fmla="*/ 0 h 3320682"/>
              <a:gd name="T30" fmla="*/ 129 w 4974795"/>
              <a:gd name="T31" fmla="*/ 0 h 3320682"/>
              <a:gd name="T32" fmla="*/ 65 w 4974795"/>
              <a:gd name="T33" fmla="*/ 53 h 3320682"/>
              <a:gd name="T34" fmla="*/ 1 w 4974795"/>
              <a:gd name="T35" fmla="*/ 0 h 33206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74795" h="3320682">
                <a:moveTo>
                  <a:pt x="1897867" y="1805825"/>
                </a:moveTo>
                <a:lnTo>
                  <a:pt x="2485737" y="2315734"/>
                </a:lnTo>
                <a:lnTo>
                  <a:pt x="3073607" y="1805825"/>
                </a:lnTo>
                <a:lnTo>
                  <a:pt x="4820061" y="3320682"/>
                </a:lnTo>
                <a:lnTo>
                  <a:pt x="151413" y="3320682"/>
                </a:lnTo>
                <a:lnTo>
                  <a:pt x="1897867" y="1805825"/>
                </a:lnTo>
                <a:close/>
                <a:moveTo>
                  <a:pt x="0" y="159634"/>
                </a:moveTo>
                <a:lnTo>
                  <a:pt x="1788328" y="1710812"/>
                </a:lnTo>
                <a:lnTo>
                  <a:pt x="0" y="3261996"/>
                </a:lnTo>
                <a:lnTo>
                  <a:pt x="0" y="159634"/>
                </a:lnTo>
                <a:close/>
                <a:moveTo>
                  <a:pt x="4974795" y="156753"/>
                </a:moveTo>
                <a:lnTo>
                  <a:pt x="4974795" y="3264872"/>
                </a:lnTo>
                <a:lnTo>
                  <a:pt x="3183146" y="1710812"/>
                </a:lnTo>
                <a:lnTo>
                  <a:pt x="4974795" y="156753"/>
                </a:lnTo>
                <a:close/>
                <a:moveTo>
                  <a:pt x="35040" y="0"/>
                </a:moveTo>
                <a:lnTo>
                  <a:pt x="4936434" y="0"/>
                </a:lnTo>
                <a:lnTo>
                  <a:pt x="2485737" y="2125709"/>
                </a:lnTo>
                <a:lnTo>
                  <a:pt x="35040" y="0"/>
                </a:lnTo>
                <a:close/>
              </a:path>
            </a:pathLst>
          </a:custGeom>
          <a:solidFill>
            <a:schemeClr val="accent1"/>
          </a:solidFill>
          <a:ln w="9525">
            <a:noFill/>
            <a:round/>
          </a:ln>
        </p:spPr>
        <p:txBody>
          <a:bodyPr anchor="ctr"/>
          <a:lstStyle/>
          <a:p>
            <a:endParaRPr lang="zh-CN" altLang="en-US"/>
          </a:p>
        </p:txBody>
      </p:sp>
      <p:sp>
        <p:nvSpPr>
          <p:cNvPr id="14" name="KSO_Shape"/>
          <p:cNvSpPr/>
          <p:nvPr>
            <p:custDataLst>
              <p:tags r:id="rId10"/>
            </p:custDataLst>
          </p:nvPr>
        </p:nvSpPr>
        <p:spPr bwMode="auto">
          <a:xfrm>
            <a:off x="5067827" y="5566480"/>
            <a:ext cx="156633" cy="138113"/>
          </a:xfrm>
          <a:custGeom>
            <a:avLst/>
            <a:gdLst>
              <a:gd name="T0" fmla="*/ 8515 w 396520"/>
              <a:gd name="T1" fmla="*/ 8023 h 469210"/>
              <a:gd name="T2" fmla="*/ 10247 w 396520"/>
              <a:gd name="T3" fmla="*/ 9737 h 469210"/>
              <a:gd name="T4" fmla="*/ 9803 w 396520"/>
              <a:gd name="T5" fmla="*/ 11246 h 469210"/>
              <a:gd name="T6" fmla="*/ 9166 w 396520"/>
              <a:gd name="T7" fmla="*/ 9780 h 469210"/>
              <a:gd name="T8" fmla="*/ 7467 w 396520"/>
              <a:gd name="T9" fmla="*/ 8635 h 469210"/>
              <a:gd name="T10" fmla="*/ 8515 w 396520"/>
              <a:gd name="T11" fmla="*/ 8023 h 469210"/>
              <a:gd name="T12" fmla="*/ 1154 w 396520"/>
              <a:gd name="T13" fmla="*/ 241 h 469210"/>
              <a:gd name="T14" fmla="*/ 2567 w 396520"/>
              <a:gd name="T15" fmla="*/ 2650 h 469210"/>
              <a:gd name="T16" fmla="*/ 2673 w 396520"/>
              <a:gd name="T17" fmla="*/ 4409 h 469210"/>
              <a:gd name="T18" fmla="*/ 2436 w 396520"/>
              <a:gd name="T19" fmla="*/ 4890 h 469210"/>
              <a:gd name="T20" fmla="*/ 6250 w 396520"/>
              <a:gd name="T21" fmla="*/ 8907 h 469210"/>
              <a:gd name="T22" fmla="*/ 7166 w 396520"/>
              <a:gd name="T23" fmla="*/ 8853 h 469210"/>
              <a:gd name="T24" fmla="*/ 7174 w 396520"/>
              <a:gd name="T25" fmla="*/ 8867 h 469210"/>
              <a:gd name="T26" fmla="*/ 9037 w 396520"/>
              <a:gd name="T27" fmla="*/ 9909 h 469210"/>
              <a:gd name="T28" fmla="*/ 9658 w 396520"/>
              <a:gd name="T29" fmla="*/ 11429 h 469210"/>
              <a:gd name="T30" fmla="*/ 7493 w 396520"/>
              <a:gd name="T31" fmla="*/ 11940 h 469210"/>
              <a:gd name="T32" fmla="*/ 17 w 396520"/>
              <a:gd name="T33" fmla="*/ 2291 h 469210"/>
              <a:gd name="T34" fmla="*/ 372 w 396520"/>
              <a:gd name="T35" fmla="*/ 1009 h 469210"/>
              <a:gd name="T36" fmla="*/ 1154 w 396520"/>
              <a:gd name="T37" fmla="*/ 241 h 469210"/>
              <a:gd name="T38" fmla="*/ 2232 w 396520"/>
              <a:gd name="T39" fmla="*/ 0 h 469210"/>
              <a:gd name="T40" fmla="*/ 3848 w 396520"/>
              <a:gd name="T41" fmla="*/ 3268 h 469210"/>
              <a:gd name="T42" fmla="*/ 2840 w 396520"/>
              <a:gd name="T43" fmla="*/ 4283 h 469210"/>
              <a:gd name="T44" fmla="*/ 2737 w 396520"/>
              <a:gd name="T45" fmla="*/ 2576 h 469210"/>
              <a:gd name="T46" fmla="*/ 1435 w 396520"/>
              <a:gd name="T47" fmla="*/ 130 h 469210"/>
              <a:gd name="T48" fmla="*/ 2232 w 396520"/>
              <a:gd name="T49" fmla="*/ 0 h 4692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6520" h="46921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accent1"/>
          </a:solidFill>
          <a:ln w="9525">
            <a:noFill/>
            <a:round/>
          </a:ln>
        </p:spPr>
        <p:txBody>
          <a:bodyPr anchor="ct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887"/>
    </mc:Choice>
    <mc:Fallback xmlns="">
      <p:transition spd="slow" advTm="88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4</a:t>
            </a:fld>
            <a:endParaRPr lang="zh-CN" altLang="en-US"/>
          </a:p>
        </p:txBody>
      </p:sp>
      <p:sp>
        <p:nvSpPr>
          <p:cNvPr id="8" name="文本框 7"/>
          <p:cNvSpPr txBox="1"/>
          <p:nvPr/>
        </p:nvSpPr>
        <p:spPr>
          <a:xfrm>
            <a:off x="710501" y="1033953"/>
            <a:ext cx="10643299" cy="4790094"/>
          </a:xfrm>
          <a:prstGeom prst="rect">
            <a:avLst/>
          </a:prstGeom>
          <a:solidFill>
            <a:srgbClr val="FFFFFF">
              <a:alpha val="49020"/>
            </a:srgbClr>
          </a:solidFill>
          <a:ln>
            <a:solidFill>
              <a:srgbClr val="7097CC"/>
            </a:solidFill>
          </a:ln>
        </p:spPr>
        <p:txBody>
          <a:bodyPr wrap="square" rtlCol="0">
            <a:spAutoFit/>
          </a:bodyPr>
          <a:lstStyle/>
          <a:p>
            <a:pPr marL="342900" indent="-342900">
              <a:lnSpc>
                <a:spcPct val="130000"/>
              </a:lnSpc>
              <a:buSzPct val="70000"/>
              <a:buFont typeface="Wingdings" panose="05000000000000000000" pitchFamily="2" charset="2"/>
              <a:buChar char="l"/>
            </a:pPr>
            <a:r>
              <a:rPr lang="en-US" altLang="zh-CN" sz="2200" b="1" dirty="0">
                <a:solidFill>
                  <a:schemeClr val="accent5">
                    <a:lumMod val="75000"/>
                  </a:schemeClr>
                </a:solidFill>
                <a:latin typeface="Times New Roman" panose="02020603050405020304" pitchFamily="18" charset="0"/>
                <a:cs typeface="Times New Roman" panose="02020603050405020304" pitchFamily="18" charset="0"/>
              </a:rPr>
              <a:t>Background</a:t>
            </a:r>
          </a:p>
          <a:p>
            <a:pPr marL="644400" indent="-285750">
              <a:lnSpc>
                <a:spcPct val="130000"/>
              </a:lnSpc>
              <a:buFont typeface="Arial" panose="020B0604020202020204" pitchFamily="34" charset="0"/>
              <a:buChar char="•"/>
            </a:pPr>
            <a:r>
              <a:rPr lang="en-US" altLang="zh-CN" sz="2000" b="1" dirty="0">
                <a:latin typeface="Times New Roman" panose="02020603050405020304" pitchFamily="18" charset="0"/>
                <a:cs typeface="Times New Roman" panose="02020603050405020304" pitchFamily="18" charset="0"/>
              </a:rPr>
              <a:t>Critical Need</a:t>
            </a:r>
            <a:r>
              <a:rPr lang="en-US" altLang="zh-CN" sz="2000" dirty="0">
                <a:latin typeface="Times New Roman" panose="02020603050405020304" pitchFamily="18" charset="0"/>
                <a:cs typeface="Times New Roman" panose="02020603050405020304" pitchFamily="18" charset="0"/>
              </a:rPr>
              <a:t>: Economic impact assessment of destructive events increasingly important</a:t>
            </a:r>
          </a:p>
          <a:p>
            <a:pPr marL="644400" indent="-285750">
              <a:lnSpc>
                <a:spcPct val="130000"/>
              </a:lnSpc>
              <a:buFont typeface="Arial" panose="020B0604020202020204" pitchFamily="34" charset="0"/>
              <a:buChar char="•"/>
            </a:pPr>
            <a:r>
              <a:rPr lang="en-US" altLang="zh-CN" sz="2000" b="1" dirty="0">
                <a:latin typeface="Times New Roman" panose="02020603050405020304" pitchFamily="18" charset="0"/>
                <a:cs typeface="Times New Roman" panose="02020603050405020304" pitchFamily="18" charset="0"/>
              </a:rPr>
              <a:t>Fundamental Challenge</a:t>
            </a:r>
            <a:r>
              <a:rPr lang="en-US" altLang="zh-CN" sz="2000" dirty="0">
                <a:latin typeface="Times New Roman" panose="02020603050405020304" pitchFamily="18" charset="0"/>
                <a:cs typeface="Times New Roman" panose="02020603050405020304" pitchFamily="18" charset="0"/>
              </a:rPr>
              <a:t>: Lack of verifiable validation cases to test quantitative model accuracy, undermines trust in impact assessments when needed</a:t>
            </a:r>
          </a:p>
          <a:p>
            <a:pPr marL="644400" indent="-285750">
              <a:lnSpc>
                <a:spcPct val="130000"/>
              </a:lnSpc>
              <a:buFont typeface="Arial" panose="020B0604020202020204" pitchFamily="34" charset="0"/>
              <a:buChar char="•"/>
            </a:pPr>
            <a:r>
              <a:rPr lang="en-US" altLang="zh-CN" sz="2000" b="1" dirty="0">
                <a:latin typeface="Times New Roman" panose="02020603050405020304" pitchFamily="18" charset="0"/>
                <a:cs typeface="Times New Roman" panose="02020603050405020304" pitchFamily="18" charset="0"/>
              </a:rPr>
              <a:t>Problem</a:t>
            </a:r>
            <a:r>
              <a:rPr lang="en-US" altLang="zh-CN" sz="2000" dirty="0">
                <a:latin typeface="Times New Roman" panose="02020603050405020304" pitchFamily="18" charset="0"/>
                <a:cs typeface="Times New Roman" panose="02020603050405020304" pitchFamily="18" charset="0"/>
              </a:rPr>
              <a:t>: Most disasters involve multiple confounding factors, making it difficult to isolate pure economic effects and validate predictions</a:t>
            </a:r>
          </a:p>
          <a:p>
            <a:pPr marL="342900" indent="-342900">
              <a:lnSpc>
                <a:spcPct val="130000"/>
              </a:lnSpc>
              <a:spcBef>
                <a:spcPts val="400"/>
              </a:spcBef>
              <a:buSzPct val="70000"/>
              <a:buFont typeface="Wingdings" panose="05000000000000000000" pitchFamily="2" charset="2"/>
              <a:buChar char="l"/>
            </a:pPr>
            <a:r>
              <a:rPr lang="en-US" altLang="zh-CN" sz="2200" b="1" dirty="0">
                <a:solidFill>
                  <a:schemeClr val="accent5">
                    <a:lumMod val="75000"/>
                  </a:schemeClr>
                </a:solidFill>
                <a:latin typeface="Times New Roman" panose="02020603050405020304" pitchFamily="18" charset="0"/>
                <a:cs typeface="Times New Roman" panose="02020603050405020304" pitchFamily="18" charset="0"/>
              </a:rPr>
              <a:t>Unique validation opportunity: Shanghai COVID-19 Lockdown (2022) </a:t>
            </a:r>
          </a:p>
          <a:p>
            <a:pPr marL="644400" indent="-285750">
              <a:lnSpc>
                <a:spcPct val="130000"/>
              </a:lnSpc>
              <a:spcBef>
                <a:spcPts val="400"/>
              </a:spcBef>
              <a:buSzPct val="700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Specificity: City-wide sealing policy with clear boundaries</a:t>
            </a:r>
          </a:p>
          <a:p>
            <a:pPr marL="644400" indent="-285750">
              <a:lnSpc>
                <a:spcPct val="130000"/>
              </a:lnSpc>
              <a:spcBef>
                <a:spcPts val="400"/>
              </a:spcBef>
              <a:buSzPct val="700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Short-lived: Well-defined period (March-June 2022)</a:t>
            </a:r>
          </a:p>
          <a:p>
            <a:pPr marL="644400" indent="-285750">
              <a:lnSpc>
                <a:spcPct val="130000"/>
              </a:lnSpc>
              <a:spcBef>
                <a:spcPts val="400"/>
              </a:spcBef>
              <a:buSzPct val="700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Minimal confounding factors: Almost laboratory-like conditions</a:t>
            </a:r>
          </a:p>
          <a:p>
            <a:pPr marL="644400" indent="-285750">
              <a:lnSpc>
                <a:spcPct val="130000"/>
              </a:lnSpc>
              <a:spcBef>
                <a:spcPts val="400"/>
              </a:spcBef>
              <a:buSzPct val="700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Reliable benchmark: Official economic statistics available for comparison</a:t>
            </a:r>
          </a:p>
        </p:txBody>
      </p:sp>
    </p:spTree>
  </p:cSld>
  <p:clrMapOvr>
    <a:masterClrMapping/>
  </p:clrMapOvr>
  <mc:AlternateContent xmlns:mc="http://schemas.openxmlformats.org/markup-compatibility/2006" xmlns:p14="http://schemas.microsoft.com/office/powerpoint/2010/main">
    <mc:Choice Requires="p14">
      <p:transition spd="slow" p14:dur="2000" advTm="38774"/>
    </mc:Choice>
    <mc:Fallback xmlns="">
      <p:transition spd="slow" advTm="3877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5</a:t>
            </a:fld>
            <a:endParaRPr lang="zh-CN" altLang="en-US"/>
          </a:p>
        </p:txBody>
      </p:sp>
      <p:sp>
        <p:nvSpPr>
          <p:cNvPr id="8" name="文本框 7"/>
          <p:cNvSpPr txBox="1"/>
          <p:nvPr/>
        </p:nvSpPr>
        <p:spPr>
          <a:xfrm>
            <a:off x="496407" y="1415902"/>
            <a:ext cx="11199185" cy="4238148"/>
          </a:xfrm>
          <a:prstGeom prst="rect">
            <a:avLst/>
          </a:prstGeom>
          <a:solidFill>
            <a:srgbClr val="FFFFFF">
              <a:alpha val="49020"/>
            </a:srgbClr>
          </a:solidFill>
          <a:ln>
            <a:solidFill>
              <a:srgbClr val="7097CC"/>
            </a:solidFill>
          </a:ln>
        </p:spPr>
        <p:txBody>
          <a:bodyPr wrap="square" rtlCol="0">
            <a:spAutoFit/>
          </a:bodyPr>
          <a:lstStyle/>
          <a:p>
            <a:pPr algn="ctr">
              <a:lnSpc>
                <a:spcPct val="150000"/>
              </a:lnSpc>
              <a:buSzPct val="70000"/>
            </a:pPr>
            <a:r>
              <a:rPr lang="en-US" altLang="zh-CN" sz="2200" b="1" dirty="0">
                <a:solidFill>
                  <a:schemeClr val="accent5">
                    <a:lumMod val="75000"/>
                  </a:schemeClr>
                </a:solidFill>
                <a:latin typeface="Times New Roman" panose="02020603050405020304" pitchFamily="18" charset="0"/>
                <a:cs typeface="Times New Roman" panose="02020603050405020304" pitchFamily="18" charset="0"/>
              </a:rPr>
              <a:t>Impact mechanisms of destructive events</a:t>
            </a:r>
          </a:p>
          <a:p>
            <a:pPr marL="285750" indent="-285750">
              <a:lnSpc>
                <a:spcPct val="150000"/>
              </a:lnSpc>
              <a:buFont typeface="Arial" panose="020B0604020202020204" pitchFamily="34" charset="0"/>
              <a:buChar char="•"/>
            </a:pPr>
            <a:r>
              <a:rPr lang="en-US" altLang="zh-CN" sz="2000" b="1" dirty="0">
                <a:latin typeface="Times New Roman" panose="02020603050405020304" pitchFamily="18" charset="0"/>
                <a:cs typeface="Times New Roman" panose="02020603050405020304" pitchFamily="18" charset="0"/>
              </a:rPr>
              <a:t>Impact on production:</a:t>
            </a:r>
          </a:p>
          <a:p>
            <a:pPr marL="644400" indent="-28575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Destructive events disrupt production, led to negative labor supply shocks and reduced working hours</a:t>
            </a:r>
          </a:p>
          <a:p>
            <a:pPr marL="644400" indent="-28575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Breakdown of supply chains generates cascading effects transmitted through the global supply chain</a:t>
            </a:r>
          </a:p>
          <a:p>
            <a:pPr marL="285750" indent="-285750">
              <a:lnSpc>
                <a:spcPct val="150000"/>
              </a:lnSpc>
              <a:buFont typeface="Arial" panose="020B0604020202020204" pitchFamily="34" charset="0"/>
              <a:buChar char="•"/>
            </a:pPr>
            <a:r>
              <a:rPr lang="en-US" altLang="zh-CN" sz="2000" b="1" dirty="0">
                <a:latin typeface="Times New Roman" panose="02020603050405020304" pitchFamily="18" charset="0"/>
                <a:cs typeface="Times New Roman" panose="02020603050405020304" pitchFamily="18" charset="0"/>
              </a:rPr>
              <a:t>Impact on consumption:</a:t>
            </a:r>
          </a:p>
          <a:p>
            <a:pPr marL="644400" indent="-28575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Destructive events restrict residents' daily lives, affecting behavior and consumption patterns</a:t>
            </a:r>
          </a:p>
          <a:p>
            <a:pPr marL="644400" indent="-28575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Decrease in overall spending and consumption levels</a:t>
            </a:r>
          </a:p>
          <a:p>
            <a:pPr marL="644400" indent="-28575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Vicious cycle where income decreases, poverty rates rise, and consumption is further affected</a:t>
            </a:r>
            <a:endParaRPr lang="en-US" altLang="zh-CN" sz="2000" b="1"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2000" b="1" dirty="0">
                <a:latin typeface="Times New Roman" panose="02020603050405020304" pitchFamily="18" charset="0"/>
                <a:cs typeface="Times New Roman" panose="02020603050405020304" pitchFamily="18" charset="0"/>
              </a:rPr>
              <a:t>Comprehensive analysis helps assess event losses and formulate effective loss management policies</a:t>
            </a:r>
          </a:p>
        </p:txBody>
      </p:sp>
      <p:sp>
        <p:nvSpPr>
          <p:cNvPr id="5" name="标题 1">
            <a:extLst>
              <a:ext uri="{FF2B5EF4-FFF2-40B4-BE49-F238E27FC236}">
                <a16:creationId xmlns:a16="http://schemas.microsoft.com/office/drawing/2014/main" id="{BA11A10E-694D-DB46-88B0-4D9AA60C38D6}"/>
              </a:ext>
            </a:extLst>
          </p:cNvPr>
          <p:cNvSpPr txBox="1"/>
          <p:nvPr/>
        </p:nvSpPr>
        <p:spPr>
          <a:xfrm>
            <a:off x="3932274" y="739596"/>
            <a:ext cx="3829050" cy="4823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b="1" dirty="0">
                <a:solidFill>
                  <a:srgbClr val="C00000"/>
                </a:solidFill>
              </a:rPr>
              <a:t>Literature Review</a:t>
            </a:r>
            <a:endParaRPr lang="zh-CN" altLang="en-US" sz="2800" b="1" dirty="0">
              <a:solidFill>
                <a:srgbClr val="C00000"/>
              </a:solidFill>
            </a:endParaRPr>
          </a:p>
        </p:txBody>
      </p:sp>
    </p:spTree>
    <p:extLst>
      <p:ext uri="{BB962C8B-B14F-4D97-AF65-F5344CB8AC3E}">
        <p14:creationId xmlns:p14="http://schemas.microsoft.com/office/powerpoint/2010/main" val="2957551748"/>
      </p:ext>
    </p:extLst>
  </p:cSld>
  <p:clrMapOvr>
    <a:masterClrMapping/>
  </p:clrMapOvr>
  <mc:AlternateContent xmlns:mc="http://schemas.openxmlformats.org/markup-compatibility/2006" xmlns:p14="http://schemas.microsoft.com/office/powerpoint/2010/main">
    <mc:Choice Requires="p14">
      <p:transition spd="slow" p14:dur="2000" advTm="38774"/>
    </mc:Choice>
    <mc:Fallback xmlns="">
      <p:transition spd="slow" advTm="3877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6</a:t>
            </a:fld>
            <a:endParaRPr lang="zh-CN" altLang="en-US"/>
          </a:p>
        </p:txBody>
      </p:sp>
      <p:sp>
        <p:nvSpPr>
          <p:cNvPr id="8" name="文本框 7"/>
          <p:cNvSpPr txBox="1"/>
          <p:nvPr/>
        </p:nvSpPr>
        <p:spPr>
          <a:xfrm>
            <a:off x="710609" y="1297994"/>
            <a:ext cx="11123096" cy="4745979"/>
          </a:xfrm>
          <a:prstGeom prst="rect">
            <a:avLst/>
          </a:prstGeom>
          <a:solidFill>
            <a:srgbClr val="FFFFFF">
              <a:alpha val="52157"/>
            </a:srgbClr>
          </a:solidFill>
          <a:ln>
            <a:solidFill>
              <a:srgbClr val="7097CC"/>
            </a:solidFill>
          </a:ln>
        </p:spPr>
        <p:txBody>
          <a:bodyPr wrap="square" rtlCol="0">
            <a:spAutoFit/>
          </a:bodyPr>
          <a:lstStyle/>
          <a:p>
            <a:pPr algn="ctr">
              <a:lnSpc>
                <a:spcPct val="150000"/>
              </a:lnSpc>
              <a:buSzPct val="70000"/>
            </a:pPr>
            <a:r>
              <a:rPr lang="en-US" altLang="zh-CN" sz="2200" b="1" dirty="0">
                <a:solidFill>
                  <a:schemeClr val="accent5">
                    <a:lumMod val="75000"/>
                  </a:schemeClr>
                </a:solidFill>
                <a:latin typeface="Times New Roman" panose="02020603050405020304" pitchFamily="18" charset="0"/>
                <a:cs typeface="Times New Roman" panose="02020603050405020304" pitchFamily="18" charset="0"/>
              </a:rPr>
              <a:t>Quantitative models for disaster analysis</a:t>
            </a:r>
          </a:p>
          <a:p>
            <a:pPr marL="285750" indent="-285750">
              <a:lnSpc>
                <a:spcPct val="150000"/>
              </a:lnSpc>
              <a:buFont typeface="Arial" panose="020B0604020202020204" pitchFamily="34" charset="0"/>
              <a:buChar char="•"/>
            </a:pPr>
            <a:r>
              <a:rPr lang="en-US" altLang="zh-CN" sz="2000" b="1" dirty="0">
                <a:latin typeface="Times New Roman" panose="02020603050405020304" pitchFamily="18" charset="0"/>
                <a:cs typeface="Times New Roman" panose="02020603050405020304" pitchFamily="18" charset="0"/>
              </a:rPr>
              <a:t>Computable General Equilibrium (CGE) model</a:t>
            </a:r>
          </a:p>
          <a:p>
            <a:pPr marL="644400" indent="-285750">
              <a:lnSpc>
                <a:spcPct val="13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Integration of relationships among economic entities</a:t>
            </a:r>
          </a:p>
          <a:p>
            <a:pPr marL="644400" indent="-285750">
              <a:lnSpc>
                <a:spcPct val="13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More suited for long-term equilibrium analysis</a:t>
            </a:r>
          </a:p>
          <a:p>
            <a:pPr marL="644400" indent="-285750">
              <a:lnSpc>
                <a:spcPct val="13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Potentially lower impact estimates compared to IO models</a:t>
            </a:r>
          </a:p>
          <a:p>
            <a:pPr marL="285750" indent="-285750">
              <a:lnSpc>
                <a:spcPct val="130000"/>
              </a:lnSpc>
              <a:spcBef>
                <a:spcPts val="300"/>
              </a:spcBef>
              <a:buFont typeface="Arial" panose="020B0604020202020204" pitchFamily="34" charset="0"/>
              <a:buChar char="•"/>
            </a:pPr>
            <a:r>
              <a:rPr lang="en-US" altLang="zh-CN" sz="2000" b="1" dirty="0">
                <a:latin typeface="Times New Roman" panose="02020603050405020304" pitchFamily="18" charset="0"/>
                <a:cs typeface="Times New Roman" panose="02020603050405020304" pitchFamily="18" charset="0"/>
              </a:rPr>
              <a:t>Input-Output (IO) model</a:t>
            </a:r>
          </a:p>
          <a:p>
            <a:pPr marL="644400" indent="-285750">
              <a:lnSpc>
                <a:spcPct val="13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Flexible and captures impact of sudden shocks</a:t>
            </a:r>
          </a:p>
          <a:p>
            <a:pPr marL="644400" indent="-285750">
              <a:lnSpc>
                <a:spcPct val="13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Hypothetical Extraction Method (HEM) in IO model:</a:t>
            </a:r>
          </a:p>
          <a:p>
            <a:pPr marL="1004400" indent="-285750">
              <a:lnSpc>
                <a:spcPct val="13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Applicable for assessing impact of events and</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disasters</a:t>
            </a:r>
          </a:p>
          <a:p>
            <a:pPr marL="1004400" indent="-285750">
              <a:lnSpc>
                <a:spcPct val="13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Dependent on proper "hypothetical extraction" part for accurate impact assessment</a:t>
            </a:r>
          </a:p>
          <a:p>
            <a:pPr marL="285750" indent="-285750">
              <a:lnSpc>
                <a:spcPct val="150000"/>
              </a:lnSpc>
              <a:spcBef>
                <a:spcPts val="300"/>
              </a:spcBef>
              <a:buFont typeface="Arial" panose="020B0604020202020204" pitchFamily="34" charset="0"/>
              <a:buChar char="•"/>
            </a:pPr>
            <a:r>
              <a:rPr lang="en-US" altLang="zh-CN" sz="2000" b="1" dirty="0">
                <a:latin typeface="Times New Roman" panose="02020603050405020304" pitchFamily="18" charset="0"/>
                <a:cs typeface="Times New Roman" panose="02020603050405020304" pitchFamily="18" charset="0"/>
              </a:rPr>
              <a:t>Integrates the comprehensive advantages of CGE models and the timely advantages of IO models</a:t>
            </a:r>
          </a:p>
        </p:txBody>
      </p:sp>
      <p:sp>
        <p:nvSpPr>
          <p:cNvPr id="5" name="标题 1">
            <a:extLst>
              <a:ext uri="{FF2B5EF4-FFF2-40B4-BE49-F238E27FC236}">
                <a16:creationId xmlns:a16="http://schemas.microsoft.com/office/drawing/2014/main" id="{5E709C58-586A-BBB9-C19C-021874311FD1}"/>
              </a:ext>
            </a:extLst>
          </p:cNvPr>
          <p:cNvSpPr txBox="1"/>
          <p:nvPr/>
        </p:nvSpPr>
        <p:spPr>
          <a:xfrm>
            <a:off x="3932274" y="739596"/>
            <a:ext cx="3829050" cy="4823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b="1" dirty="0">
                <a:solidFill>
                  <a:srgbClr val="C00000"/>
                </a:solidFill>
              </a:rPr>
              <a:t>Literature Review</a:t>
            </a:r>
            <a:endParaRPr lang="zh-CN" altLang="en-US" sz="2800" b="1" dirty="0">
              <a:solidFill>
                <a:srgbClr val="C00000"/>
              </a:solidFill>
            </a:endParaRPr>
          </a:p>
        </p:txBody>
      </p:sp>
    </p:spTree>
    <p:extLst>
      <p:ext uri="{BB962C8B-B14F-4D97-AF65-F5344CB8AC3E}">
        <p14:creationId xmlns:p14="http://schemas.microsoft.com/office/powerpoint/2010/main" val="889285207"/>
      </p:ext>
    </p:extLst>
  </p:cSld>
  <p:clrMapOvr>
    <a:masterClrMapping/>
  </p:clrMapOvr>
  <mc:AlternateContent xmlns:mc="http://schemas.openxmlformats.org/markup-compatibility/2006" xmlns:p14="http://schemas.microsoft.com/office/powerpoint/2010/main">
    <mc:Choice Requires="p14">
      <p:transition spd="slow" p14:dur="2000" advTm="38774"/>
    </mc:Choice>
    <mc:Fallback xmlns="">
      <p:transition spd="slow" advTm="3877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7</a:t>
            </a:fld>
            <a:endParaRPr lang="zh-CN" altLang="en-US"/>
          </a:p>
        </p:txBody>
      </p:sp>
      <p:sp>
        <p:nvSpPr>
          <p:cNvPr id="5" name="标题 1"/>
          <p:cNvSpPr txBox="1"/>
          <p:nvPr/>
        </p:nvSpPr>
        <p:spPr>
          <a:xfrm>
            <a:off x="1125279" y="847799"/>
            <a:ext cx="3829050" cy="4823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b="1" dirty="0">
                <a:solidFill>
                  <a:srgbClr val="C00000"/>
                </a:solidFill>
              </a:rPr>
              <a:t>Research Questions</a:t>
            </a:r>
            <a:endParaRPr lang="zh-CN" altLang="en-US" sz="2800" b="1" dirty="0">
              <a:solidFill>
                <a:srgbClr val="C00000"/>
              </a:solidFill>
            </a:endParaRPr>
          </a:p>
        </p:txBody>
      </p:sp>
      <p:sp>
        <p:nvSpPr>
          <p:cNvPr id="6" name="内容占位符 2"/>
          <p:cNvSpPr txBox="1"/>
          <p:nvPr/>
        </p:nvSpPr>
        <p:spPr>
          <a:xfrm>
            <a:off x="587116" y="1448866"/>
            <a:ext cx="4905375" cy="4774134"/>
          </a:xfrm>
          <a:prstGeom prst="rect">
            <a:avLst/>
          </a:prstGeom>
          <a:solidFill>
            <a:srgbClr val="FFFFFF">
              <a:alpha val="45882"/>
            </a:srgbClr>
          </a:solidFill>
          <a:ln>
            <a:solidFill>
              <a:schemeClr val="accent1"/>
            </a:solidFill>
          </a:ln>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SzPct val="70000"/>
              <a:buFont typeface="Wingdings" panose="05000000000000000000" pitchFamily="2" charset="2"/>
              <a:buChar char="l"/>
            </a:pPr>
            <a:r>
              <a:rPr lang="en-US" altLang="zh-CN" sz="2200" b="1" dirty="0">
                <a:solidFill>
                  <a:schemeClr val="accent5">
                    <a:lumMod val="75000"/>
                  </a:schemeClr>
                </a:solidFill>
                <a:latin typeface="Times New Roman" panose="02020603050405020304" pitchFamily="18" charset="0"/>
                <a:cs typeface="Times New Roman" panose="02020603050405020304" pitchFamily="18" charset="0"/>
              </a:rPr>
              <a:t>Build and validate a comprehensive disaster impact measurement framework</a:t>
            </a:r>
          </a:p>
          <a:p>
            <a:pPr marL="644400" indent="-285750">
              <a:lnSpc>
                <a:spcPct val="150000"/>
              </a:lnSpc>
              <a:spcBef>
                <a:spcPts val="600"/>
              </a:spcBef>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Incorporation of both production and consumption perspectives</a:t>
            </a:r>
          </a:p>
          <a:p>
            <a:pPr marL="644400" indent="-285750">
              <a:lnSpc>
                <a:spcPct val="150000"/>
              </a:lnSpc>
              <a:spcBef>
                <a:spcPts val="600"/>
              </a:spcBef>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Bridge the credibility gap in disaster impact modeling through empirical validation</a:t>
            </a:r>
          </a:p>
          <a:p>
            <a:pPr marL="342900" indent="-342900">
              <a:lnSpc>
                <a:spcPct val="150000"/>
              </a:lnSpc>
              <a:buSzPct val="70000"/>
              <a:buFont typeface="Wingdings" panose="05000000000000000000" pitchFamily="2" charset="2"/>
              <a:buChar char="l"/>
            </a:pPr>
            <a:r>
              <a:rPr lang="en-US" altLang="zh-CN" sz="2200" b="1" dirty="0">
                <a:solidFill>
                  <a:schemeClr val="accent5">
                    <a:lumMod val="75000"/>
                  </a:schemeClr>
                </a:solidFill>
                <a:latin typeface="Times New Roman" panose="02020603050405020304" pitchFamily="18" charset="0"/>
                <a:cs typeface="Times New Roman" panose="02020603050405020304" pitchFamily="18" charset="0"/>
              </a:rPr>
              <a:t>Retrospective and prospective analysis using the framework</a:t>
            </a:r>
          </a:p>
          <a:p>
            <a:pPr marL="644400" indent="-285750">
              <a:lnSpc>
                <a:spcPct val="150000"/>
              </a:lnSpc>
              <a:spcBef>
                <a:spcPts val="600"/>
              </a:spcBef>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Empirical validation using Shanghai</a:t>
            </a:r>
          </a:p>
          <a:p>
            <a:pPr marL="644400" indent="-285750">
              <a:lnSpc>
                <a:spcPct val="150000"/>
              </a:lnSpc>
              <a:spcBef>
                <a:spcPts val="600"/>
              </a:spcBef>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Simulations of similar events in other provinces of China</a:t>
            </a:r>
          </a:p>
          <a:p>
            <a:pPr marL="644400" indent="-285750">
              <a:lnSpc>
                <a:spcPct val="150000"/>
              </a:lnSpc>
              <a:spcBef>
                <a:spcPts val="600"/>
              </a:spcBef>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What-if analyses for policies</a:t>
            </a:r>
          </a:p>
        </p:txBody>
      </p:sp>
      <p:sp>
        <p:nvSpPr>
          <p:cNvPr id="8" name="内容占位符 2"/>
          <p:cNvSpPr txBox="1"/>
          <p:nvPr/>
        </p:nvSpPr>
        <p:spPr>
          <a:xfrm>
            <a:off x="6096000" y="1424532"/>
            <a:ext cx="5642346" cy="4798468"/>
          </a:xfrm>
          <a:prstGeom prst="rect">
            <a:avLst/>
          </a:prstGeom>
          <a:ln>
            <a:solidFill>
              <a:schemeClr val="accent1"/>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SzPct val="70000"/>
              <a:buFont typeface="Wingdings" panose="05000000000000000000" pitchFamily="2" charset="2"/>
              <a:buChar char="l"/>
            </a:pPr>
            <a:r>
              <a:rPr lang="en-US" altLang="zh-CN" sz="2200" b="1" dirty="0">
                <a:solidFill>
                  <a:schemeClr val="accent5">
                    <a:lumMod val="75000"/>
                  </a:schemeClr>
                </a:solidFill>
                <a:latin typeface="Times New Roman" panose="02020603050405020304" pitchFamily="18" charset="0"/>
                <a:cs typeface="Times New Roman" panose="02020603050405020304" pitchFamily="18" charset="0"/>
              </a:rPr>
              <a:t>Empirical confidence in methodology and proves accurate disaster impact modeling achievable</a:t>
            </a:r>
          </a:p>
          <a:p>
            <a:pPr marL="644400" indent="-285750">
              <a:lnSpc>
                <a:spcPct val="140000"/>
              </a:lnSpc>
              <a:spcBef>
                <a:spcPts val="600"/>
              </a:spcBef>
            </a:pPr>
            <a:r>
              <a:rPr lang="en-US" altLang="zh-CN" sz="2100" dirty="0">
                <a:latin typeface="Times New Roman" panose="02020603050405020304" pitchFamily="18" charset="0"/>
                <a:cs typeface="Times New Roman" panose="02020603050405020304" pitchFamily="18" charset="0"/>
              </a:rPr>
              <a:t>Integration of downstream production loss and short- and long-term demand contraction</a:t>
            </a:r>
          </a:p>
          <a:p>
            <a:pPr marL="644400" indent="-285750">
              <a:lnSpc>
                <a:spcPct val="140000"/>
              </a:lnSpc>
              <a:spcBef>
                <a:spcPts val="600"/>
              </a:spcBef>
            </a:pPr>
            <a:r>
              <a:rPr lang="en-US" altLang="zh-CN" sz="2100" dirty="0">
                <a:latin typeface="Times New Roman" panose="02020603050405020304" pitchFamily="18" charset="0"/>
                <a:cs typeface="Times New Roman" panose="02020603050405020304" pitchFamily="18" charset="0"/>
              </a:rPr>
              <a:t>Accuracy: Framework estimates 153.8 billion yuan GDP loss, only 3.6% deviation vs. official statistics</a:t>
            </a:r>
          </a:p>
          <a:p>
            <a:pPr marL="342900" indent="-342900">
              <a:lnSpc>
                <a:spcPct val="150000"/>
              </a:lnSpc>
              <a:buSzPct val="70000"/>
              <a:buFont typeface="Wingdings" panose="05000000000000000000" pitchFamily="2" charset="2"/>
              <a:buChar char="l"/>
            </a:pPr>
            <a:r>
              <a:rPr lang="en-US" altLang="zh-CN" sz="2200" b="1" dirty="0">
                <a:solidFill>
                  <a:schemeClr val="accent5">
                    <a:lumMod val="75000"/>
                  </a:schemeClr>
                </a:solidFill>
                <a:latin typeface="Times New Roman" panose="02020603050405020304" pitchFamily="18" charset="0"/>
                <a:cs typeface="Times New Roman" panose="02020603050405020304" pitchFamily="18" charset="0"/>
              </a:rPr>
              <a:t>Provides insights for policy-making</a:t>
            </a:r>
          </a:p>
          <a:p>
            <a:pPr marL="644400" indent="-285750">
              <a:lnSpc>
                <a:spcPct val="140000"/>
              </a:lnSpc>
              <a:spcBef>
                <a:spcPts val="600"/>
              </a:spcBef>
            </a:pPr>
            <a:r>
              <a:rPr lang="en-US" altLang="zh-CN" sz="2100" dirty="0">
                <a:latin typeface="Times New Roman" panose="02020603050405020304" pitchFamily="18" charset="0"/>
                <a:cs typeface="Times New Roman" panose="02020603050405020304" pitchFamily="18" charset="0"/>
              </a:rPr>
              <a:t>Comprehensive and accurate economic impact assessment of destructive events</a:t>
            </a:r>
          </a:p>
          <a:p>
            <a:pPr marL="644400" indent="-285750">
              <a:lnSpc>
                <a:spcPct val="140000"/>
              </a:lnSpc>
              <a:spcBef>
                <a:spcPts val="600"/>
              </a:spcBef>
            </a:pPr>
            <a:r>
              <a:rPr lang="en-US" altLang="zh-CN" sz="2100" dirty="0">
                <a:latin typeface="Times New Roman" panose="02020603050405020304" pitchFamily="18" charset="0"/>
                <a:cs typeface="Times New Roman" panose="02020603050405020304" pitchFamily="18" charset="0"/>
              </a:rPr>
              <a:t>Differentiated characteristics and roles of different regions in the national economic system</a:t>
            </a:r>
          </a:p>
          <a:p>
            <a:pPr marL="644400" indent="-285750">
              <a:lnSpc>
                <a:spcPct val="140000"/>
              </a:lnSpc>
              <a:spcBef>
                <a:spcPts val="600"/>
              </a:spcBef>
            </a:pPr>
            <a:r>
              <a:rPr lang="en-US" altLang="zh-CN" sz="2100" dirty="0">
                <a:latin typeface="Times New Roman" panose="02020603050405020304" pitchFamily="18" charset="0"/>
                <a:cs typeface="Times New Roman" panose="02020603050405020304" pitchFamily="18" charset="0"/>
              </a:rPr>
              <a:t>Effectiveness of different types of disaster-mitigation policies</a:t>
            </a:r>
          </a:p>
        </p:txBody>
      </p:sp>
      <p:sp>
        <p:nvSpPr>
          <p:cNvPr id="9" name="标题 1">
            <a:extLst>
              <a:ext uri="{FF2B5EF4-FFF2-40B4-BE49-F238E27FC236}">
                <a16:creationId xmlns:a16="http://schemas.microsoft.com/office/drawing/2014/main" id="{FA7F7AF9-51C0-0D3B-A67F-E0DB62FAC7F2}"/>
              </a:ext>
            </a:extLst>
          </p:cNvPr>
          <p:cNvSpPr txBox="1"/>
          <p:nvPr/>
        </p:nvSpPr>
        <p:spPr>
          <a:xfrm>
            <a:off x="6419850" y="814293"/>
            <a:ext cx="4933950" cy="4823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b="1" dirty="0">
                <a:solidFill>
                  <a:srgbClr val="C00000"/>
                </a:solidFill>
              </a:rPr>
              <a:t>Main Contributions</a:t>
            </a:r>
            <a:endParaRPr lang="zh-CN" altLang="en-US" sz="28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5679"/>
    </mc:Choice>
    <mc:Fallback xmlns="">
      <p:transition spd="slow" advTm="4567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8</a:t>
            </a:fld>
            <a:endParaRPr lang="zh-CN" altLang="en-US"/>
          </a:p>
        </p:txBody>
      </p:sp>
      <p:sp>
        <p:nvSpPr>
          <p:cNvPr id="5" name="标题 1"/>
          <p:cNvSpPr txBox="1"/>
          <p:nvPr/>
        </p:nvSpPr>
        <p:spPr>
          <a:xfrm>
            <a:off x="699976" y="83630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b="1" dirty="0"/>
              <a:t>Contents</a:t>
            </a:r>
            <a:endParaRPr lang="zh-CN" altLang="en-US" b="1" dirty="0"/>
          </a:p>
        </p:txBody>
      </p:sp>
      <p:grpSp>
        <p:nvGrpSpPr>
          <p:cNvPr id="6" name="组合 5"/>
          <p:cNvGrpSpPr/>
          <p:nvPr/>
        </p:nvGrpSpPr>
        <p:grpSpPr>
          <a:xfrm>
            <a:off x="2274067" y="2694559"/>
            <a:ext cx="7643866" cy="524324"/>
            <a:chOff x="611470" y="2636912"/>
            <a:chExt cx="7643866" cy="524324"/>
          </a:xfrm>
        </p:grpSpPr>
        <p:sp>
          <p:nvSpPr>
            <p:cNvPr id="7" name="MH_Entry_2">
              <a:hlinkClick r:id="" action="ppaction://noaction"/>
            </p:cNvPr>
            <p:cNvSpPr/>
            <p:nvPr>
              <p:custDataLst>
                <p:tags r:id="rId9"/>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Autofit/>
            </a:bodyPr>
            <a:lstStyle/>
            <a:p>
              <a:r>
                <a:rPr lang="en-US" altLang="zh-CN" sz="2800" b="1" spc="200" dirty="0">
                  <a:solidFill>
                    <a:schemeClr val="tx1"/>
                  </a:solidFill>
                  <a:latin typeface="+mj-lt"/>
                </a:rPr>
                <a:t>Model and Methods</a:t>
              </a:r>
              <a:endParaRPr lang="zh-CN" altLang="en-US" sz="2800" b="1" spc="200" dirty="0">
                <a:solidFill>
                  <a:schemeClr val="tx1"/>
                </a:solidFill>
                <a:latin typeface="+mj-lt"/>
              </a:endParaRPr>
            </a:p>
          </p:txBody>
        </p:sp>
        <p:sp>
          <p:nvSpPr>
            <p:cNvPr id="8" name="MH_Number_2">
              <a:hlinkClick r:id="" action="ppaction://noaction"/>
            </p:cNvPr>
            <p:cNvSpPr/>
            <p:nvPr>
              <p:custDataLst>
                <p:tags r:id="rId10"/>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rPr>
                <a:t>02</a:t>
              </a:r>
              <a:endParaRPr lang="zh-CN" altLang="en-US" sz="2800" b="1"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9" name="组合 8"/>
          <p:cNvGrpSpPr/>
          <p:nvPr/>
        </p:nvGrpSpPr>
        <p:grpSpPr>
          <a:xfrm>
            <a:off x="2271890" y="3371283"/>
            <a:ext cx="7643866" cy="524324"/>
            <a:chOff x="611470" y="2636912"/>
            <a:chExt cx="7643866" cy="524324"/>
          </a:xfrm>
        </p:grpSpPr>
        <p:sp>
          <p:nvSpPr>
            <p:cNvPr id="10" name="MH_Entry_2">
              <a:hlinkClick r:id="" action="ppaction://noaction"/>
            </p:cNvPr>
            <p:cNvSpPr/>
            <p:nvPr>
              <p:custDataLst>
                <p:tags r:id="rId7"/>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Data and Parameters</a:t>
              </a:r>
              <a:endParaRPr lang="zh-CN" altLang="en-US" sz="2800" b="1" spc="200" dirty="0">
                <a:solidFill>
                  <a:schemeClr val="bg1">
                    <a:lumMod val="85000"/>
                  </a:schemeClr>
                </a:solidFill>
                <a:latin typeface="+mj-lt"/>
              </a:endParaRPr>
            </a:p>
          </p:txBody>
        </p:sp>
        <p:sp>
          <p:nvSpPr>
            <p:cNvPr id="11" name="MH_Number_2">
              <a:hlinkClick r:id="" action="ppaction://noaction"/>
            </p:cNvPr>
            <p:cNvSpPr/>
            <p:nvPr>
              <p:custDataLst>
                <p:tags r:id="rId8"/>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03</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12" name="组合 11"/>
          <p:cNvGrpSpPr/>
          <p:nvPr/>
        </p:nvGrpSpPr>
        <p:grpSpPr>
          <a:xfrm>
            <a:off x="2271890" y="4046448"/>
            <a:ext cx="7643866" cy="524324"/>
            <a:chOff x="611470" y="2636912"/>
            <a:chExt cx="7643866" cy="524324"/>
          </a:xfrm>
        </p:grpSpPr>
        <p:sp>
          <p:nvSpPr>
            <p:cNvPr id="13" name="MH_Entry_2">
              <a:hlinkClick r:id="" action="ppaction://noaction"/>
            </p:cNvPr>
            <p:cNvSpPr/>
            <p:nvPr>
              <p:custDataLst>
                <p:tags r:id="rId5"/>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Empirical Analysis</a:t>
              </a:r>
              <a:endParaRPr lang="zh-CN" altLang="en-US" sz="2800" b="1" spc="200" dirty="0">
                <a:solidFill>
                  <a:schemeClr val="bg1">
                    <a:lumMod val="85000"/>
                  </a:schemeClr>
                </a:solidFill>
                <a:latin typeface="+mj-lt"/>
              </a:endParaRPr>
            </a:p>
          </p:txBody>
        </p:sp>
        <p:sp>
          <p:nvSpPr>
            <p:cNvPr id="14" name="MH_Number_2">
              <a:hlinkClick r:id="" action="ppaction://noaction"/>
            </p:cNvPr>
            <p:cNvSpPr/>
            <p:nvPr>
              <p:custDataLst>
                <p:tags r:id="rId6"/>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04</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15" name="组合 14"/>
          <p:cNvGrpSpPr/>
          <p:nvPr/>
        </p:nvGrpSpPr>
        <p:grpSpPr>
          <a:xfrm>
            <a:off x="2265972" y="4696134"/>
            <a:ext cx="7643866" cy="524324"/>
            <a:chOff x="611470" y="2636912"/>
            <a:chExt cx="7643866" cy="524324"/>
          </a:xfrm>
        </p:grpSpPr>
        <p:sp>
          <p:nvSpPr>
            <p:cNvPr id="16" name="MH_Entry_2">
              <a:hlinkClick r:id="" action="ppaction://noaction"/>
            </p:cNvPr>
            <p:cNvSpPr/>
            <p:nvPr>
              <p:custDataLst>
                <p:tags r:id="rId3"/>
              </p:custDataLst>
            </p:nvPr>
          </p:nvSpPr>
          <p:spPr>
            <a:xfrm>
              <a:off x="1182974" y="263691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Conclusion</a:t>
              </a:r>
              <a:endParaRPr lang="zh-CN" altLang="en-US" sz="2800" b="1" spc="200" dirty="0">
                <a:solidFill>
                  <a:schemeClr val="bg1">
                    <a:lumMod val="85000"/>
                  </a:schemeClr>
                </a:solidFill>
                <a:latin typeface="+mj-lt"/>
              </a:endParaRPr>
            </a:p>
          </p:txBody>
        </p:sp>
        <p:sp>
          <p:nvSpPr>
            <p:cNvPr id="17" name="MH_Number_2">
              <a:hlinkClick r:id="" action="ppaction://noaction"/>
            </p:cNvPr>
            <p:cNvSpPr/>
            <p:nvPr>
              <p:custDataLst>
                <p:tags r:id="rId4"/>
              </p:custDataLst>
            </p:nvPr>
          </p:nvSpPr>
          <p:spPr>
            <a:xfrm>
              <a:off x="611470" y="263691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05</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grpSp>
        <p:nvGrpSpPr>
          <p:cNvPr id="20" name="组合 19"/>
          <p:cNvGrpSpPr/>
          <p:nvPr/>
        </p:nvGrpSpPr>
        <p:grpSpPr>
          <a:xfrm>
            <a:off x="2282162" y="2027262"/>
            <a:ext cx="7627676" cy="524324"/>
            <a:chOff x="2282162" y="2027262"/>
            <a:chExt cx="7627676" cy="524324"/>
          </a:xfrm>
        </p:grpSpPr>
        <p:sp>
          <p:nvSpPr>
            <p:cNvPr id="18" name="MH_Entry_1">
              <a:hlinkClick r:id="rId12" action="ppaction://hlinksldjump"/>
            </p:cNvPr>
            <p:cNvSpPr/>
            <p:nvPr>
              <p:custDataLst>
                <p:tags r:id="rId1"/>
              </p:custDataLst>
            </p:nvPr>
          </p:nvSpPr>
          <p:spPr>
            <a:xfrm>
              <a:off x="2837476" y="2027262"/>
              <a:ext cx="7072362"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en-US" altLang="zh-CN" sz="2800" b="1" spc="200" dirty="0">
                  <a:solidFill>
                    <a:schemeClr val="bg1">
                      <a:lumMod val="85000"/>
                    </a:schemeClr>
                  </a:solidFill>
                  <a:latin typeface="+mj-lt"/>
                </a:rPr>
                <a:t>Background and Objective</a:t>
              </a:r>
              <a:endParaRPr lang="zh-CN" altLang="en-US" sz="2800" b="1" spc="200" dirty="0">
                <a:solidFill>
                  <a:schemeClr val="bg1">
                    <a:lumMod val="85000"/>
                  </a:schemeClr>
                </a:solidFill>
                <a:latin typeface="+mj-lt"/>
              </a:endParaRPr>
            </a:p>
          </p:txBody>
        </p:sp>
        <p:sp>
          <p:nvSpPr>
            <p:cNvPr id="19" name="MH_Number_1">
              <a:hlinkClick r:id="rId12" action="ppaction://hlinksldjump"/>
            </p:cNvPr>
            <p:cNvSpPr/>
            <p:nvPr>
              <p:custDataLst>
                <p:tags r:id="rId2"/>
              </p:custDataLst>
            </p:nvPr>
          </p:nvSpPr>
          <p:spPr>
            <a:xfrm>
              <a:off x="2282162" y="2027262"/>
              <a:ext cx="57150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rPr>
                <a:t>01</a:t>
              </a:r>
              <a:endParaRPr lang="zh-CN" altLang="en-US" sz="2800" b="1" dirty="0">
                <a:solidFill>
                  <a:schemeClr val="bg1">
                    <a:lumMod val="8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grpSp>
    </p:spTree>
    <p:extLst>
      <p:ext uri="{BB962C8B-B14F-4D97-AF65-F5344CB8AC3E}">
        <p14:creationId xmlns:p14="http://schemas.microsoft.com/office/powerpoint/2010/main" val="2620417501"/>
      </p:ext>
    </p:extLst>
  </p:cSld>
  <p:clrMapOvr>
    <a:masterClrMapping/>
  </p:clrMapOvr>
  <mc:AlternateContent xmlns:mc="http://schemas.openxmlformats.org/markup-compatibility/2006" xmlns:p14="http://schemas.microsoft.com/office/powerpoint/2010/main">
    <mc:Choice Requires="p14">
      <p:transition spd="slow" p14:dur="2000" advTm="2675"/>
    </mc:Choice>
    <mc:Fallback xmlns="">
      <p:transition spd="slow" advTm="267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1B064-979F-45BF-A559-0504905124B6}" type="datetime1">
              <a:rPr lang="zh-CN" altLang="en-US" smtClean="0"/>
              <a:pPr/>
              <a:t>2025/6/30</a:t>
            </a:fld>
            <a:endParaRPr lang="zh-CN" altLang="en-US"/>
          </a:p>
        </p:txBody>
      </p:sp>
      <p:sp>
        <p:nvSpPr>
          <p:cNvPr id="4" name="灯片编号占位符 3"/>
          <p:cNvSpPr>
            <a:spLocks noGrp="1"/>
          </p:cNvSpPr>
          <p:nvPr>
            <p:ph type="sldNum" sz="quarter" idx="12"/>
          </p:nvPr>
        </p:nvSpPr>
        <p:spPr/>
        <p:txBody>
          <a:bodyPr/>
          <a:lstStyle/>
          <a:p>
            <a:fld id="{410155A7-A35B-480C-AC6A-DAB02332591F}" type="slidenum">
              <a:rPr lang="zh-CN" altLang="en-US" smtClean="0"/>
              <a:pPr/>
              <a:t>9</a:t>
            </a:fld>
            <a:endParaRPr lang="zh-CN" altLang="en-US"/>
          </a:p>
        </p:txBody>
      </p:sp>
      <p:sp>
        <p:nvSpPr>
          <p:cNvPr id="6" name="文本占位符 3"/>
          <p:cNvSpPr txBox="1">
            <a:spLocks/>
          </p:cNvSpPr>
          <p:nvPr/>
        </p:nvSpPr>
        <p:spPr>
          <a:xfrm>
            <a:off x="6103828" y="504825"/>
            <a:ext cx="5656521" cy="5848349"/>
          </a:xfrm>
          <a:prstGeom prst="rect">
            <a:avLst/>
          </a:prstGeom>
          <a:ln>
            <a:solidFill>
              <a:schemeClr val="accent1"/>
            </a:solidFill>
          </a:ln>
        </p:spPr>
        <p:txBody>
          <a:bodyPr>
            <a:normAutofit fontScale="92500" lnSpcReduction="10000"/>
          </a:bodyPr>
          <a:lstStyle/>
          <a:p>
            <a:pPr marL="342900" marR="0" lvl="0" indent="-342900" fontAlgn="auto">
              <a:lnSpc>
                <a:spcPct val="140000"/>
              </a:lnSpc>
              <a:spcBef>
                <a:spcPts val="1000"/>
              </a:spcBef>
              <a:spcAft>
                <a:spcPts val="0"/>
              </a:spcAft>
              <a:buClrTx/>
              <a:buSzPct val="70000"/>
              <a:buFont typeface="Wingdings" panose="05000000000000000000" pitchFamily="2" charset="2"/>
              <a:buChar char="l"/>
              <a:tabLst/>
              <a:defRPr/>
            </a:pPr>
            <a:r>
              <a:rPr lang="en-US" altLang="zh-CN" sz="2000" b="1" dirty="0">
                <a:solidFill>
                  <a:schemeClr val="accent5">
                    <a:lumMod val="75000"/>
                  </a:schemeClr>
                </a:solidFill>
                <a:latin typeface="Times New Roman" panose="02020603050405020304" pitchFamily="18" charset="0"/>
                <a:cs typeface="Times New Roman" panose="02020603050405020304" pitchFamily="18" charset="0"/>
              </a:rPr>
              <a:t>Current impact</a:t>
            </a:r>
          </a:p>
          <a:p>
            <a:pPr marL="342900" lvl="0" indent="-342900">
              <a:lnSpc>
                <a:spcPct val="130000"/>
              </a:lnSpc>
              <a:spcBef>
                <a:spcPts val="1000"/>
              </a:spcBef>
              <a:buFont typeface="Arial" panose="020B0604020202020204" pitchFamily="34" charset="0"/>
              <a:buChar char="•"/>
              <a:defRPr/>
            </a:pPr>
            <a:r>
              <a:rPr lang="en-US" altLang="zh-CN" b="1" dirty="0">
                <a:latin typeface="Times New Roman" panose="02020603050405020304" pitchFamily="18" charset="0"/>
                <a:cs typeface="Times New Roman" panose="02020603050405020304" pitchFamily="18" charset="0"/>
              </a:rPr>
              <a:t>Production </a:t>
            </a:r>
            <a:r>
              <a:rPr kumimoji="0" lang="en-US" altLang="zh-CN" sz="1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loss: </a:t>
            </a:r>
            <a:r>
              <a:rPr kumimoji="0" lang="en-US" altLang="zh-CN"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shutdowns lead to reduced capacity and spread through production network</a:t>
            </a:r>
          </a:p>
          <a:p>
            <a:pPr marL="522000" marR="0" lvl="0" indent="-3429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Upstream loss: </a:t>
            </a:r>
            <a:r>
              <a:rPr kumimoji="0" lang="en-US" altLang="zh-CN"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due to the disruptions of manufacturing production in the affected areas, the impact on the sector itself and its upstream sectors</a:t>
            </a:r>
          </a:p>
          <a:p>
            <a:pPr marL="522000" marR="0" lvl="0" indent="-3429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Downstream loss: </a:t>
            </a:r>
            <a:r>
              <a:rPr kumimoji="0" lang="en-US" altLang="zh-CN"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impact caused by disruptions of intermediate product supply in the affected sectors, leading to production shutdowns in downstream sectors dependent on these intermediate products</a:t>
            </a:r>
          </a:p>
          <a:p>
            <a:pPr marL="342900" marR="0" lvl="0" indent="-3429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Consumption loss: </a:t>
            </a:r>
            <a:r>
              <a:rPr kumimoji="0" lang="en-US" altLang="zh-CN"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loss caused by restricted household consumption </a:t>
            </a:r>
          </a:p>
          <a:p>
            <a:pPr marL="342900" indent="-342900">
              <a:lnSpc>
                <a:spcPct val="140000"/>
              </a:lnSpc>
              <a:spcBef>
                <a:spcPts val="1000"/>
              </a:spcBef>
              <a:buSzPct val="70000"/>
              <a:buFont typeface="Wingdings" panose="05000000000000000000" pitchFamily="2" charset="2"/>
              <a:buChar char="l"/>
              <a:defRPr/>
            </a:pPr>
            <a:r>
              <a:rPr lang="en-US" altLang="zh-CN" sz="2000" b="1" dirty="0">
                <a:solidFill>
                  <a:schemeClr val="accent5">
                    <a:lumMod val="75000"/>
                  </a:schemeClr>
                </a:solidFill>
                <a:latin typeface="Times New Roman" panose="02020603050405020304" pitchFamily="18" charset="0"/>
                <a:cs typeface="Times New Roman" panose="02020603050405020304" pitchFamily="18" charset="0"/>
              </a:rPr>
              <a:t>Subsequent impact</a:t>
            </a:r>
          </a:p>
          <a:p>
            <a:pPr marL="342900" marR="0" lvl="0" indent="-3429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Falling household incomes, leading to </a:t>
            </a:r>
            <a:r>
              <a:rPr kumimoji="0" lang="en-US" altLang="zh-CN"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consumption contraction</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标题 1">
            <a:extLst>
              <a:ext uri="{FF2B5EF4-FFF2-40B4-BE49-F238E27FC236}">
                <a16:creationId xmlns:a16="http://schemas.microsoft.com/office/drawing/2014/main" id="{09E88C2A-1CD7-757A-FB0F-CBDABBB34A49}"/>
              </a:ext>
            </a:extLst>
          </p:cNvPr>
          <p:cNvSpPr txBox="1">
            <a:spLocks/>
          </p:cNvSpPr>
          <p:nvPr/>
        </p:nvSpPr>
        <p:spPr>
          <a:xfrm>
            <a:off x="753864" y="917277"/>
            <a:ext cx="4807689" cy="826221"/>
          </a:xfrm>
          <a:prstGeom prst="rect">
            <a:avLst/>
          </a:prstGeom>
        </p:spPr>
        <p:txBody>
          <a:bodyPr>
            <a:normAutofit fontScale="92500" lnSpcReduction="10000"/>
          </a:body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mj-lt"/>
                <a:ea typeface="+mj-ea"/>
                <a:cs typeface="+mj-cs"/>
              </a:rPr>
              <a:t>Quantitative framework for assessing the economic losses of destructive events</a:t>
            </a:r>
            <a:endParaRPr kumimoji="0" lang="zh-CN" altLang="en-US" sz="2400" b="1" i="0" u="none" strike="noStrike" kern="1200" cap="none" spc="0" normalizeH="0" baseline="0" noProof="0" dirty="0">
              <a:ln>
                <a:noFill/>
              </a:ln>
              <a:solidFill>
                <a:srgbClr val="C00000"/>
              </a:solidFill>
              <a:effectLst/>
              <a:uLnTx/>
              <a:uFillTx/>
              <a:latin typeface="+mj-lt"/>
              <a:ea typeface="+mj-ea"/>
              <a:cs typeface="+mj-cs"/>
            </a:endParaRPr>
          </a:p>
        </p:txBody>
      </p:sp>
      <p:pic>
        <p:nvPicPr>
          <p:cNvPr id="5" name="图片 4">
            <a:extLst>
              <a:ext uri="{FF2B5EF4-FFF2-40B4-BE49-F238E27FC236}">
                <a16:creationId xmlns:a16="http://schemas.microsoft.com/office/drawing/2014/main" id="{BBEBCEB9-311E-1638-EFF5-B1CC597526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6" b="6032"/>
          <a:stretch/>
        </p:blipFill>
        <p:spPr bwMode="auto">
          <a:xfrm>
            <a:off x="87543" y="1805334"/>
            <a:ext cx="6032369" cy="38452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144334"/>
      </p:ext>
    </p:extLst>
  </p:cSld>
  <p:clrMapOvr>
    <a:masterClrMapping/>
  </p:clrMapOvr>
  <mc:AlternateContent xmlns:mc="http://schemas.openxmlformats.org/markup-compatibility/2006" xmlns:p14="http://schemas.microsoft.com/office/powerpoint/2010/main">
    <mc:Choice Requires="p14">
      <p:transition spd="slow" p14:dur="2000" advTm="101800"/>
    </mc:Choice>
    <mc:Fallback xmlns="">
      <p:transition spd="slow" advTm="1018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38.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39.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44.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46.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47.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48.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50.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51.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1"/>
</p:tagLst>
</file>

<file path=ppt/tags/tag52.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54.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55.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56.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57.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58.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59.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60.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61.xml><?xml version="1.0" encoding="utf-8"?>
<p:tagLst xmlns:a="http://schemas.openxmlformats.org/drawingml/2006/main" xmlns:r="http://schemas.openxmlformats.org/officeDocument/2006/relationships" xmlns:p="http://schemas.openxmlformats.org/presentationml/2006/main">
  <p:tag name="MH" val="20161207123408"/>
  <p:tag name="MH_LIBRARY" val="GRAPHIC"/>
  <p:tag name="MH_ORDER" val="文本框 1"/>
</p:tagLst>
</file>

<file path=ppt/tags/tag62.xml><?xml version="1.0" encoding="utf-8"?>
<p:tagLst xmlns:a="http://schemas.openxmlformats.org/drawingml/2006/main" xmlns:r="http://schemas.openxmlformats.org/officeDocument/2006/relationships" xmlns:p="http://schemas.openxmlformats.org/presentationml/2006/main">
  <p:tag name="MH" val="20161207123408"/>
  <p:tag name="MH_LIBRARY" val="GRAPHIC"/>
  <p:tag name="MH_ORDER" val="椭圆 4"/>
</p:tagLst>
</file>

<file path=ppt/tags/tag63.xml><?xml version="1.0" encoding="utf-8"?>
<p:tagLst xmlns:a="http://schemas.openxmlformats.org/drawingml/2006/main" xmlns:r="http://schemas.openxmlformats.org/officeDocument/2006/relationships" xmlns:p="http://schemas.openxmlformats.org/presentationml/2006/main">
  <p:tag name="MH" val="20161207123408"/>
  <p:tag name="MH_LIBRARY" val="GRAPHIC"/>
  <p:tag name="MH_ORDER" val="直接连接符 6"/>
</p:tagLst>
</file>

<file path=ppt/tags/tag64.xml><?xml version="1.0" encoding="utf-8"?>
<p:tagLst xmlns:a="http://schemas.openxmlformats.org/drawingml/2006/main" xmlns:r="http://schemas.openxmlformats.org/officeDocument/2006/relationships" xmlns:p="http://schemas.openxmlformats.org/presentationml/2006/main">
  <p:tag name="MH" val="20161207123408"/>
  <p:tag name="MH_LIBRARY" val="GRAPHIC"/>
  <p:tag name="MH_ORDER" val="直接连接符 7"/>
</p:tagLst>
</file>

<file path=ppt/tags/tag65.xml><?xml version="1.0" encoding="utf-8"?>
<p:tagLst xmlns:a="http://schemas.openxmlformats.org/drawingml/2006/main" xmlns:r="http://schemas.openxmlformats.org/officeDocument/2006/relationships" xmlns:p="http://schemas.openxmlformats.org/presentationml/2006/main">
  <p:tag name="MH" val="20161207123408"/>
  <p:tag name="MH_LIBRARY" val="GRAPHIC"/>
  <p:tag name="MH_ORDER" val="文本框 13"/>
</p:tagLst>
</file>

<file path=ppt/tags/tag66.xml><?xml version="1.0" encoding="utf-8"?>
<p:tagLst xmlns:a="http://schemas.openxmlformats.org/drawingml/2006/main" xmlns:r="http://schemas.openxmlformats.org/officeDocument/2006/relationships" xmlns:p="http://schemas.openxmlformats.org/presentationml/2006/main">
  <p:tag name="MH" val="20161207123408"/>
  <p:tag name="MH_LIBRARY" val="GRAPHIC"/>
  <p:tag name="MH_ORDER" val="矩形 23"/>
</p:tagLst>
</file>

<file path=ppt/tags/tag67.xml><?xml version="1.0" encoding="utf-8"?>
<p:tagLst xmlns:a="http://schemas.openxmlformats.org/drawingml/2006/main" xmlns:r="http://schemas.openxmlformats.org/officeDocument/2006/relationships" xmlns:p="http://schemas.openxmlformats.org/presentationml/2006/main">
  <p:tag name="MH" val="20161207123408"/>
  <p:tag name="MH_LIBRARY" val="GRAPHIC"/>
  <p:tag name="MH_ORDER" val="文本框 9"/>
</p:tagLst>
</file>

<file path=ppt/tags/tag68.xml><?xml version="1.0" encoding="utf-8"?>
<p:tagLst xmlns:a="http://schemas.openxmlformats.org/drawingml/2006/main" xmlns:r="http://schemas.openxmlformats.org/officeDocument/2006/relationships" xmlns:p="http://schemas.openxmlformats.org/presentationml/2006/main">
  <p:tag name="MH" val="20161207123408"/>
  <p:tag name="MH_LIBRARY" val="GRAPHIC"/>
  <p:tag name="MH_ORDER" val="文本框 10"/>
</p:tagLst>
</file>

<file path=ppt/tags/tag69.xml><?xml version="1.0" encoding="utf-8"?>
<p:tagLst xmlns:a="http://schemas.openxmlformats.org/drawingml/2006/main" xmlns:r="http://schemas.openxmlformats.org/officeDocument/2006/relationships" xmlns:p="http://schemas.openxmlformats.org/presentationml/2006/main">
  <p:tag name="MH" val="20161207123408"/>
  <p:tag name="MH_LIBRARY" val="GRAPHIC"/>
  <p:tag name="MH_ORDER" val="Shape"/>
</p:tagLst>
</file>

<file path=ppt/tags/tag7.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ags/tag70.xml><?xml version="1.0" encoding="utf-8"?>
<p:tagLst xmlns:a="http://schemas.openxmlformats.org/drawingml/2006/main" xmlns:r="http://schemas.openxmlformats.org/officeDocument/2006/relationships" xmlns:p="http://schemas.openxmlformats.org/presentationml/2006/main">
  <p:tag name="MH" val="20161207123408"/>
  <p:tag name="MH_LIBRARY" val="GRAPHIC"/>
  <p:tag name="MH_ORDER" val="Shape"/>
</p:tagLst>
</file>

<file path=ppt/tags/tag8.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NUMBER"/>
  <p:tag name="ID" val="553529"/>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1207120326"/>
  <p:tag name="MH_LIBRARY" val="CONTENTS"/>
  <p:tag name="MH_TYPE" val="ENTRY"/>
  <p:tag name="ID" val="553529"/>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6389</TotalTime>
  <Words>3846</Words>
  <Application>Microsoft Office PowerPoint</Application>
  <PresentationFormat>宽屏</PresentationFormat>
  <Paragraphs>455</Paragraphs>
  <Slides>39</Slides>
  <Notes>23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39</vt:i4>
      </vt:variant>
    </vt:vector>
  </HeadingPairs>
  <TitlesOfParts>
    <vt:vector size="50" baseType="lpstr">
      <vt:lpstr>等线</vt:lpstr>
      <vt:lpstr>黑体</vt:lpstr>
      <vt:lpstr>微软雅黑</vt:lpstr>
      <vt:lpstr>Arial</vt:lpstr>
      <vt:lpstr>Bell MT</vt:lpstr>
      <vt:lpstr>Calibri</vt:lpstr>
      <vt:lpstr>Calibri Light</vt:lpstr>
      <vt:lpstr>Cambria Math</vt:lpstr>
      <vt:lpstr>Times New Roman</vt:lpstr>
      <vt:lpstr>Wingdings</vt:lpstr>
      <vt:lpstr>Office 主题</vt:lpstr>
      <vt:lpstr>Are quantitative models for disaster impact analysis accurate?  A measurement framework and a validation case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Main Contributions</vt:lpstr>
      <vt:lpstr>PowerPoint 演示文稿</vt:lpstr>
    </vt:vector>
  </TitlesOfParts>
  <Company>amss-iss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unknown</dc:creator>
  <cp:lastModifiedBy>然 徐</cp:lastModifiedBy>
  <cp:revision>317</cp:revision>
  <cp:lastPrinted>2020-10-21T05:55:35Z</cp:lastPrinted>
  <dcterms:created xsi:type="dcterms:W3CDTF">2020-01-03T09:27:00Z</dcterms:created>
  <dcterms:modified xsi:type="dcterms:W3CDTF">2025-06-30T11:39:48Z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2052-11.1.0.10000</vt:lpwstr>
  </property>
</Properties>
</file>