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6" r:id="rId2"/>
    <p:sldId id="295" r:id="rId3"/>
    <p:sldId id="309" r:id="rId4"/>
    <p:sldId id="328" r:id="rId5"/>
    <p:sldId id="326" r:id="rId6"/>
    <p:sldId id="311" r:id="rId7"/>
    <p:sldId id="315" r:id="rId8"/>
    <p:sldId id="344" r:id="rId9"/>
    <p:sldId id="484" r:id="rId10"/>
    <p:sldId id="493" r:id="rId11"/>
    <p:sldId id="325" r:id="rId12"/>
    <p:sldId id="488" r:id="rId13"/>
    <p:sldId id="347" r:id="rId14"/>
    <p:sldId id="327" r:id="rId15"/>
    <p:sldId id="494" r:id="rId16"/>
    <p:sldId id="490" r:id="rId17"/>
    <p:sldId id="499" r:id="rId18"/>
    <p:sldId id="501" r:id="rId19"/>
    <p:sldId id="500" r:id="rId20"/>
    <p:sldId id="502" r:id="rId21"/>
    <p:sldId id="495" r:id="rId22"/>
    <p:sldId id="496" r:id="rId23"/>
    <p:sldId id="492" r:id="rId24"/>
    <p:sldId id="485" r:id="rId25"/>
    <p:sldId id="261" r:id="rId26"/>
    <p:sldId id="503" r:id="rId27"/>
    <p:sldId id="307" r:id="rId28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273"/>
    <a:srgbClr val="666767"/>
    <a:srgbClr val="000000"/>
    <a:srgbClr val="F1BA20"/>
    <a:srgbClr val="F38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6322" autoAdjust="0"/>
  </p:normalViewPr>
  <p:slideViewPr>
    <p:cSldViewPr snapToGrid="0">
      <p:cViewPr varScale="1">
        <p:scale>
          <a:sx n="106" d="100"/>
          <a:sy n="106" d="100"/>
        </p:scale>
        <p:origin x="77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sym G Chepeliev" userId="4aff21db-fd88-423a-9e18-1cb0b6d9518d" providerId="ADAL" clId="{595D881A-DDCD-425C-970F-A732B2BFEA6B}"/>
    <pc:docChg chg="undo custSel addSld delSld modSld sldOrd">
      <pc:chgData name="Maksym G Chepeliev" userId="4aff21db-fd88-423a-9e18-1cb0b6d9518d" providerId="ADAL" clId="{595D881A-DDCD-425C-970F-A732B2BFEA6B}" dt="2025-06-24T21:46:38.089" v="3507" actId="20577"/>
      <pc:docMkLst>
        <pc:docMk/>
      </pc:docMkLst>
      <pc:sldChg chg="modSp mod">
        <pc:chgData name="Maksym G Chepeliev" userId="4aff21db-fd88-423a-9e18-1cb0b6d9518d" providerId="ADAL" clId="{595D881A-DDCD-425C-970F-A732B2BFEA6B}" dt="2025-06-24T21:45:58.355" v="3478" actId="20577"/>
        <pc:sldMkLst>
          <pc:docMk/>
          <pc:sldMk cId="3134817758" sldId="261"/>
        </pc:sldMkLst>
        <pc:spChg chg="mod">
          <ac:chgData name="Maksym G Chepeliev" userId="4aff21db-fd88-423a-9e18-1cb0b6d9518d" providerId="ADAL" clId="{595D881A-DDCD-425C-970F-A732B2BFEA6B}" dt="2025-06-24T21:45:49.793" v="3474" actId="1076"/>
          <ac:spMkLst>
            <pc:docMk/>
            <pc:sldMk cId="3134817758" sldId="261"/>
            <ac:spMk id="3" creationId="{46365581-EFC7-36C3-44EA-A86E2C341C4C}"/>
          </ac:spMkLst>
        </pc:spChg>
        <pc:spChg chg="mod">
          <ac:chgData name="Maksym G Chepeliev" userId="4aff21db-fd88-423a-9e18-1cb0b6d9518d" providerId="ADAL" clId="{595D881A-DDCD-425C-970F-A732B2BFEA6B}" dt="2025-06-24T21:45:58.355" v="3478" actId="20577"/>
          <ac:spMkLst>
            <pc:docMk/>
            <pc:sldMk cId="3134817758" sldId="261"/>
            <ac:spMk id="53" creationId="{BF3E6AE7-863A-448D-BE52-07258E0BE005}"/>
          </ac:spMkLst>
        </pc:spChg>
        <pc:spChg chg="mod">
          <ac:chgData name="Maksym G Chepeliev" userId="4aff21db-fd88-423a-9e18-1cb0b6d9518d" providerId="ADAL" clId="{595D881A-DDCD-425C-970F-A732B2BFEA6B}" dt="2025-06-24T21:45:51.623" v="3475" actId="1076"/>
          <ac:spMkLst>
            <pc:docMk/>
            <pc:sldMk cId="3134817758" sldId="261"/>
            <ac:spMk id="78" creationId="{7A0A4F14-B112-A56B-3370-AD3AC51B4BDD}"/>
          </ac:spMkLst>
        </pc:spChg>
        <pc:spChg chg="mod">
          <ac:chgData name="Maksym G Chepeliev" userId="4aff21db-fd88-423a-9e18-1cb0b6d9518d" providerId="ADAL" clId="{595D881A-DDCD-425C-970F-A732B2BFEA6B}" dt="2025-06-24T21:45:55.987" v="3476" actId="1076"/>
          <ac:spMkLst>
            <pc:docMk/>
            <pc:sldMk cId="3134817758" sldId="261"/>
            <ac:spMk id="79" creationId="{AF21A36B-EF3A-5D05-589C-B6CD9A9C8C76}"/>
          </ac:spMkLst>
        </pc:spChg>
      </pc:sldChg>
      <pc:sldChg chg="modSp mod">
        <pc:chgData name="Maksym G Chepeliev" userId="4aff21db-fd88-423a-9e18-1cb0b6d9518d" providerId="ADAL" clId="{595D881A-DDCD-425C-970F-A732B2BFEA6B}" dt="2025-06-24T21:43:25.757" v="3370" actId="14100"/>
        <pc:sldMkLst>
          <pc:docMk/>
          <pc:sldMk cId="629694694" sldId="295"/>
        </pc:sldMkLst>
        <pc:spChg chg="mod">
          <ac:chgData name="Maksym G Chepeliev" userId="4aff21db-fd88-423a-9e18-1cb0b6d9518d" providerId="ADAL" clId="{595D881A-DDCD-425C-970F-A732B2BFEA6B}" dt="2025-06-24T21:43:25.757" v="3370" actId="14100"/>
          <ac:spMkLst>
            <pc:docMk/>
            <pc:sldMk cId="629694694" sldId="295"/>
            <ac:spMk id="2" creationId="{00000000-0000-0000-0000-000000000000}"/>
          </ac:spMkLst>
        </pc:spChg>
      </pc:sldChg>
      <pc:sldChg chg="modSp mod">
        <pc:chgData name="Maksym G Chepeliev" userId="4aff21db-fd88-423a-9e18-1cb0b6d9518d" providerId="ADAL" clId="{595D881A-DDCD-425C-970F-A732B2BFEA6B}" dt="2025-06-24T21:10:43.244" v="2117" actId="1076"/>
        <pc:sldMkLst>
          <pc:docMk/>
          <pc:sldMk cId="1257863308" sldId="309"/>
        </pc:sldMkLst>
        <pc:spChg chg="mod">
          <ac:chgData name="Maksym G Chepeliev" userId="4aff21db-fd88-423a-9e18-1cb0b6d9518d" providerId="ADAL" clId="{595D881A-DDCD-425C-970F-A732B2BFEA6B}" dt="2025-06-24T21:10:34.053" v="2113" actId="14100"/>
          <ac:spMkLst>
            <pc:docMk/>
            <pc:sldMk cId="1257863308" sldId="309"/>
            <ac:spMk id="6" creationId="{00000000-0000-0000-0000-000000000000}"/>
          </ac:spMkLst>
        </pc:spChg>
        <pc:graphicFrameChg chg="mod modGraphic">
          <ac:chgData name="Maksym G Chepeliev" userId="4aff21db-fd88-423a-9e18-1cb0b6d9518d" providerId="ADAL" clId="{595D881A-DDCD-425C-970F-A732B2BFEA6B}" dt="2025-06-24T21:10:43.244" v="2117" actId="1076"/>
          <ac:graphicFrameMkLst>
            <pc:docMk/>
            <pc:sldMk cId="1257863308" sldId="309"/>
            <ac:graphicFrameMk id="7" creationId="{F61D3FBD-269D-481A-A776-DBA61D41F862}"/>
          </ac:graphicFrameMkLst>
        </pc:graphicFrameChg>
      </pc:sldChg>
      <pc:sldChg chg="modSp">
        <pc:chgData name="Maksym G Chepeliev" userId="4aff21db-fd88-423a-9e18-1cb0b6d9518d" providerId="ADAL" clId="{595D881A-DDCD-425C-970F-A732B2BFEA6B}" dt="2025-06-24T21:37:36.175" v="2733" actId="20577"/>
        <pc:sldMkLst>
          <pc:docMk/>
          <pc:sldMk cId="659557012" sldId="325"/>
        </pc:sldMkLst>
        <pc:graphicFrameChg chg="mod">
          <ac:chgData name="Maksym G Chepeliev" userId="4aff21db-fd88-423a-9e18-1cb0b6d9518d" providerId="ADAL" clId="{595D881A-DDCD-425C-970F-A732B2BFEA6B}" dt="2025-06-24T21:37:36.175" v="2733" actId="20577"/>
          <ac:graphicFrameMkLst>
            <pc:docMk/>
            <pc:sldMk cId="659557012" sldId="325"/>
            <ac:graphicFrameMk id="19" creationId="{00000000-0000-0000-0000-000000000000}"/>
          </ac:graphicFrameMkLst>
        </pc:graphicFrameChg>
      </pc:sldChg>
      <pc:sldChg chg="addSp delSp modSp mod">
        <pc:chgData name="Maksym G Chepeliev" userId="4aff21db-fd88-423a-9e18-1cb0b6d9518d" providerId="ADAL" clId="{595D881A-DDCD-425C-970F-A732B2BFEA6B}" dt="2025-06-24T21:25:19.875" v="2130" actId="1076"/>
        <pc:sldMkLst>
          <pc:docMk/>
          <pc:sldMk cId="2364660524" sldId="327"/>
        </pc:sldMkLst>
        <pc:picChg chg="add mod">
          <ac:chgData name="Maksym G Chepeliev" userId="4aff21db-fd88-423a-9e18-1cb0b6d9518d" providerId="ADAL" clId="{595D881A-DDCD-425C-970F-A732B2BFEA6B}" dt="2025-06-24T21:25:19.875" v="2130" actId="1076"/>
          <ac:picMkLst>
            <pc:docMk/>
            <pc:sldMk cId="2364660524" sldId="327"/>
            <ac:picMk id="2" creationId="{E2B17875-C0F8-4C35-96F7-DF35B72F82BA}"/>
          </ac:picMkLst>
        </pc:picChg>
        <pc:picChg chg="add del">
          <ac:chgData name="Maksym G Chepeliev" userId="4aff21db-fd88-423a-9e18-1cb0b6d9518d" providerId="ADAL" clId="{595D881A-DDCD-425C-970F-A732B2BFEA6B}" dt="2025-06-24T21:24:24.052" v="2120" actId="478"/>
          <ac:picMkLst>
            <pc:docMk/>
            <pc:sldMk cId="2364660524" sldId="327"/>
            <ac:picMk id="6" creationId="{5261047F-053F-44C2-A793-833FA29362DC}"/>
          </ac:picMkLst>
        </pc:picChg>
      </pc:sldChg>
      <pc:sldChg chg="modSp mod">
        <pc:chgData name="Maksym G Chepeliev" userId="4aff21db-fd88-423a-9e18-1cb0b6d9518d" providerId="ADAL" clId="{595D881A-DDCD-425C-970F-A732B2BFEA6B}" dt="2025-06-24T21:32:02.506" v="2462" actId="6549"/>
        <pc:sldMkLst>
          <pc:docMk/>
          <pc:sldMk cId="182235391" sldId="347"/>
        </pc:sldMkLst>
        <pc:graphicFrameChg chg="modGraphic">
          <ac:chgData name="Maksym G Chepeliev" userId="4aff21db-fd88-423a-9e18-1cb0b6d9518d" providerId="ADAL" clId="{595D881A-DDCD-425C-970F-A732B2BFEA6B}" dt="2025-06-24T21:32:02.506" v="2462" actId="6549"/>
          <ac:graphicFrameMkLst>
            <pc:docMk/>
            <pc:sldMk cId="182235391" sldId="347"/>
            <ac:graphicFrameMk id="10" creationId="{943A3E88-DE24-4B0C-BABD-F5F38985CE22}"/>
          </ac:graphicFrameMkLst>
        </pc:graphicFrameChg>
      </pc:sldChg>
      <pc:sldChg chg="del">
        <pc:chgData name="Maksym G Chepeliev" userId="4aff21db-fd88-423a-9e18-1cb0b6d9518d" providerId="ADAL" clId="{595D881A-DDCD-425C-970F-A732B2BFEA6B}" dt="2025-06-24T21:25:58.481" v="2131" actId="47"/>
        <pc:sldMkLst>
          <pc:docMk/>
          <pc:sldMk cId="645874138" sldId="353"/>
        </pc:sldMkLst>
      </pc:sldChg>
      <pc:sldChg chg="addSp delSp modSp mod">
        <pc:chgData name="Maksym G Chepeliev" userId="4aff21db-fd88-423a-9e18-1cb0b6d9518d" providerId="ADAL" clId="{595D881A-DDCD-425C-970F-A732B2BFEA6B}" dt="2025-06-24T21:37:19.202" v="2727" actId="1076"/>
        <pc:sldMkLst>
          <pc:docMk/>
          <pc:sldMk cId="539626067" sldId="484"/>
        </pc:sldMkLst>
        <pc:picChg chg="add mod">
          <ac:chgData name="Maksym G Chepeliev" userId="4aff21db-fd88-423a-9e18-1cb0b6d9518d" providerId="ADAL" clId="{595D881A-DDCD-425C-970F-A732B2BFEA6B}" dt="2025-06-24T21:37:19.202" v="2727" actId="1076"/>
          <ac:picMkLst>
            <pc:docMk/>
            <pc:sldMk cId="539626067" sldId="484"/>
            <ac:picMk id="2" creationId="{0DE0168B-BF95-4FD2-96E0-A6014FED8E17}"/>
          </ac:picMkLst>
        </pc:picChg>
        <pc:picChg chg="del">
          <ac:chgData name="Maksym G Chepeliev" userId="4aff21db-fd88-423a-9e18-1cb0b6d9518d" providerId="ADAL" clId="{595D881A-DDCD-425C-970F-A732B2BFEA6B}" dt="2025-06-24T21:37:10.984" v="2722" actId="478"/>
          <ac:picMkLst>
            <pc:docMk/>
            <pc:sldMk cId="539626067" sldId="484"/>
            <ac:picMk id="19" creationId="{8AC23C14-A00D-4284-9475-4C7C25AFBCC2}"/>
          </ac:picMkLst>
        </pc:picChg>
      </pc:sldChg>
      <pc:sldChg chg="modSp mod">
        <pc:chgData name="Maksym G Chepeliev" userId="4aff21db-fd88-423a-9e18-1cb0b6d9518d" providerId="ADAL" clId="{595D881A-DDCD-425C-970F-A732B2BFEA6B}" dt="2025-06-24T21:45:27.086" v="3471" actId="20577"/>
        <pc:sldMkLst>
          <pc:docMk/>
          <pc:sldMk cId="100616998" sldId="485"/>
        </pc:sldMkLst>
        <pc:spChg chg="mod">
          <ac:chgData name="Maksym G Chepeliev" userId="4aff21db-fd88-423a-9e18-1cb0b6d9518d" providerId="ADAL" clId="{595D881A-DDCD-425C-970F-A732B2BFEA6B}" dt="2025-06-24T21:45:27.086" v="3471" actId="20577"/>
          <ac:spMkLst>
            <pc:docMk/>
            <pc:sldMk cId="100616998" sldId="485"/>
            <ac:spMk id="2" creationId="{00000000-0000-0000-0000-000000000000}"/>
          </ac:spMkLst>
        </pc:spChg>
      </pc:sldChg>
      <pc:sldChg chg="del">
        <pc:chgData name="Maksym G Chepeliev" userId="4aff21db-fd88-423a-9e18-1cb0b6d9518d" providerId="ADAL" clId="{595D881A-DDCD-425C-970F-A732B2BFEA6B}" dt="2025-06-24T21:41:10.381" v="3080" actId="47"/>
        <pc:sldMkLst>
          <pc:docMk/>
          <pc:sldMk cId="378754812" sldId="486"/>
        </pc:sldMkLst>
      </pc:sldChg>
      <pc:sldChg chg="modSp">
        <pc:chgData name="Maksym G Chepeliev" userId="4aff21db-fd88-423a-9e18-1cb0b6d9518d" providerId="ADAL" clId="{595D881A-DDCD-425C-970F-A732B2BFEA6B}" dt="2025-06-24T21:32:36.904" v="2464" actId="403"/>
        <pc:sldMkLst>
          <pc:docMk/>
          <pc:sldMk cId="3322378669" sldId="490"/>
        </pc:sldMkLst>
        <pc:graphicFrameChg chg="mod">
          <ac:chgData name="Maksym G Chepeliev" userId="4aff21db-fd88-423a-9e18-1cb0b6d9518d" providerId="ADAL" clId="{595D881A-DDCD-425C-970F-A732B2BFEA6B}" dt="2025-06-24T21:32:36.904" v="2464" actId="403"/>
          <ac:graphicFrameMkLst>
            <pc:docMk/>
            <pc:sldMk cId="3322378669" sldId="490"/>
            <ac:graphicFrameMk id="7" creationId="{4F54DECB-52FF-4505-8EF9-1D5F7D15F1C5}"/>
          </ac:graphicFrameMkLst>
        </pc:graphicFrameChg>
      </pc:sldChg>
      <pc:sldChg chg="modSp mod">
        <pc:chgData name="Maksym G Chepeliev" userId="4aff21db-fd88-423a-9e18-1cb0b6d9518d" providerId="ADAL" clId="{595D881A-DDCD-425C-970F-A732B2BFEA6B}" dt="2025-06-24T20:49:54.875" v="2103" actId="14734"/>
        <pc:sldMkLst>
          <pc:docMk/>
          <pc:sldMk cId="181680927" sldId="493"/>
        </pc:sldMkLst>
        <pc:spChg chg="mod">
          <ac:chgData name="Maksym G Chepeliev" userId="4aff21db-fd88-423a-9e18-1cb0b6d9518d" providerId="ADAL" clId="{595D881A-DDCD-425C-970F-A732B2BFEA6B}" dt="2025-06-24T20:47:44.341" v="2098" actId="1076"/>
          <ac:spMkLst>
            <pc:docMk/>
            <pc:sldMk cId="181680927" sldId="493"/>
            <ac:spMk id="17" creationId="{793DD39B-6727-43E7-AB83-135D738DE5D6}"/>
          </ac:spMkLst>
        </pc:spChg>
        <pc:graphicFrameChg chg="modGraphic">
          <ac:chgData name="Maksym G Chepeliev" userId="4aff21db-fd88-423a-9e18-1cb0b6d9518d" providerId="ADAL" clId="{595D881A-DDCD-425C-970F-A732B2BFEA6B}" dt="2025-06-24T20:49:54.875" v="2103" actId="14734"/>
          <ac:graphicFrameMkLst>
            <pc:docMk/>
            <pc:sldMk cId="181680927" sldId="493"/>
            <ac:graphicFrameMk id="5" creationId="{52C90FD0-89AC-4BCD-B00D-A8156B78DAC7}"/>
          </ac:graphicFrameMkLst>
        </pc:graphicFrameChg>
        <pc:graphicFrameChg chg="mod modGraphic">
          <ac:chgData name="Maksym G Chepeliev" userId="4aff21db-fd88-423a-9e18-1cb0b6d9518d" providerId="ADAL" clId="{595D881A-DDCD-425C-970F-A732B2BFEA6B}" dt="2025-06-24T20:49:15.506" v="2100" actId="14734"/>
          <ac:graphicFrameMkLst>
            <pc:docMk/>
            <pc:sldMk cId="181680927" sldId="493"/>
            <ac:graphicFrameMk id="6" creationId="{D6F24200-EE87-49AE-A123-5D797394D9DB}"/>
          </ac:graphicFrameMkLst>
        </pc:graphicFrameChg>
      </pc:sldChg>
      <pc:sldChg chg="modSp mod">
        <pc:chgData name="Maksym G Chepeliev" userId="4aff21db-fd88-423a-9e18-1cb0b6d9518d" providerId="ADAL" clId="{595D881A-DDCD-425C-970F-A732B2BFEA6B}" dt="2025-06-23T13:07:03.128" v="577" actId="20577"/>
        <pc:sldMkLst>
          <pc:docMk/>
          <pc:sldMk cId="4208318483" sldId="494"/>
        </pc:sldMkLst>
        <pc:spChg chg="mod">
          <ac:chgData name="Maksym G Chepeliev" userId="4aff21db-fd88-423a-9e18-1cb0b6d9518d" providerId="ADAL" clId="{595D881A-DDCD-425C-970F-A732B2BFEA6B}" dt="2025-06-23T13:07:03.128" v="577" actId="20577"/>
          <ac:spMkLst>
            <pc:docMk/>
            <pc:sldMk cId="4208318483" sldId="494"/>
            <ac:spMk id="6" creationId="{85C02509-EFA7-4A33-B991-52DBBFF1EAD6}"/>
          </ac:spMkLst>
        </pc:spChg>
      </pc:sldChg>
      <pc:sldChg chg="addSp delSp modSp mod">
        <pc:chgData name="Maksym G Chepeliev" userId="4aff21db-fd88-423a-9e18-1cb0b6d9518d" providerId="ADAL" clId="{595D881A-DDCD-425C-970F-A732B2BFEA6B}" dt="2025-06-24T12:09:01.556" v="1423" actId="6549"/>
        <pc:sldMkLst>
          <pc:docMk/>
          <pc:sldMk cId="1022437395" sldId="495"/>
        </pc:sldMkLst>
        <pc:spChg chg="mod">
          <ac:chgData name="Maksym G Chepeliev" userId="4aff21db-fd88-423a-9e18-1cb0b6d9518d" providerId="ADAL" clId="{595D881A-DDCD-425C-970F-A732B2BFEA6B}" dt="2025-06-24T09:38:40.938" v="998" actId="1076"/>
          <ac:spMkLst>
            <pc:docMk/>
            <pc:sldMk cId="1022437395" sldId="495"/>
            <ac:spMk id="4" creationId="{00000000-0000-0000-0000-000000000000}"/>
          </ac:spMkLst>
        </pc:spChg>
        <pc:spChg chg="mod">
          <ac:chgData name="Maksym G Chepeliev" userId="4aff21db-fd88-423a-9e18-1cb0b6d9518d" providerId="ADAL" clId="{595D881A-DDCD-425C-970F-A732B2BFEA6B}" dt="2025-06-24T09:25:22.516" v="939" actId="20577"/>
          <ac:spMkLst>
            <pc:docMk/>
            <pc:sldMk cId="1022437395" sldId="495"/>
            <ac:spMk id="5" creationId="{2B428392-C059-4AB4-9AC2-772A56A0D37D}"/>
          </ac:spMkLst>
        </pc:spChg>
        <pc:spChg chg="del">
          <ac:chgData name="Maksym G Chepeliev" userId="4aff21db-fd88-423a-9e18-1cb0b6d9518d" providerId="ADAL" clId="{595D881A-DDCD-425C-970F-A732B2BFEA6B}" dt="2025-06-24T08:49:35.425" v="610" actId="478"/>
          <ac:spMkLst>
            <pc:docMk/>
            <pc:sldMk cId="1022437395" sldId="495"/>
            <ac:spMk id="6" creationId="{F2B1C4ED-D46E-497A-A71E-D9D2E7B5D6FC}"/>
          </ac:spMkLst>
        </pc:spChg>
        <pc:spChg chg="del">
          <ac:chgData name="Maksym G Chepeliev" userId="4aff21db-fd88-423a-9e18-1cb0b6d9518d" providerId="ADAL" clId="{595D881A-DDCD-425C-970F-A732B2BFEA6B}" dt="2025-06-24T08:49:34.432" v="609" actId="478"/>
          <ac:spMkLst>
            <pc:docMk/>
            <pc:sldMk cId="1022437395" sldId="495"/>
            <ac:spMk id="7" creationId="{6E43FEEB-4D79-436D-8808-3D754684335C}"/>
          </ac:spMkLst>
        </pc:spChg>
        <pc:spChg chg="del mod">
          <ac:chgData name="Maksym G Chepeliev" userId="4aff21db-fd88-423a-9e18-1cb0b6d9518d" providerId="ADAL" clId="{595D881A-DDCD-425C-970F-A732B2BFEA6B}" dt="2025-06-24T08:49:33.167" v="608" actId="478"/>
          <ac:spMkLst>
            <pc:docMk/>
            <pc:sldMk cId="1022437395" sldId="495"/>
            <ac:spMk id="8" creationId="{92A66854-1BAD-45C8-90F7-6CECA6038083}"/>
          </ac:spMkLst>
        </pc:spChg>
        <pc:spChg chg="add del mod">
          <ac:chgData name="Maksym G Chepeliev" userId="4aff21db-fd88-423a-9e18-1cb0b6d9518d" providerId="ADAL" clId="{595D881A-DDCD-425C-970F-A732B2BFEA6B}" dt="2025-06-24T09:38:33.654" v="994" actId="478"/>
          <ac:spMkLst>
            <pc:docMk/>
            <pc:sldMk cId="1022437395" sldId="495"/>
            <ac:spMk id="9" creationId="{8515FB48-EFBB-462F-A3EA-ECD552B66247}"/>
          </ac:spMkLst>
        </pc:spChg>
        <pc:spChg chg="add mod">
          <ac:chgData name="Maksym G Chepeliev" userId="4aff21db-fd88-423a-9e18-1cb0b6d9518d" providerId="ADAL" clId="{595D881A-DDCD-425C-970F-A732B2BFEA6B}" dt="2025-06-24T12:09:01.556" v="1423" actId="6549"/>
          <ac:spMkLst>
            <pc:docMk/>
            <pc:sldMk cId="1022437395" sldId="495"/>
            <ac:spMk id="11" creationId="{5929CDE0-0584-4A6B-9979-E6625FF68115}"/>
          </ac:spMkLst>
        </pc:spChg>
        <pc:graphicFrameChg chg="add mod">
          <ac:chgData name="Maksym G Chepeliev" userId="4aff21db-fd88-423a-9e18-1cb0b6d9518d" providerId="ADAL" clId="{595D881A-DDCD-425C-970F-A732B2BFEA6B}" dt="2025-06-24T12:03:48.528" v="1050" actId="14100"/>
          <ac:graphicFrameMkLst>
            <pc:docMk/>
            <pc:sldMk cId="1022437395" sldId="495"/>
            <ac:graphicFrameMk id="10" creationId="{7656082F-A0DF-48EA-AE2F-823AEE9BC40B}"/>
          </ac:graphicFrameMkLst>
        </pc:graphicFrameChg>
      </pc:sldChg>
      <pc:sldChg chg="addSp modSp mod ord">
        <pc:chgData name="Maksym G Chepeliev" userId="4aff21db-fd88-423a-9e18-1cb0b6d9518d" providerId="ADAL" clId="{595D881A-DDCD-425C-970F-A732B2BFEA6B}" dt="2025-06-24T20:42:24.697" v="2079" actId="14100"/>
        <pc:sldMkLst>
          <pc:docMk/>
          <pc:sldMk cId="2884479853" sldId="496"/>
        </pc:sldMkLst>
        <pc:spChg chg="mod">
          <ac:chgData name="Maksym G Chepeliev" userId="4aff21db-fd88-423a-9e18-1cb0b6d9518d" providerId="ADAL" clId="{595D881A-DDCD-425C-970F-A732B2BFEA6B}" dt="2025-06-24T20:42:13.966" v="2076" actId="20577"/>
          <ac:spMkLst>
            <pc:docMk/>
            <pc:sldMk cId="2884479853" sldId="496"/>
            <ac:spMk id="5" creationId="{2B428392-C059-4AB4-9AC2-772A56A0D37D}"/>
          </ac:spMkLst>
        </pc:spChg>
        <pc:picChg chg="add mod">
          <ac:chgData name="Maksym G Chepeliev" userId="4aff21db-fd88-423a-9e18-1cb0b6d9518d" providerId="ADAL" clId="{595D881A-DDCD-425C-970F-A732B2BFEA6B}" dt="2025-06-24T20:42:24.697" v="2079" actId="14100"/>
          <ac:picMkLst>
            <pc:docMk/>
            <pc:sldMk cId="2884479853" sldId="496"/>
            <ac:picMk id="3" creationId="{BA055F24-A39B-4DD7-9544-D58A397FA14A}"/>
          </ac:picMkLst>
        </pc:picChg>
        <pc:picChg chg="add mod">
          <ac:chgData name="Maksym G Chepeliev" userId="4aff21db-fd88-423a-9e18-1cb0b6d9518d" providerId="ADAL" clId="{595D881A-DDCD-425C-970F-A732B2BFEA6B}" dt="2025-06-24T20:32:44.537" v="1459" actId="1076"/>
          <ac:picMkLst>
            <pc:docMk/>
            <pc:sldMk cId="2884479853" sldId="496"/>
            <ac:picMk id="7" creationId="{5BE9ABC7-A8AF-4ADE-896B-1FC8C83B7508}"/>
          </ac:picMkLst>
        </pc:picChg>
      </pc:sldChg>
      <pc:sldChg chg="del">
        <pc:chgData name="Maksym G Chepeliev" userId="4aff21db-fd88-423a-9e18-1cb0b6d9518d" providerId="ADAL" clId="{595D881A-DDCD-425C-970F-A732B2BFEA6B}" dt="2025-06-24T20:33:59.669" v="1463" actId="47"/>
        <pc:sldMkLst>
          <pc:docMk/>
          <pc:sldMk cId="2968953263" sldId="497"/>
        </pc:sldMkLst>
      </pc:sldChg>
      <pc:sldChg chg="modSp del mod">
        <pc:chgData name="Maksym G Chepeliev" userId="4aff21db-fd88-423a-9e18-1cb0b6d9518d" providerId="ADAL" clId="{595D881A-DDCD-425C-970F-A732B2BFEA6B}" dt="2025-06-24T21:42:45.155" v="3325" actId="47"/>
        <pc:sldMkLst>
          <pc:docMk/>
          <pc:sldMk cId="1290611733" sldId="498"/>
        </pc:sldMkLst>
        <pc:spChg chg="mod">
          <ac:chgData name="Maksym G Chepeliev" userId="4aff21db-fd88-423a-9e18-1cb0b6d9518d" providerId="ADAL" clId="{595D881A-DDCD-425C-970F-A732B2BFEA6B}" dt="2025-06-24T09:43:50.554" v="1045" actId="20577"/>
          <ac:spMkLst>
            <pc:docMk/>
            <pc:sldMk cId="1290611733" sldId="498"/>
            <ac:spMk id="3" creationId="{00000000-0000-0000-0000-000000000000}"/>
          </ac:spMkLst>
        </pc:spChg>
      </pc:sldChg>
      <pc:sldChg chg="addSp delSp modSp mod">
        <pc:chgData name="Maksym G Chepeliev" userId="4aff21db-fd88-423a-9e18-1cb0b6d9518d" providerId="ADAL" clId="{595D881A-DDCD-425C-970F-A732B2BFEA6B}" dt="2025-06-24T21:32:59.027" v="2468" actId="403"/>
        <pc:sldMkLst>
          <pc:docMk/>
          <pc:sldMk cId="4086962645" sldId="499"/>
        </pc:sldMkLst>
        <pc:spChg chg="add del mod">
          <ac:chgData name="Maksym G Chepeliev" userId="4aff21db-fd88-423a-9e18-1cb0b6d9518d" providerId="ADAL" clId="{595D881A-DDCD-425C-970F-A732B2BFEA6B}" dt="2025-06-24T09:35:41.669" v="990" actId="478"/>
          <ac:spMkLst>
            <pc:docMk/>
            <pc:sldMk cId="4086962645" sldId="499"/>
            <ac:spMk id="3" creationId="{2A08DEBA-BDF0-4D31-ADD5-0F72C245A4F8}"/>
          </ac:spMkLst>
        </pc:spChg>
        <pc:spChg chg="mod">
          <ac:chgData name="Maksym G Chepeliev" userId="4aff21db-fd88-423a-9e18-1cb0b6d9518d" providerId="ADAL" clId="{595D881A-DDCD-425C-970F-A732B2BFEA6B}" dt="2025-06-24T09:40:59.720" v="1033" actId="1076"/>
          <ac:spMkLst>
            <pc:docMk/>
            <pc:sldMk cId="4086962645" sldId="499"/>
            <ac:spMk id="4" creationId="{00000000-0000-0000-0000-000000000000}"/>
          </ac:spMkLst>
        </pc:spChg>
        <pc:spChg chg="mod">
          <ac:chgData name="Maksym G Chepeliev" userId="4aff21db-fd88-423a-9e18-1cb0b6d9518d" providerId="ADAL" clId="{595D881A-DDCD-425C-970F-A732B2BFEA6B}" dt="2025-06-23T07:41:17.709" v="6" actId="6549"/>
          <ac:spMkLst>
            <pc:docMk/>
            <pc:sldMk cId="4086962645" sldId="499"/>
            <ac:spMk id="5" creationId="{2B428392-C059-4AB4-9AC2-772A56A0D37D}"/>
          </ac:spMkLst>
        </pc:spChg>
        <pc:spChg chg="add mod">
          <ac:chgData name="Maksym G Chepeliev" userId="4aff21db-fd88-423a-9e18-1cb0b6d9518d" providerId="ADAL" clId="{595D881A-DDCD-425C-970F-A732B2BFEA6B}" dt="2025-06-23T07:46:35.589" v="288" actId="1076"/>
          <ac:spMkLst>
            <pc:docMk/>
            <pc:sldMk cId="4086962645" sldId="499"/>
            <ac:spMk id="7" creationId="{19866043-75F2-4E67-9A1A-6DB0FC191E93}"/>
          </ac:spMkLst>
        </pc:spChg>
        <pc:graphicFrameChg chg="add del mod">
          <ac:chgData name="Maksym G Chepeliev" userId="4aff21db-fd88-423a-9e18-1cb0b6d9518d" providerId="ADAL" clId="{595D881A-DDCD-425C-970F-A732B2BFEA6B}" dt="2025-06-24T09:39:13.973" v="1010" actId="478"/>
          <ac:graphicFrameMkLst>
            <pc:docMk/>
            <pc:sldMk cId="4086962645" sldId="499"/>
            <ac:graphicFrameMk id="6" creationId="{B312037A-B87E-43EF-8D4F-8E2FD8783CAC}"/>
          </ac:graphicFrameMkLst>
        </pc:graphicFrameChg>
        <pc:graphicFrameChg chg="add mod">
          <ac:chgData name="Maksym G Chepeliev" userId="4aff21db-fd88-423a-9e18-1cb0b6d9518d" providerId="ADAL" clId="{595D881A-DDCD-425C-970F-A732B2BFEA6B}" dt="2025-06-24T21:32:59.027" v="2468" actId="403"/>
          <ac:graphicFrameMkLst>
            <pc:docMk/>
            <pc:sldMk cId="4086962645" sldId="499"/>
            <ac:graphicFrameMk id="8" creationId="{B312037A-B87E-43EF-8D4F-8E2FD8783CAC}"/>
          </ac:graphicFrameMkLst>
        </pc:graphicFrameChg>
      </pc:sldChg>
      <pc:sldChg chg="addSp delSp modSp mod">
        <pc:chgData name="Maksym G Chepeliev" userId="4aff21db-fd88-423a-9e18-1cb0b6d9518d" providerId="ADAL" clId="{595D881A-DDCD-425C-970F-A732B2BFEA6B}" dt="2025-06-24T20:30:50.715" v="1445" actId="27918"/>
        <pc:sldMkLst>
          <pc:docMk/>
          <pc:sldMk cId="2888243231" sldId="500"/>
        </pc:sldMkLst>
        <pc:spChg chg="mod">
          <ac:chgData name="Maksym G Chepeliev" userId="4aff21db-fd88-423a-9e18-1cb0b6d9518d" providerId="ADAL" clId="{595D881A-DDCD-425C-970F-A732B2BFEA6B}" dt="2025-06-24T09:40:31.921" v="1026" actId="20577"/>
          <ac:spMkLst>
            <pc:docMk/>
            <pc:sldMk cId="2888243231" sldId="500"/>
            <ac:spMk id="5" creationId="{2B428392-C059-4AB4-9AC2-772A56A0D37D}"/>
          </ac:spMkLst>
        </pc:spChg>
        <pc:spChg chg="add del mod">
          <ac:chgData name="Maksym G Chepeliev" userId="4aff21db-fd88-423a-9e18-1cb0b6d9518d" providerId="ADAL" clId="{595D881A-DDCD-425C-970F-A732B2BFEA6B}" dt="2025-06-24T09:40:01.727" v="1013" actId="478"/>
          <ac:spMkLst>
            <pc:docMk/>
            <pc:sldMk cId="2888243231" sldId="500"/>
            <ac:spMk id="9" creationId="{08CA645E-AFA7-4599-8003-87CAD24C3F4D}"/>
          </ac:spMkLst>
        </pc:spChg>
        <pc:graphicFrameChg chg="add del mod">
          <ac:chgData name="Maksym G Chepeliev" userId="4aff21db-fd88-423a-9e18-1cb0b6d9518d" providerId="ADAL" clId="{595D881A-DDCD-425C-970F-A732B2BFEA6B}" dt="2025-06-24T09:39:21.035" v="1011" actId="478"/>
          <ac:graphicFrameMkLst>
            <pc:docMk/>
            <pc:sldMk cId="2888243231" sldId="500"/>
            <ac:graphicFrameMk id="6" creationId="{8A747BAD-56BC-42C6-8BBF-5D059592A149}"/>
          </ac:graphicFrameMkLst>
        </pc:graphicFrameChg>
        <pc:graphicFrameChg chg="add mod">
          <ac:chgData name="Maksym G Chepeliev" userId="4aff21db-fd88-423a-9e18-1cb0b6d9518d" providerId="ADAL" clId="{595D881A-DDCD-425C-970F-A732B2BFEA6B}" dt="2025-06-23T08:18:07.062" v="371" actId="14100"/>
          <ac:graphicFrameMkLst>
            <pc:docMk/>
            <pc:sldMk cId="2888243231" sldId="500"/>
            <ac:graphicFrameMk id="7" creationId="{69048C26-C526-48E2-975B-6D051D68C8F4}"/>
          </ac:graphicFrameMkLst>
        </pc:graphicFrameChg>
        <pc:graphicFrameChg chg="add mod">
          <ac:chgData name="Maksym G Chepeliev" userId="4aff21db-fd88-423a-9e18-1cb0b6d9518d" providerId="ADAL" clId="{595D881A-DDCD-425C-970F-A732B2BFEA6B}" dt="2025-06-23T08:17:32.036" v="369" actId="14100"/>
          <ac:graphicFrameMkLst>
            <pc:docMk/>
            <pc:sldMk cId="2888243231" sldId="500"/>
            <ac:graphicFrameMk id="8" creationId="{F5576730-3436-42D1-87ED-26689D66432A}"/>
          </ac:graphicFrameMkLst>
        </pc:graphicFrameChg>
        <pc:graphicFrameChg chg="add mod">
          <ac:chgData name="Maksym G Chepeliev" userId="4aff21db-fd88-423a-9e18-1cb0b6d9518d" providerId="ADAL" clId="{595D881A-DDCD-425C-970F-A732B2BFEA6B}" dt="2025-06-24T09:40:12.136" v="1019" actId="14100"/>
          <ac:graphicFrameMkLst>
            <pc:docMk/>
            <pc:sldMk cId="2888243231" sldId="500"/>
            <ac:graphicFrameMk id="10" creationId="{8A747BAD-56BC-42C6-8BBF-5D059592A149}"/>
          </ac:graphicFrameMkLst>
        </pc:graphicFrameChg>
      </pc:sldChg>
      <pc:sldChg chg="addSp delSp modSp add del mod">
        <pc:chgData name="Maksym G Chepeliev" userId="4aff21db-fd88-423a-9e18-1cb0b6d9518d" providerId="ADAL" clId="{595D881A-DDCD-425C-970F-A732B2BFEA6B}" dt="2025-06-24T20:41:05.358" v="1978" actId="20577"/>
        <pc:sldMkLst>
          <pc:docMk/>
          <pc:sldMk cId="1870244766" sldId="501"/>
        </pc:sldMkLst>
        <pc:spChg chg="mod">
          <ac:chgData name="Maksym G Chepeliev" userId="4aff21db-fd88-423a-9e18-1cb0b6d9518d" providerId="ADAL" clId="{595D881A-DDCD-425C-970F-A732B2BFEA6B}" dt="2025-06-23T08:39:18.615" v="535" actId="20577"/>
          <ac:spMkLst>
            <pc:docMk/>
            <pc:sldMk cId="1870244766" sldId="501"/>
            <ac:spMk id="5" creationId="{2B428392-C059-4AB4-9AC2-772A56A0D37D}"/>
          </ac:spMkLst>
        </pc:spChg>
        <pc:spChg chg="add mod">
          <ac:chgData name="Maksym G Chepeliev" userId="4aff21db-fd88-423a-9e18-1cb0b6d9518d" providerId="ADAL" clId="{595D881A-DDCD-425C-970F-A732B2BFEA6B}" dt="2025-06-24T20:28:38.370" v="1440" actId="20577"/>
          <ac:spMkLst>
            <pc:docMk/>
            <pc:sldMk cId="1870244766" sldId="501"/>
            <ac:spMk id="7" creationId="{A9694797-FA59-484F-93EB-A0BEFD78E1C5}"/>
          </ac:spMkLst>
        </pc:spChg>
        <pc:spChg chg="add mod">
          <ac:chgData name="Maksym G Chepeliev" userId="4aff21db-fd88-423a-9e18-1cb0b6d9518d" providerId="ADAL" clId="{595D881A-DDCD-425C-970F-A732B2BFEA6B}" dt="2025-06-24T20:41:05.358" v="1978" actId="20577"/>
          <ac:spMkLst>
            <pc:docMk/>
            <pc:sldMk cId="1870244766" sldId="501"/>
            <ac:spMk id="9" creationId="{F64F19C2-44D4-4C94-BC20-EEAE6CAA37A2}"/>
          </ac:spMkLst>
        </pc:spChg>
        <pc:picChg chg="add mod">
          <ac:chgData name="Maksym G Chepeliev" userId="4aff21db-fd88-423a-9e18-1cb0b6d9518d" providerId="ADAL" clId="{595D881A-DDCD-425C-970F-A732B2BFEA6B}" dt="2025-06-24T20:34:53.215" v="1465" actId="1076"/>
          <ac:picMkLst>
            <pc:docMk/>
            <pc:sldMk cId="1870244766" sldId="501"/>
            <ac:picMk id="3" creationId="{AF99DE7D-2EFB-46CD-81E6-72826F11C6C0}"/>
          </ac:picMkLst>
        </pc:picChg>
        <pc:picChg chg="add del mod">
          <ac:chgData name="Maksym G Chepeliev" userId="4aff21db-fd88-423a-9e18-1cb0b6d9518d" providerId="ADAL" clId="{595D881A-DDCD-425C-970F-A732B2BFEA6B}" dt="2025-06-24T20:27:57.113" v="1425" actId="478"/>
          <ac:picMkLst>
            <pc:docMk/>
            <pc:sldMk cId="1870244766" sldId="501"/>
            <ac:picMk id="6" creationId="{FA87E345-AEDA-45A2-B613-CD4F8BF8D1B8}"/>
          </ac:picMkLst>
        </pc:picChg>
      </pc:sldChg>
      <pc:sldChg chg="addSp delSp modSp add mod">
        <pc:chgData name="Maksym G Chepeliev" userId="4aff21db-fd88-423a-9e18-1cb0b6d9518d" providerId="ADAL" clId="{595D881A-DDCD-425C-970F-A732B2BFEA6B}" dt="2025-06-24T21:33:54.765" v="2488" actId="313"/>
        <pc:sldMkLst>
          <pc:docMk/>
          <pc:sldMk cId="19715608" sldId="502"/>
        </pc:sldMkLst>
        <pc:spChg chg="add mod">
          <ac:chgData name="Maksym G Chepeliev" userId="4aff21db-fd88-423a-9e18-1cb0b6d9518d" providerId="ADAL" clId="{595D881A-DDCD-425C-970F-A732B2BFEA6B}" dt="2025-06-24T21:33:54.765" v="2488" actId="313"/>
          <ac:spMkLst>
            <pc:docMk/>
            <pc:sldMk cId="19715608" sldId="502"/>
            <ac:spMk id="2" creationId="{E64DE641-B5C1-4A5A-80E8-2205831FCA87}"/>
          </ac:spMkLst>
        </pc:spChg>
        <pc:spChg chg="mod">
          <ac:chgData name="Maksym G Chepeliev" userId="4aff21db-fd88-423a-9e18-1cb0b6d9518d" providerId="ADAL" clId="{595D881A-DDCD-425C-970F-A732B2BFEA6B}" dt="2025-06-24T09:22:37.019" v="711" actId="20577"/>
          <ac:spMkLst>
            <pc:docMk/>
            <pc:sldMk cId="19715608" sldId="502"/>
            <ac:spMk id="5" creationId="{2B428392-C059-4AB4-9AC2-772A56A0D37D}"/>
          </ac:spMkLst>
        </pc:spChg>
        <pc:spChg chg="del">
          <ac:chgData name="Maksym G Chepeliev" userId="4aff21db-fd88-423a-9e18-1cb0b6d9518d" providerId="ADAL" clId="{595D881A-DDCD-425C-970F-A732B2BFEA6B}" dt="2025-06-24T08:49:21.306" v="602" actId="478"/>
          <ac:spMkLst>
            <pc:docMk/>
            <pc:sldMk cId="19715608" sldId="502"/>
            <ac:spMk id="6" creationId="{F2B1C4ED-D46E-497A-A71E-D9D2E7B5D6FC}"/>
          </ac:spMkLst>
        </pc:spChg>
        <pc:spChg chg="del">
          <ac:chgData name="Maksym G Chepeliev" userId="4aff21db-fd88-423a-9e18-1cb0b6d9518d" providerId="ADAL" clId="{595D881A-DDCD-425C-970F-A732B2BFEA6B}" dt="2025-06-24T08:49:22.925" v="603" actId="478"/>
          <ac:spMkLst>
            <pc:docMk/>
            <pc:sldMk cId="19715608" sldId="502"/>
            <ac:spMk id="7" creationId="{6E43FEEB-4D79-436D-8808-3D754684335C}"/>
          </ac:spMkLst>
        </pc:spChg>
        <pc:spChg chg="del">
          <ac:chgData name="Maksym G Chepeliev" userId="4aff21db-fd88-423a-9e18-1cb0b6d9518d" providerId="ADAL" clId="{595D881A-DDCD-425C-970F-A732B2BFEA6B}" dt="2025-06-24T08:49:24.480" v="604" actId="478"/>
          <ac:spMkLst>
            <pc:docMk/>
            <pc:sldMk cId="19715608" sldId="502"/>
            <ac:spMk id="8" creationId="{92A66854-1BAD-45C8-90F7-6CECA6038083}"/>
          </ac:spMkLst>
        </pc:spChg>
        <pc:grpChg chg="add mod">
          <ac:chgData name="Maksym G Chepeliev" userId="4aff21db-fd88-423a-9e18-1cb0b6d9518d" providerId="ADAL" clId="{595D881A-DDCD-425C-970F-A732B2BFEA6B}" dt="2025-06-24T09:22:40.975" v="713" actId="1076"/>
          <ac:grpSpMkLst>
            <pc:docMk/>
            <pc:sldMk cId="19715608" sldId="502"/>
            <ac:grpSpMk id="9" creationId="{5A4BE9E3-CB12-4D43-848F-0A87AB0ED68F}"/>
          </ac:grpSpMkLst>
        </pc:grpChg>
        <pc:graphicFrameChg chg="add mod">
          <ac:chgData name="Maksym G Chepeliev" userId="4aff21db-fd88-423a-9e18-1cb0b6d9518d" providerId="ADAL" clId="{595D881A-DDCD-425C-970F-A732B2BFEA6B}" dt="2025-06-24T09:21:51.514" v="665"/>
          <ac:graphicFrameMkLst>
            <pc:docMk/>
            <pc:sldMk cId="19715608" sldId="502"/>
            <ac:graphicFrameMk id="10" creationId="{4AED3641-6ACB-41EA-81C9-2DB214FAA2B7}"/>
          </ac:graphicFrameMkLst>
        </pc:graphicFrameChg>
        <pc:graphicFrameChg chg="add mod">
          <ac:chgData name="Maksym G Chepeliev" userId="4aff21db-fd88-423a-9e18-1cb0b6d9518d" providerId="ADAL" clId="{595D881A-DDCD-425C-970F-A732B2BFEA6B}" dt="2025-06-24T09:22:08.744" v="670" actId="1076"/>
          <ac:graphicFrameMkLst>
            <pc:docMk/>
            <pc:sldMk cId="19715608" sldId="502"/>
            <ac:graphicFrameMk id="11" creationId="{E2904297-20DA-4E70-A567-2ECDE49756C9}"/>
          </ac:graphicFrameMkLst>
        </pc:graphicFrameChg>
      </pc:sldChg>
      <pc:sldChg chg="add del">
        <pc:chgData name="Maksym G Chepeliev" userId="4aff21db-fd88-423a-9e18-1cb0b6d9518d" providerId="ADAL" clId="{595D881A-DDCD-425C-970F-A732B2BFEA6B}" dt="2025-06-24T08:49:15.446" v="600"/>
        <pc:sldMkLst>
          <pc:docMk/>
          <pc:sldMk cId="565249614" sldId="502"/>
        </pc:sldMkLst>
      </pc:sldChg>
      <pc:sldChg chg="add del">
        <pc:chgData name="Maksym G Chepeliev" userId="4aff21db-fd88-423a-9e18-1cb0b6d9518d" providerId="ADAL" clId="{595D881A-DDCD-425C-970F-A732B2BFEA6B}" dt="2025-06-24T08:49:28.525" v="607"/>
        <pc:sldMkLst>
          <pc:docMk/>
          <pc:sldMk cId="3068456482" sldId="503"/>
        </pc:sldMkLst>
      </pc:sldChg>
      <pc:sldChg chg="modSp add mod">
        <pc:chgData name="Maksym G Chepeliev" userId="4aff21db-fd88-423a-9e18-1cb0b6d9518d" providerId="ADAL" clId="{595D881A-DDCD-425C-970F-A732B2BFEA6B}" dt="2025-06-24T21:46:38.089" v="3507" actId="20577"/>
        <pc:sldMkLst>
          <pc:docMk/>
          <pc:sldMk cId="3843688199" sldId="503"/>
        </pc:sldMkLst>
        <pc:spChg chg="mod">
          <ac:chgData name="Maksym G Chepeliev" userId="4aff21db-fd88-423a-9e18-1cb0b6d9518d" providerId="ADAL" clId="{595D881A-DDCD-425C-970F-A732B2BFEA6B}" dt="2025-06-24T21:28:43.546" v="2147" actId="20577"/>
          <ac:spMkLst>
            <pc:docMk/>
            <pc:sldMk cId="3843688199" sldId="503"/>
            <ac:spMk id="3" creationId="{00000000-0000-0000-0000-000000000000}"/>
          </ac:spMkLst>
        </pc:spChg>
        <pc:spChg chg="mod">
          <ac:chgData name="Maksym G Chepeliev" userId="4aff21db-fd88-423a-9e18-1cb0b6d9518d" providerId="ADAL" clId="{595D881A-DDCD-425C-970F-A732B2BFEA6B}" dt="2025-06-24T21:46:38.089" v="3507" actId="20577"/>
          <ac:spMkLst>
            <pc:docMk/>
            <pc:sldMk cId="3843688199" sldId="503"/>
            <ac:spMk id="7" creationId="{00000000-0000-0000-0000-000000000000}"/>
          </ac:spMkLst>
        </pc:spChg>
      </pc:sldChg>
    </pc:docChg>
  </pc:docChgLst>
  <pc:docChgLst>
    <pc:chgData name="Maksym G Chepeliev" userId="4aff21db-fd88-423a-9e18-1cb0b6d9518d" providerId="ADAL" clId="{BB7DAEA1-1F53-452E-8892-1D08D1A6632D}"/>
    <pc:docChg chg="custSel modSld">
      <pc:chgData name="Maksym G Chepeliev" userId="4aff21db-fd88-423a-9e18-1cb0b6d9518d" providerId="ADAL" clId="{BB7DAEA1-1F53-452E-8892-1D08D1A6632D}" dt="2025-06-27T14:47:24.591" v="5" actId="404"/>
      <pc:docMkLst>
        <pc:docMk/>
      </pc:docMkLst>
      <pc:sldChg chg="modSp mod">
        <pc:chgData name="Maksym G Chepeliev" userId="4aff21db-fd88-423a-9e18-1cb0b6d9518d" providerId="ADAL" clId="{BB7DAEA1-1F53-452E-8892-1D08D1A6632D}" dt="2025-06-27T14:47:24.591" v="5" actId="404"/>
        <pc:sldMkLst>
          <pc:docMk/>
          <pc:sldMk cId="1028610725" sldId="306"/>
        </pc:sldMkLst>
        <pc:spChg chg="mod">
          <ac:chgData name="Maksym G Chepeliev" userId="4aff21db-fd88-423a-9e18-1cb0b6d9518d" providerId="ADAL" clId="{BB7DAEA1-1F53-452E-8892-1D08D1A6632D}" dt="2025-06-27T14:47:24.591" v="5" actId="404"/>
          <ac:spMkLst>
            <pc:docMk/>
            <pc:sldMk cId="1028610725" sldId="306"/>
            <ac:spMk id="3" creationId="{00000000-0000-0000-0000-000000000000}"/>
          </ac:spMkLst>
        </pc:spChg>
      </pc:sldChg>
    </pc:docChg>
  </pc:docChgLst>
  <pc:docChgLst>
    <pc:chgData name="Maksym G" userId="4aff21db-fd88-423a-9e18-1cb0b6d9518d" providerId="ADAL" clId="{BB7DAEA1-1F53-452E-8892-1D08D1A6632D}"/>
    <pc:docChg chg="custSel modSld">
      <pc:chgData name="Maksym G" userId="4aff21db-fd88-423a-9e18-1cb0b6d9518d" providerId="ADAL" clId="{BB7DAEA1-1F53-452E-8892-1D08D1A6632D}" dt="2025-07-01T15:49:38.908" v="20" actId="1076"/>
      <pc:docMkLst>
        <pc:docMk/>
      </pc:docMkLst>
      <pc:sldChg chg="addSp delSp modSp mod">
        <pc:chgData name="Maksym G" userId="4aff21db-fd88-423a-9e18-1cb0b6d9518d" providerId="ADAL" clId="{BB7DAEA1-1F53-452E-8892-1D08D1A6632D}" dt="2025-07-01T15:48:28.046" v="14" actId="1076"/>
        <pc:sldMkLst>
          <pc:docMk/>
          <pc:sldMk cId="2884479853" sldId="496"/>
        </pc:sldMkLst>
        <pc:picChg chg="del">
          <ac:chgData name="Maksym G" userId="4aff21db-fd88-423a-9e18-1cb0b6d9518d" providerId="ADAL" clId="{BB7DAEA1-1F53-452E-8892-1D08D1A6632D}" dt="2025-07-01T15:48:07.686" v="4" actId="478"/>
          <ac:picMkLst>
            <pc:docMk/>
            <pc:sldMk cId="2884479853" sldId="496"/>
            <ac:picMk id="3" creationId="{BA055F24-A39B-4DD7-9544-D58A397FA14A}"/>
          </ac:picMkLst>
        </pc:picChg>
        <pc:picChg chg="add mod">
          <ac:chgData name="Maksym G" userId="4aff21db-fd88-423a-9e18-1cb0b6d9518d" providerId="ADAL" clId="{BB7DAEA1-1F53-452E-8892-1D08D1A6632D}" dt="2025-07-01T15:47:25.979" v="3" actId="1076"/>
          <ac:picMkLst>
            <pc:docMk/>
            <pc:sldMk cId="2884479853" sldId="496"/>
            <ac:picMk id="6" creationId="{915B7408-4E9E-4435-92EC-E593CFF593BF}"/>
          </ac:picMkLst>
        </pc:picChg>
        <pc:picChg chg="del">
          <ac:chgData name="Maksym G" userId="4aff21db-fd88-423a-9e18-1cb0b6d9518d" providerId="ADAL" clId="{BB7DAEA1-1F53-452E-8892-1D08D1A6632D}" dt="2025-07-01T15:47:18.350" v="0" actId="478"/>
          <ac:picMkLst>
            <pc:docMk/>
            <pc:sldMk cId="2884479853" sldId="496"/>
            <ac:picMk id="7" creationId="{5BE9ABC7-A8AF-4ADE-896B-1FC8C83B7508}"/>
          </ac:picMkLst>
        </pc:picChg>
        <pc:picChg chg="add mod">
          <ac:chgData name="Maksym G" userId="4aff21db-fd88-423a-9e18-1cb0b6d9518d" providerId="ADAL" clId="{BB7DAEA1-1F53-452E-8892-1D08D1A6632D}" dt="2025-07-01T15:48:28.046" v="14" actId="1076"/>
          <ac:picMkLst>
            <pc:docMk/>
            <pc:sldMk cId="2884479853" sldId="496"/>
            <ac:picMk id="9" creationId="{8B0C5012-5E3A-4A34-9B93-D2F79EEAF5D6}"/>
          </ac:picMkLst>
        </pc:picChg>
      </pc:sldChg>
      <pc:sldChg chg="addSp delSp modSp mod">
        <pc:chgData name="Maksym G" userId="4aff21db-fd88-423a-9e18-1cb0b6d9518d" providerId="ADAL" clId="{BB7DAEA1-1F53-452E-8892-1D08D1A6632D}" dt="2025-07-01T15:49:38.908" v="20" actId="1076"/>
        <pc:sldMkLst>
          <pc:docMk/>
          <pc:sldMk cId="1870244766" sldId="501"/>
        </pc:sldMkLst>
        <pc:picChg chg="del">
          <ac:chgData name="Maksym G" userId="4aff21db-fd88-423a-9e18-1cb0b6d9518d" providerId="ADAL" clId="{BB7DAEA1-1F53-452E-8892-1D08D1A6632D}" dt="2025-07-01T15:49:32.146" v="15" actId="478"/>
          <ac:picMkLst>
            <pc:docMk/>
            <pc:sldMk cId="1870244766" sldId="501"/>
            <ac:picMk id="3" creationId="{AF99DE7D-2EFB-46CD-81E6-72826F11C6C0}"/>
          </ac:picMkLst>
        </pc:picChg>
        <pc:picChg chg="add mod">
          <ac:chgData name="Maksym G" userId="4aff21db-fd88-423a-9e18-1cb0b6d9518d" providerId="ADAL" clId="{BB7DAEA1-1F53-452E-8892-1D08D1A6632D}" dt="2025-07-01T15:49:38.908" v="20" actId="1076"/>
          <ac:picMkLst>
            <pc:docMk/>
            <pc:sldMk cId="1870244766" sldId="501"/>
            <ac:picMk id="6" creationId="{A3BD4278-D7A5-4DB0-BCDF-64171332ADF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ojects/WB_circular_economy/Energy_intensit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esentations/GTAP_2025/Critical_minerals/cmIRENA_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esentations/GTAP_2025/Critical_minerals/cmIRENA_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ojects/WB_circular_economy/Energy_intensit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esentations/GTAP_2024/Board_presentations/CE_sha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esentations/GTAP_2025/Critical_minerals/cmIRENA_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esentations/GTAP_2025/Critical_minerals/cmIRENA_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esentations/GTAP_2025/Critical_minerals/cmIRENA_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esentations/GTAP_2025/Critical_minerals/cmIRENA_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esentations/GTAP_2025/Critical_minerals/cmIRENA_2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mchepeli_purdue_edu/Documents/Files/presentations/GTAP_2025/Critical_minerals/cmIRENA_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Energy use by ferrous metals, kg of oil equivalent per tonne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Sheet1!$B$143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Sheet1!$C$142:$D$142</c:f>
              <c:strCache>
                <c:ptCount val="2"/>
                <c:pt idx="0">
                  <c:v>Iron and steel (primary)</c:v>
                </c:pt>
                <c:pt idx="1">
                  <c:v>Iron and steel (secondary)</c:v>
                </c:pt>
              </c:strCache>
            </c:strRef>
          </c:cat>
          <c:val>
            <c:numRef>
              <c:f>Sheet1!$C$143:$D$143</c:f>
              <c:numCache>
                <c:formatCode>0.0</c:formatCode>
                <c:ptCount val="2"/>
                <c:pt idx="0">
                  <c:v>7.476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A-4586-8F30-D2144C41B356}"/>
            </c:ext>
          </c:extLst>
        </c:ser>
        <c:ser>
          <c:idx val="1"/>
          <c:order val="1"/>
          <c:tx>
            <c:strRef>
              <c:f>Sheet1!$B$144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Sheet1!$C$142:$D$142</c:f>
              <c:strCache>
                <c:ptCount val="2"/>
                <c:pt idx="0">
                  <c:v>Iron and steel (primary)</c:v>
                </c:pt>
                <c:pt idx="1">
                  <c:v>Iron and steel (secondary)</c:v>
                </c:pt>
              </c:strCache>
            </c:strRef>
          </c:cat>
          <c:val>
            <c:numRef>
              <c:f>Sheet1!$C$144:$D$144</c:f>
              <c:numCache>
                <c:formatCode>0.0</c:formatCode>
                <c:ptCount val="2"/>
                <c:pt idx="0">
                  <c:v>0.35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EA-4586-8F30-D2144C41B356}"/>
            </c:ext>
          </c:extLst>
        </c:ser>
        <c:ser>
          <c:idx val="2"/>
          <c:order val="2"/>
          <c:tx>
            <c:strRef>
              <c:f>Sheet1!$B$145</c:f>
              <c:strCache>
                <c:ptCount val="1"/>
                <c:pt idx="0">
                  <c:v>Petroleum products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Sheet1!$C$142:$D$142</c:f>
              <c:strCache>
                <c:ptCount val="2"/>
                <c:pt idx="0">
                  <c:v>Iron and steel (primary)</c:v>
                </c:pt>
                <c:pt idx="1">
                  <c:v>Iron and steel (secondary)</c:v>
                </c:pt>
              </c:strCache>
            </c:strRef>
          </c:cat>
          <c:val>
            <c:numRef>
              <c:f>Sheet1!$C$145:$D$145</c:f>
              <c:numCache>
                <c:formatCode>0.0</c:formatCode>
                <c:ptCount val="2"/>
                <c:pt idx="0">
                  <c:v>372.04573706759862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EA-4586-8F30-D2144C41B356}"/>
            </c:ext>
          </c:extLst>
        </c:ser>
        <c:ser>
          <c:idx val="3"/>
          <c:order val="3"/>
          <c:tx>
            <c:strRef>
              <c:f>Sheet1!$B$146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Sheet1!$C$142:$D$142</c:f>
              <c:strCache>
                <c:ptCount val="2"/>
                <c:pt idx="0">
                  <c:v>Iron and steel (primary)</c:v>
                </c:pt>
                <c:pt idx="1">
                  <c:v>Iron and steel (secondary)</c:v>
                </c:pt>
              </c:strCache>
            </c:strRef>
          </c:cat>
          <c:val>
            <c:numRef>
              <c:f>Sheet1!$C$146:$D$146</c:f>
              <c:numCache>
                <c:formatCode>0.0</c:formatCode>
                <c:ptCount val="2"/>
                <c:pt idx="0">
                  <c:v>9.2879256965944279</c:v>
                </c:pt>
                <c:pt idx="1">
                  <c:v>33.625730994152043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EA-4586-8F30-D2144C41B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5938592"/>
        <c:axId val="1785934432"/>
      </c:barChart>
      <c:catAx>
        <c:axId val="17859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934432"/>
        <c:crosses val="autoZero"/>
        <c:auto val="1"/>
        <c:lblAlgn val="ctr"/>
        <c:lblOffset val="100"/>
        <c:noMultiLvlLbl val="0"/>
      </c:catAx>
      <c:valAx>
        <c:axId val="1785934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kg of oil eq. per 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93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Production of solar panesl</a:t>
            </a:r>
            <a:r>
              <a:rPr lang="en-US" baseline="0"/>
              <a:t> by countries, mn USD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Intermediate_use!$B$348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Intermediate_use!$B$349</c:f>
              <c:numCache>
                <c:formatCode>0</c:formatCode>
                <c:ptCount val="1"/>
                <c:pt idx="0">
                  <c:v>55661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F-4FC8-9993-C777C18FFF54}"/>
            </c:ext>
          </c:extLst>
        </c:ser>
        <c:ser>
          <c:idx val="1"/>
          <c:order val="1"/>
          <c:tx>
            <c:strRef>
              <c:f>Intermediate_use!$C$348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Intermediate_use!$C$349</c:f>
              <c:numCache>
                <c:formatCode>0</c:formatCode>
                <c:ptCount val="1"/>
                <c:pt idx="0">
                  <c:v>12128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F-4FC8-9993-C777C18FFF54}"/>
            </c:ext>
          </c:extLst>
        </c:ser>
        <c:ser>
          <c:idx val="2"/>
          <c:order val="2"/>
          <c:tx>
            <c:strRef>
              <c:f>Intermediate_use!$D$348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Intermediate_use!$D$349</c:f>
              <c:numCache>
                <c:formatCode>0</c:formatCode>
                <c:ptCount val="1"/>
                <c:pt idx="0">
                  <c:v>15467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F-4FC8-9993-C777C18FFF54}"/>
            </c:ext>
          </c:extLst>
        </c:ser>
        <c:ser>
          <c:idx val="3"/>
          <c:order val="3"/>
          <c:tx>
            <c:strRef>
              <c:f>Intermediate_use!$E$348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Intermediate_use!$E$349</c:f>
              <c:numCache>
                <c:formatCode>0</c:formatCode>
                <c:ptCount val="1"/>
                <c:pt idx="0">
                  <c:v>3080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F-4FC8-9993-C777C18FFF54}"/>
            </c:ext>
          </c:extLst>
        </c:ser>
        <c:ser>
          <c:idx val="4"/>
          <c:order val="4"/>
          <c:tx>
            <c:strRef>
              <c:f>Intermediate_use!$F$348</c:f>
              <c:strCache>
                <c:ptCount val="1"/>
                <c:pt idx="0">
                  <c:v>Korea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Intermediate_use!$F$349</c:f>
              <c:numCache>
                <c:formatCode>0</c:formatCode>
                <c:ptCount val="1"/>
                <c:pt idx="0">
                  <c:v>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F-4FC8-9993-C777C18FFF54}"/>
            </c:ext>
          </c:extLst>
        </c:ser>
        <c:ser>
          <c:idx val="5"/>
          <c:order val="5"/>
          <c:tx>
            <c:strRef>
              <c:f>Intermediate_use!$G$348</c:f>
              <c:strCache>
                <c:ptCount val="1"/>
                <c:pt idx="0">
                  <c:v>Malaysia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Intermediate_use!$G$349</c:f>
              <c:numCache>
                <c:formatCode>0</c:formatCode>
                <c:ptCount val="1"/>
                <c:pt idx="0">
                  <c:v>5654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F-4FC8-9993-C777C18FFF54}"/>
            </c:ext>
          </c:extLst>
        </c:ser>
        <c:ser>
          <c:idx val="6"/>
          <c:order val="6"/>
          <c:tx>
            <c:strRef>
              <c:f>Intermediate_use!$H$348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Intermediate_use!$H$349</c:f>
              <c:numCache>
                <c:formatCode>0</c:formatCode>
                <c:ptCount val="1"/>
                <c:pt idx="0">
                  <c:v>3946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9F-4FC8-9993-C777C18FFF54}"/>
            </c:ext>
          </c:extLst>
        </c:ser>
        <c:ser>
          <c:idx val="7"/>
          <c:order val="7"/>
          <c:tx>
            <c:strRef>
              <c:f>Intermediate_use!$I$348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Intermediate_use!$I$349</c:f>
              <c:numCache>
                <c:formatCode>0</c:formatCode>
                <c:ptCount val="1"/>
                <c:pt idx="0">
                  <c:v>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9F-4FC8-9993-C777C18FFF54}"/>
            </c:ext>
          </c:extLst>
        </c:ser>
        <c:ser>
          <c:idx val="8"/>
          <c:order val="8"/>
          <c:tx>
            <c:strRef>
              <c:f>Intermediate_use!$J$348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Intermediate_use!$J$349</c:f>
              <c:numCache>
                <c:formatCode>0</c:formatCode>
                <c:ptCount val="1"/>
                <c:pt idx="0">
                  <c:v>1686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F-4FC8-9993-C777C18FFF54}"/>
            </c:ext>
          </c:extLst>
        </c:ser>
        <c:ser>
          <c:idx val="9"/>
          <c:order val="9"/>
          <c:tx>
            <c:strRef>
              <c:f>Intermediate_use!$K$348</c:f>
              <c:strCache>
                <c:ptCount val="1"/>
                <c:pt idx="0">
                  <c:v>Vietnam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Intermediate_use!$K$349</c:f>
              <c:numCache>
                <c:formatCode>0</c:formatCode>
                <c:ptCount val="1"/>
                <c:pt idx="0">
                  <c:v>2289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9F-4FC8-9993-C777C18FFF54}"/>
            </c:ext>
          </c:extLst>
        </c:ser>
        <c:ser>
          <c:idx val="10"/>
          <c:order val="10"/>
          <c:tx>
            <c:strRef>
              <c:f>Intermediate_use!$L$348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Intermediate_use!$L$349</c:f>
              <c:numCache>
                <c:formatCode>0</c:formatCode>
                <c:ptCount val="1"/>
                <c:pt idx="0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9F-4FC8-9993-C777C18FFF54}"/>
            </c:ext>
          </c:extLst>
        </c:ser>
        <c:ser>
          <c:idx val="11"/>
          <c:order val="11"/>
          <c:tx>
            <c:strRef>
              <c:f>Intermediate_use!$M$348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Intermediate_use!$M$349</c:f>
              <c:numCache>
                <c:formatCode>0</c:formatCode>
                <c:ptCount val="1"/>
                <c:pt idx="0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99F-4FC8-9993-C777C18FFF54}"/>
            </c:ext>
          </c:extLst>
        </c:ser>
        <c:ser>
          <c:idx val="12"/>
          <c:order val="12"/>
          <c:tx>
            <c:strRef>
              <c:f>Intermediate_use!$N$348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Intermediate_use!$A$349</c:f>
              <c:strCache>
                <c:ptCount val="1"/>
                <c:pt idx="0">
                  <c:v>Solar panels</c:v>
                </c:pt>
              </c:strCache>
            </c:strRef>
          </c:cat>
          <c:val>
            <c:numRef>
              <c:f>Intermediate_use!$N$349</c:f>
              <c:numCache>
                <c:formatCode>0</c:formatCode>
                <c:ptCount val="1"/>
                <c:pt idx="0">
                  <c:v>14476.211000000003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9F-4FC8-9993-C777C18FF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7233680"/>
        <c:axId val="1607234512"/>
      </c:barChart>
      <c:catAx>
        <c:axId val="160723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234512"/>
        <c:crosses val="autoZero"/>
        <c:auto val="1"/>
        <c:lblAlgn val="ctr"/>
        <c:lblOffset val="100"/>
        <c:noMultiLvlLbl val="0"/>
      </c:catAx>
      <c:valAx>
        <c:axId val="1607234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23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52027629065897"/>
          <c:y val="0.14330812175859703"/>
          <c:w val="0.37154978970361707"/>
          <c:h val="0.77439384670964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B4273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rgbClr val="1B4273"/>
                </a:solidFill>
              </a:rPr>
              <a:t>Diversification (Herfindahl–Hirschman index</a:t>
            </a:r>
            <a:r>
              <a:rPr lang="uk-UA" sz="1400" b="1" dirty="0">
                <a:solidFill>
                  <a:srgbClr val="1B4273"/>
                </a:solidFill>
              </a:rPr>
              <a:t> - </a:t>
            </a:r>
            <a:r>
              <a:rPr lang="en-US" sz="1400" b="1" dirty="0">
                <a:solidFill>
                  <a:srgbClr val="1B4273"/>
                </a:solidFill>
              </a:rPr>
              <a:t>HHI) of the downstream production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B42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89039622204767"/>
          <c:y val="0.12531427713142976"/>
          <c:w val="0.85701364837930316"/>
          <c:h val="0.4989332635170581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D3-467C-AFD8-2590016117CF}"/>
              </c:ext>
            </c:extLst>
          </c:dPt>
          <c:dLbls>
            <c:dLbl>
              <c:idx val="11"/>
              <c:layout>
                <c:manualLayout>
                  <c:x val="-2.9265373452089299E-3"/>
                  <c:y val="-0.18965867709902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3-467C-AFD8-259001611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Intermediate_use!$R$170:$R$181</c:f>
              <c:strCache>
                <c:ptCount val="12"/>
                <c:pt idx="0">
                  <c:v>Ni Man Cobalt Oxide batteries</c:v>
                </c:pt>
                <c:pt idx="1">
                  <c:v>Li Ni Co Aluminum Oxide batteries</c:v>
                </c:pt>
                <c:pt idx="2">
                  <c:v>Electric busses</c:v>
                </c:pt>
                <c:pt idx="3">
                  <c:v>Lithium Cobalt Oxide batteries</c:v>
                </c:pt>
                <c:pt idx="4">
                  <c:v>Permanent magnets</c:v>
                </c:pt>
                <c:pt idx="5">
                  <c:v>Lithium Iron Phosphate batteries</c:v>
                </c:pt>
                <c:pt idx="6">
                  <c:v>Light-duty EV</c:v>
                </c:pt>
                <c:pt idx="7">
                  <c:v>Solar panels</c:v>
                </c:pt>
                <c:pt idx="8">
                  <c:v>Nacelle</c:v>
                </c:pt>
                <c:pt idx="9">
                  <c:v>Li Manganese Oxide batteries</c:v>
                </c:pt>
                <c:pt idx="10">
                  <c:v>Plug-in hybrids</c:v>
                </c:pt>
                <c:pt idx="11">
                  <c:v>Simple average</c:v>
                </c:pt>
              </c:strCache>
            </c:strRef>
          </c:cat>
          <c:val>
            <c:numRef>
              <c:f>Intermediate_use!$S$170:$S$181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0.98373480794613111</c:v>
                </c:pt>
                <c:pt idx="3">
                  <c:v>0.70376839837384131</c:v>
                </c:pt>
                <c:pt idx="4">
                  <c:v>0.6817002527926781</c:v>
                </c:pt>
                <c:pt idx="5">
                  <c:v>0.63258160505135863</c:v>
                </c:pt>
                <c:pt idx="6">
                  <c:v>0.30514223467845214</c:v>
                </c:pt>
                <c:pt idx="7">
                  <c:v>0.2431994797507063</c:v>
                </c:pt>
                <c:pt idx="8">
                  <c:v>0.1757869561530449</c:v>
                </c:pt>
                <c:pt idx="9">
                  <c:v>0.14434757397029466</c:v>
                </c:pt>
                <c:pt idx="10">
                  <c:v>0.13406790819112946</c:v>
                </c:pt>
                <c:pt idx="11" formatCode="0.00">
                  <c:v>0.54584811062796701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D3-467C-AFD8-259001611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8405792"/>
        <c:axId val="1858407456"/>
      </c:barChart>
      <c:catAx>
        <c:axId val="185840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407456"/>
        <c:crosses val="autoZero"/>
        <c:auto val="1"/>
        <c:lblAlgn val="ctr"/>
        <c:lblOffset val="100"/>
        <c:noMultiLvlLbl val="0"/>
      </c:catAx>
      <c:valAx>
        <c:axId val="1858407456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4057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use by non-ferrous</a:t>
            </a:r>
            <a:r>
              <a:rPr lang="en-US" baseline="0"/>
              <a:t> metals, kg of oil equivalent per tonne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Sheet1!$B$143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Sheet1!$E$142:$J$142</c:f>
              <c:strCache>
                <c:ptCount val="6"/>
                <c:pt idx="0">
                  <c:v>Aluminum (primary)</c:v>
                </c:pt>
                <c:pt idx="1">
                  <c:v>Aluminum (secondary)</c:v>
                </c:pt>
                <c:pt idx="2">
                  <c:v>Copper (primary)</c:v>
                </c:pt>
                <c:pt idx="3">
                  <c:v>Copper (secondary)</c:v>
                </c:pt>
                <c:pt idx="4">
                  <c:v>Other metals (primary)</c:v>
                </c:pt>
                <c:pt idx="5">
                  <c:v>Other metals (secondary)</c:v>
                </c:pt>
              </c:strCache>
            </c:strRef>
          </c:cat>
          <c:val>
            <c:numRef>
              <c:f>Sheet1!$E$143:$J$143</c:f>
              <c:numCache>
                <c:formatCode>0.0</c:formatCode>
                <c:ptCount val="6"/>
                <c:pt idx="0">
                  <c:v>332.5</c:v>
                </c:pt>
                <c:pt idx="1">
                  <c:v>1.73</c:v>
                </c:pt>
                <c:pt idx="2">
                  <c:v>468.1</c:v>
                </c:pt>
                <c:pt idx="3">
                  <c:v>114.6</c:v>
                </c:pt>
                <c:pt idx="4">
                  <c:v>468.1</c:v>
                </c:pt>
                <c:pt idx="5">
                  <c:v>114.6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8-4247-A516-75D2DF57DF99}"/>
            </c:ext>
          </c:extLst>
        </c:ser>
        <c:ser>
          <c:idx val="1"/>
          <c:order val="1"/>
          <c:tx>
            <c:strRef>
              <c:f>Sheet1!$B$144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Sheet1!$E$142:$J$142</c:f>
              <c:strCache>
                <c:ptCount val="6"/>
                <c:pt idx="0">
                  <c:v>Aluminum (primary)</c:v>
                </c:pt>
                <c:pt idx="1">
                  <c:v>Aluminum (secondary)</c:v>
                </c:pt>
                <c:pt idx="2">
                  <c:v>Copper (primary)</c:v>
                </c:pt>
                <c:pt idx="3">
                  <c:v>Copper (secondary)</c:v>
                </c:pt>
                <c:pt idx="4">
                  <c:v>Other metals (primary)</c:v>
                </c:pt>
                <c:pt idx="5">
                  <c:v>Other metals (secondary)</c:v>
                </c:pt>
              </c:strCache>
            </c:strRef>
          </c:cat>
          <c:val>
            <c:numRef>
              <c:f>Sheet1!$E$144:$J$144</c:f>
              <c:numCache>
                <c:formatCode>0.0</c:formatCode>
                <c:ptCount val="6"/>
                <c:pt idx="0">
                  <c:v>100.8</c:v>
                </c:pt>
                <c:pt idx="1">
                  <c:v>20.2</c:v>
                </c:pt>
                <c:pt idx="2">
                  <c:v>262.7</c:v>
                </c:pt>
                <c:pt idx="3">
                  <c:v>64.5</c:v>
                </c:pt>
                <c:pt idx="4">
                  <c:v>262.7</c:v>
                </c:pt>
                <c:pt idx="5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88-4247-A516-75D2DF57DF99}"/>
            </c:ext>
          </c:extLst>
        </c:ser>
        <c:ser>
          <c:idx val="2"/>
          <c:order val="2"/>
          <c:tx>
            <c:strRef>
              <c:f>Sheet1!$B$145</c:f>
              <c:strCache>
                <c:ptCount val="1"/>
                <c:pt idx="0">
                  <c:v>Petroleum products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Sheet1!$E$142:$J$142</c:f>
              <c:strCache>
                <c:ptCount val="6"/>
                <c:pt idx="0">
                  <c:v>Aluminum (primary)</c:v>
                </c:pt>
                <c:pt idx="1">
                  <c:v>Aluminum (secondary)</c:v>
                </c:pt>
                <c:pt idx="2">
                  <c:v>Copper (primary)</c:v>
                </c:pt>
                <c:pt idx="3">
                  <c:v>Copper (secondary)</c:v>
                </c:pt>
                <c:pt idx="4">
                  <c:v>Other metals (primary)</c:v>
                </c:pt>
                <c:pt idx="5">
                  <c:v>Other metals (secondary)</c:v>
                </c:pt>
              </c:strCache>
            </c:strRef>
          </c:cat>
          <c:val>
            <c:numRef>
              <c:f>Sheet1!$E$145:$J$145</c:f>
              <c:numCache>
                <c:formatCode>0.0</c:formatCode>
                <c:ptCount val="6"/>
                <c:pt idx="0">
                  <c:v>525.43327173931948</c:v>
                </c:pt>
                <c:pt idx="1">
                  <c:v>264.54472200404888</c:v>
                </c:pt>
                <c:pt idx="2">
                  <c:v>358.3</c:v>
                </c:pt>
                <c:pt idx="3">
                  <c:v>112.3</c:v>
                </c:pt>
                <c:pt idx="4">
                  <c:v>358.3</c:v>
                </c:pt>
                <c:pt idx="5">
                  <c:v>112.3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88-4247-A516-75D2DF57DF99}"/>
            </c:ext>
          </c:extLst>
        </c:ser>
        <c:ser>
          <c:idx val="3"/>
          <c:order val="3"/>
          <c:tx>
            <c:strRef>
              <c:f>Sheet1!$B$146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Sheet1!$E$142:$J$142</c:f>
              <c:strCache>
                <c:ptCount val="6"/>
                <c:pt idx="0">
                  <c:v>Aluminum (primary)</c:v>
                </c:pt>
                <c:pt idx="1">
                  <c:v>Aluminum (secondary)</c:v>
                </c:pt>
                <c:pt idx="2">
                  <c:v>Copper (primary)</c:v>
                </c:pt>
                <c:pt idx="3">
                  <c:v>Copper (secondary)</c:v>
                </c:pt>
                <c:pt idx="4">
                  <c:v>Other metals (primary)</c:v>
                </c:pt>
                <c:pt idx="5">
                  <c:v>Other metals (secondary)</c:v>
                </c:pt>
              </c:strCache>
            </c:strRef>
          </c:cat>
          <c:val>
            <c:numRef>
              <c:f>Sheet1!$E$146:$J$146</c:f>
              <c:numCache>
                <c:formatCode>0.0</c:formatCode>
                <c:ptCount val="6"/>
                <c:pt idx="0">
                  <c:v>1272.7898176814585</c:v>
                </c:pt>
                <c:pt idx="1">
                  <c:v>22.101823185414517</c:v>
                </c:pt>
                <c:pt idx="2">
                  <c:v>141.89886480908152</c:v>
                </c:pt>
                <c:pt idx="3">
                  <c:v>35.345717234262125</c:v>
                </c:pt>
                <c:pt idx="4">
                  <c:v>141.89886480908152</c:v>
                </c:pt>
                <c:pt idx="5">
                  <c:v>35.345717234262125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88-4247-A516-75D2DF57D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5938592"/>
        <c:axId val="1785934432"/>
      </c:barChart>
      <c:catAx>
        <c:axId val="17859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934432"/>
        <c:crosses val="autoZero"/>
        <c:auto val="1"/>
        <c:lblAlgn val="ctr"/>
        <c:lblOffset val="100"/>
        <c:noMultiLvlLbl val="0"/>
      </c:catAx>
      <c:valAx>
        <c:axId val="17859344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93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Global primary vs secondary output values in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66492253303676"/>
          <c:y val="0.12329083721232147"/>
          <c:w val="0.76664932493676907"/>
          <c:h val="0.687041300492280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Prim_scnd_shares!$L$43</c:f>
              <c:strCache>
                <c:ptCount val="1"/>
                <c:pt idx="0">
                  <c:v>Primary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Prim_scnd_shares!$K$44:$K$48</c:f>
              <c:strCache>
                <c:ptCount val="5"/>
                <c:pt idx="0">
                  <c:v>Plastic</c:v>
                </c:pt>
                <c:pt idx="1">
                  <c:v>Iron and steel</c:v>
                </c:pt>
                <c:pt idx="2">
                  <c:v>Aluminum</c:v>
                </c:pt>
                <c:pt idx="3">
                  <c:v>Copper</c:v>
                </c:pt>
                <c:pt idx="4">
                  <c:v>Other non-ferrous metals</c:v>
                </c:pt>
              </c:strCache>
            </c:strRef>
          </c:cat>
          <c:val>
            <c:numRef>
              <c:f>Prim_scnd_shares!$L$44:$L$48</c:f>
              <c:numCache>
                <c:formatCode>0.0</c:formatCode>
                <c:ptCount val="5"/>
                <c:pt idx="0">
                  <c:v>1005.261542</c:v>
                </c:pt>
                <c:pt idx="1">
                  <c:v>1149.0464059999999</c:v>
                </c:pt>
                <c:pt idx="2">
                  <c:v>316.60292499999997</c:v>
                </c:pt>
                <c:pt idx="3">
                  <c:v>425.11056600000001</c:v>
                </c:pt>
                <c:pt idx="4">
                  <c:v>297.38861700000001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3-454F-A008-297AB786A01B}"/>
            </c:ext>
          </c:extLst>
        </c:ser>
        <c:ser>
          <c:idx val="1"/>
          <c:order val="1"/>
          <c:tx>
            <c:strRef>
              <c:f>Prim_scnd_shares!$M$43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Prim_scnd_shares!$K$44:$K$48</c:f>
              <c:strCache>
                <c:ptCount val="5"/>
                <c:pt idx="0">
                  <c:v>Plastic</c:v>
                </c:pt>
                <c:pt idx="1">
                  <c:v>Iron and steel</c:v>
                </c:pt>
                <c:pt idx="2">
                  <c:v>Aluminum</c:v>
                </c:pt>
                <c:pt idx="3">
                  <c:v>Copper</c:v>
                </c:pt>
                <c:pt idx="4">
                  <c:v>Other non-ferrous metals</c:v>
                </c:pt>
              </c:strCache>
            </c:strRef>
          </c:cat>
          <c:val>
            <c:numRef>
              <c:f>Prim_scnd_shares!$M$44:$M$48</c:f>
              <c:numCache>
                <c:formatCode>0.0</c:formatCode>
                <c:ptCount val="5"/>
                <c:pt idx="0">
                  <c:v>229.41496599999999</c:v>
                </c:pt>
                <c:pt idx="1">
                  <c:v>803.72510699999998</c:v>
                </c:pt>
                <c:pt idx="2">
                  <c:v>201.46973600000001</c:v>
                </c:pt>
                <c:pt idx="3">
                  <c:v>136.26521</c:v>
                </c:pt>
                <c:pt idx="4">
                  <c:v>123.596981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53-454F-A008-297AB786A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391808"/>
        <c:axId val="1518397216"/>
      </c:barChart>
      <c:scatterChart>
        <c:scatterStyle val="lineMarker"/>
        <c:varyColors val="0"/>
        <c:ser>
          <c:idx val="2"/>
          <c:order val="2"/>
          <c:tx>
            <c:strRef>
              <c:f>Prim_scnd_shares!$N$43</c:f>
              <c:strCache>
                <c:ptCount val="1"/>
                <c:pt idx="0">
                  <c:v>Share of secondary production, 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Prim_scnd_shares!$K$44:$K$48</c:f>
              <c:strCache>
                <c:ptCount val="5"/>
                <c:pt idx="0">
                  <c:v>Plastic</c:v>
                </c:pt>
                <c:pt idx="1">
                  <c:v>Iron and steel</c:v>
                </c:pt>
                <c:pt idx="2">
                  <c:v>Aluminum</c:v>
                </c:pt>
                <c:pt idx="3">
                  <c:v>Copper</c:v>
                </c:pt>
                <c:pt idx="4">
                  <c:v>Other non-ferrous metals</c:v>
                </c:pt>
              </c:strCache>
            </c:strRef>
          </c:xVal>
          <c:yVal>
            <c:numRef>
              <c:f>Prim_scnd_shares!$N$44:$N$48</c:f>
              <c:numCache>
                <c:formatCode>0.0%</c:formatCode>
                <c:ptCount val="5"/>
                <c:pt idx="0">
                  <c:v>0.18580977649896291</c:v>
                </c:pt>
                <c:pt idx="1">
                  <c:v>0.41158174504771161</c:v>
                </c:pt>
                <c:pt idx="2">
                  <c:v>0.38888316478834623</c:v>
                </c:pt>
                <c:pt idx="3">
                  <c:v>0.24273439614893536</c:v>
                </c:pt>
                <c:pt idx="4">
                  <c:v>0.29358957072921055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53-454F-A008-297AB786A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8664304"/>
        <c:axId val="1528665136"/>
      </c:scatterChart>
      <c:catAx>
        <c:axId val="151839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397216"/>
        <c:crosses val="autoZero"/>
        <c:auto val="1"/>
        <c:lblAlgn val="ctr"/>
        <c:lblOffset val="100"/>
        <c:noMultiLvlLbl val="0"/>
      </c:catAx>
      <c:valAx>
        <c:axId val="1518397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Value of output, bn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391808"/>
        <c:crosses val="autoZero"/>
        <c:crossBetween val="between"/>
      </c:valAx>
      <c:valAx>
        <c:axId val="15286651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Share of secondary output,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664304"/>
        <c:crosses val="max"/>
        <c:crossBetween val="midCat"/>
      </c:valAx>
      <c:valAx>
        <c:axId val="152866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8665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Value of mined output, million USD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Mining!$B$218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Mining!$B$219:$B$233</c:f>
              <c:numCache>
                <c:formatCode>General</c:formatCode>
                <c:ptCount val="15"/>
                <c:pt idx="0">
                  <c:v>16908</c:v>
                </c:pt>
                <c:pt idx="1">
                  <c:v>5403</c:v>
                </c:pt>
                <c:pt idx="2">
                  <c:v>69.400000000000006</c:v>
                </c:pt>
                <c:pt idx="3">
                  <c:v>5524</c:v>
                </c:pt>
                <c:pt idx="4">
                  <c:v>1152</c:v>
                </c:pt>
                <c:pt idx="5">
                  <c:v>456</c:v>
                </c:pt>
                <c:pt idx="6">
                  <c:v>8</c:v>
                </c:pt>
                <c:pt idx="7">
                  <c:v>3102</c:v>
                </c:pt>
                <c:pt idx="8">
                  <c:v>11.5</c:v>
                </c:pt>
                <c:pt idx="9">
                  <c:v>164</c:v>
                </c:pt>
                <c:pt idx="10">
                  <c:v>133</c:v>
                </c:pt>
                <c:pt idx="11">
                  <c:v>0.49399999999999999</c:v>
                </c:pt>
                <c:pt idx="12">
                  <c:v>553</c:v>
                </c:pt>
                <c:pt idx="13">
                  <c:v>430</c:v>
                </c:pt>
                <c:pt idx="14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E-4E64-B7BE-9ADFDD3699D6}"/>
            </c:ext>
          </c:extLst>
        </c:ser>
        <c:ser>
          <c:idx val="1"/>
          <c:order val="1"/>
          <c:tx>
            <c:strRef>
              <c:f>Mining!$C$218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Mining!$C$219:$C$233</c:f>
              <c:numCache>
                <c:formatCode>General</c:formatCode>
                <c:ptCount val="15"/>
                <c:pt idx="0">
                  <c:v>264</c:v>
                </c:pt>
                <c:pt idx="1">
                  <c:v>49</c:v>
                </c:pt>
                <c:pt idx="2">
                  <c:v>47.7</c:v>
                </c:pt>
                <c:pt idx="3">
                  <c:v>60.2</c:v>
                </c:pt>
                <c:pt idx="4">
                  <c:v>2332</c:v>
                </c:pt>
                <c:pt idx="5">
                  <c:v>0</c:v>
                </c:pt>
                <c:pt idx="6">
                  <c:v>3093</c:v>
                </c:pt>
                <c:pt idx="7">
                  <c:v>41.7</c:v>
                </c:pt>
                <c:pt idx="8">
                  <c:v>2729</c:v>
                </c:pt>
                <c:pt idx="9">
                  <c:v>127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4E-4E64-B7BE-9ADFDD3699D6}"/>
            </c:ext>
          </c:extLst>
        </c:ser>
        <c:ser>
          <c:idx val="2"/>
          <c:order val="2"/>
          <c:tx>
            <c:strRef>
              <c:f>Mining!$D$218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Mining!$D$219:$D$233</c:f>
              <c:numCache>
                <c:formatCode>General</c:formatCode>
                <c:ptCount val="15"/>
                <c:pt idx="0">
                  <c:v>1764</c:v>
                </c:pt>
                <c:pt idx="1">
                  <c:v>301</c:v>
                </c:pt>
                <c:pt idx="2">
                  <c:v>1660</c:v>
                </c:pt>
                <c:pt idx="3">
                  <c:v>387</c:v>
                </c:pt>
                <c:pt idx="4">
                  <c:v>0</c:v>
                </c:pt>
                <c:pt idx="5">
                  <c:v>491</c:v>
                </c:pt>
                <c:pt idx="6">
                  <c:v>746</c:v>
                </c:pt>
                <c:pt idx="7">
                  <c:v>0</c:v>
                </c:pt>
                <c:pt idx="8">
                  <c:v>1525</c:v>
                </c:pt>
                <c:pt idx="9">
                  <c:v>77.400000000000006</c:v>
                </c:pt>
                <c:pt idx="10">
                  <c:v>0</c:v>
                </c:pt>
                <c:pt idx="11">
                  <c:v>21.5</c:v>
                </c:pt>
                <c:pt idx="12">
                  <c:v>7.89</c:v>
                </c:pt>
                <c:pt idx="13">
                  <c:v>2.1800000000000002</c:v>
                </c:pt>
                <c:pt idx="14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4E-4E64-B7BE-9ADFDD3699D6}"/>
            </c:ext>
          </c:extLst>
        </c:ser>
        <c:ser>
          <c:idx val="3"/>
          <c:order val="3"/>
          <c:tx>
            <c:strRef>
              <c:f>Mining!$E$218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Mining!$E$219:$E$233</c:f>
              <c:numCache>
                <c:formatCode>General</c:formatCode>
                <c:ptCount val="15"/>
                <c:pt idx="0">
                  <c:v>294</c:v>
                </c:pt>
                <c:pt idx="1">
                  <c:v>1197</c:v>
                </c:pt>
                <c:pt idx="2">
                  <c:v>196</c:v>
                </c:pt>
                <c:pt idx="3">
                  <c:v>160</c:v>
                </c:pt>
                <c:pt idx="4">
                  <c:v>1577</c:v>
                </c:pt>
                <c:pt idx="5">
                  <c:v>166</c:v>
                </c:pt>
                <c:pt idx="6">
                  <c:v>0</c:v>
                </c:pt>
                <c:pt idx="7">
                  <c:v>1352</c:v>
                </c:pt>
                <c:pt idx="8">
                  <c:v>12.6</c:v>
                </c:pt>
                <c:pt idx="9">
                  <c:v>484</c:v>
                </c:pt>
                <c:pt idx="10">
                  <c:v>914</c:v>
                </c:pt>
                <c:pt idx="11">
                  <c:v>0</c:v>
                </c:pt>
                <c:pt idx="12">
                  <c:v>0</c:v>
                </c:pt>
                <c:pt idx="13">
                  <c:v>24.6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4E-4E64-B7BE-9ADFDD3699D6}"/>
            </c:ext>
          </c:extLst>
        </c:ser>
        <c:ser>
          <c:idx val="4"/>
          <c:order val="4"/>
          <c:tx>
            <c:strRef>
              <c:f>Mining!$F$218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Mining!$F$219:$F$233</c:f>
              <c:numCache>
                <c:formatCode>General</c:formatCode>
                <c:ptCount val="15"/>
                <c:pt idx="0">
                  <c:v>3014</c:v>
                </c:pt>
                <c:pt idx="1">
                  <c:v>1896</c:v>
                </c:pt>
                <c:pt idx="2">
                  <c:v>77.2</c:v>
                </c:pt>
                <c:pt idx="3">
                  <c:v>0</c:v>
                </c:pt>
                <c:pt idx="4">
                  <c:v>0</c:v>
                </c:pt>
                <c:pt idx="5">
                  <c:v>402</c:v>
                </c:pt>
                <c:pt idx="6">
                  <c:v>0</c:v>
                </c:pt>
                <c:pt idx="7">
                  <c:v>49.8</c:v>
                </c:pt>
                <c:pt idx="8">
                  <c:v>212</c:v>
                </c:pt>
                <c:pt idx="9">
                  <c:v>49.4</c:v>
                </c:pt>
                <c:pt idx="10">
                  <c:v>76.2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4E-4E64-B7BE-9ADFDD3699D6}"/>
            </c:ext>
          </c:extLst>
        </c:ser>
        <c:ser>
          <c:idx val="5"/>
          <c:order val="5"/>
          <c:tx>
            <c:strRef>
              <c:f>Mining!$G$218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Mining!$G$219:$G$233</c:f>
              <c:numCache>
                <c:formatCode>General</c:formatCode>
                <c:ptCount val="15"/>
                <c:pt idx="0">
                  <c:v>611</c:v>
                </c:pt>
                <c:pt idx="1">
                  <c:v>84.3</c:v>
                </c:pt>
                <c:pt idx="2">
                  <c:v>410</c:v>
                </c:pt>
                <c:pt idx="3">
                  <c:v>734</c:v>
                </c:pt>
                <c:pt idx="4">
                  <c:v>386</c:v>
                </c:pt>
                <c:pt idx="5">
                  <c:v>9.84</c:v>
                </c:pt>
                <c:pt idx="6">
                  <c:v>128</c:v>
                </c:pt>
                <c:pt idx="7">
                  <c:v>10.3</c:v>
                </c:pt>
                <c:pt idx="8">
                  <c:v>0</c:v>
                </c:pt>
                <c:pt idx="9">
                  <c:v>0</c:v>
                </c:pt>
                <c:pt idx="10">
                  <c:v>4.8600000000000003</c:v>
                </c:pt>
                <c:pt idx="11">
                  <c:v>665</c:v>
                </c:pt>
                <c:pt idx="12">
                  <c:v>114</c:v>
                </c:pt>
                <c:pt idx="13">
                  <c:v>7.67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4E-4E64-B7BE-9ADFDD3699D6}"/>
            </c:ext>
          </c:extLst>
        </c:ser>
        <c:ser>
          <c:idx val="6"/>
          <c:order val="6"/>
          <c:tx>
            <c:strRef>
              <c:f>Mining!$H$218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Mining!$H$219:$H$233</c:f>
              <c:numCache>
                <c:formatCode>General</c:formatCode>
                <c:ptCount val="15"/>
                <c:pt idx="0">
                  <c:v>203</c:v>
                </c:pt>
                <c:pt idx="1">
                  <c:v>2203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743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4E-4E64-B7BE-9ADFDD3699D6}"/>
            </c:ext>
          </c:extLst>
        </c:ser>
        <c:ser>
          <c:idx val="7"/>
          <c:order val="7"/>
          <c:tx>
            <c:strRef>
              <c:f>Mining!$I$218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Mining!$I$219:$I$233</c:f>
              <c:numCache>
                <c:formatCode>General</c:formatCode>
                <c:ptCount val="15"/>
                <c:pt idx="0">
                  <c:v>211</c:v>
                </c:pt>
                <c:pt idx="1">
                  <c:v>1304</c:v>
                </c:pt>
                <c:pt idx="2">
                  <c:v>0</c:v>
                </c:pt>
                <c:pt idx="3">
                  <c:v>36.9</c:v>
                </c:pt>
                <c:pt idx="4">
                  <c:v>144</c:v>
                </c:pt>
                <c:pt idx="5">
                  <c:v>1405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8.49</c:v>
                </c:pt>
                <c:pt idx="10">
                  <c:v>0</c:v>
                </c:pt>
                <c:pt idx="11">
                  <c:v>0</c:v>
                </c:pt>
                <c:pt idx="12">
                  <c:v>3.86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4E-4E64-B7BE-9ADFDD3699D6}"/>
            </c:ext>
          </c:extLst>
        </c:ser>
        <c:ser>
          <c:idx val="8"/>
          <c:order val="8"/>
          <c:tx>
            <c:strRef>
              <c:f>Mining!$J$218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Mining!$J$219:$J$233</c:f>
              <c:numCache>
                <c:formatCode>General</c:formatCode>
                <c:ptCount val="15"/>
                <c:pt idx="0">
                  <c:v>192</c:v>
                </c:pt>
                <c:pt idx="1">
                  <c:v>1386</c:v>
                </c:pt>
                <c:pt idx="2">
                  <c:v>0</c:v>
                </c:pt>
                <c:pt idx="3">
                  <c:v>54.8</c:v>
                </c:pt>
                <c:pt idx="4">
                  <c:v>497</c:v>
                </c:pt>
                <c:pt idx="5">
                  <c:v>80.8</c:v>
                </c:pt>
                <c:pt idx="6">
                  <c:v>289</c:v>
                </c:pt>
                <c:pt idx="7">
                  <c:v>145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41.9</c:v>
                </c:pt>
                <c:pt idx="13">
                  <c:v>8.5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4E-4E64-B7BE-9ADFDD3699D6}"/>
            </c:ext>
          </c:extLst>
        </c:ser>
        <c:ser>
          <c:idx val="9"/>
          <c:order val="9"/>
          <c:tx>
            <c:strRef>
              <c:f>Mining!$K$218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Mining!$K$219:$K$233</c:f>
              <c:numCache>
                <c:formatCode>General</c:formatCode>
                <c:ptCount val="15"/>
                <c:pt idx="0">
                  <c:v>0</c:v>
                </c:pt>
                <c:pt idx="1">
                  <c:v>553</c:v>
                </c:pt>
                <c:pt idx="2">
                  <c:v>916</c:v>
                </c:pt>
                <c:pt idx="3">
                  <c:v>62.8</c:v>
                </c:pt>
                <c:pt idx="4">
                  <c:v>0</c:v>
                </c:pt>
                <c:pt idx="5">
                  <c:v>154</c:v>
                </c:pt>
                <c:pt idx="6">
                  <c:v>0</c:v>
                </c:pt>
                <c:pt idx="7">
                  <c:v>0</c:v>
                </c:pt>
                <c:pt idx="8">
                  <c:v>358</c:v>
                </c:pt>
                <c:pt idx="9">
                  <c:v>346</c:v>
                </c:pt>
                <c:pt idx="10">
                  <c:v>0.61</c:v>
                </c:pt>
                <c:pt idx="11">
                  <c:v>150</c:v>
                </c:pt>
                <c:pt idx="12">
                  <c:v>52.6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84E-4E64-B7BE-9ADFDD3699D6}"/>
            </c:ext>
          </c:extLst>
        </c:ser>
        <c:ser>
          <c:idx val="10"/>
          <c:order val="10"/>
          <c:tx>
            <c:strRef>
              <c:f>Mining!$L$218</c:f>
              <c:strCache>
                <c:ptCount val="1"/>
                <c:pt idx="0">
                  <c:v>Morocco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Mining!$L$219:$L$233</c:f>
              <c:numCache>
                <c:formatCode>General</c:formatCode>
                <c:ptCount val="15"/>
                <c:pt idx="0">
                  <c:v>2323</c:v>
                </c:pt>
                <c:pt idx="1">
                  <c:v>71.3</c:v>
                </c:pt>
                <c:pt idx="2">
                  <c:v>0.70099999999999996</c:v>
                </c:pt>
                <c:pt idx="3">
                  <c:v>0</c:v>
                </c:pt>
                <c:pt idx="4">
                  <c:v>18</c:v>
                </c:pt>
                <c:pt idx="5">
                  <c:v>111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18.7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4E-4E64-B7BE-9ADFDD3699D6}"/>
            </c:ext>
          </c:extLst>
        </c:ser>
        <c:ser>
          <c:idx val="11"/>
          <c:order val="11"/>
          <c:tx>
            <c:strRef>
              <c:f>Mining!$M$218</c:f>
              <c:strCache>
                <c:ptCount val="1"/>
                <c:pt idx="0">
                  <c:v>Philippines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Mining!$M$219:$M$233</c:f>
              <c:numCache>
                <c:formatCode>General</c:formatCode>
                <c:ptCount val="15"/>
                <c:pt idx="0">
                  <c:v>1.17</c:v>
                </c:pt>
                <c:pt idx="1">
                  <c:v>0</c:v>
                </c:pt>
                <c:pt idx="2">
                  <c:v>2041</c:v>
                </c:pt>
                <c:pt idx="3">
                  <c:v>0</c:v>
                </c:pt>
                <c:pt idx="4">
                  <c:v>0</c:v>
                </c:pt>
                <c:pt idx="5">
                  <c:v>7.87</c:v>
                </c:pt>
                <c:pt idx="6">
                  <c:v>4.47</c:v>
                </c:pt>
                <c:pt idx="7">
                  <c:v>0</c:v>
                </c:pt>
                <c:pt idx="8">
                  <c:v>0</c:v>
                </c:pt>
                <c:pt idx="9">
                  <c:v>39.1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84E-4E64-B7BE-9ADFDD3699D6}"/>
            </c:ext>
          </c:extLst>
        </c:ser>
        <c:ser>
          <c:idx val="12"/>
          <c:order val="12"/>
          <c:tx>
            <c:strRef>
              <c:f>Mining!$N$218</c:f>
              <c:strCache>
                <c:ptCount val="1"/>
                <c:pt idx="0">
                  <c:v>Bolivia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Mining!$N$219:$N$233</c:f>
              <c:numCache>
                <c:formatCode>General</c:formatCode>
                <c:ptCount val="15"/>
                <c:pt idx="0">
                  <c:v>0</c:v>
                </c:pt>
                <c:pt idx="1">
                  <c:v>1388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485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0.21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4E-4E64-B7BE-9ADFDD3699D6}"/>
            </c:ext>
          </c:extLst>
        </c:ser>
        <c:ser>
          <c:idx val="13"/>
          <c:order val="13"/>
          <c:tx>
            <c:strRef>
              <c:f>Mining!$O$218</c:f>
              <c:strCache>
                <c:ptCount val="1"/>
                <c:pt idx="0">
                  <c:v>Turkiye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Mining!$O$219:$O$233</c:f>
              <c:numCache>
                <c:formatCode>General</c:formatCode>
                <c:ptCount val="15"/>
                <c:pt idx="0">
                  <c:v>88.2</c:v>
                </c:pt>
                <c:pt idx="1">
                  <c:v>177</c:v>
                </c:pt>
                <c:pt idx="2">
                  <c:v>90.9</c:v>
                </c:pt>
                <c:pt idx="3">
                  <c:v>939</c:v>
                </c:pt>
                <c:pt idx="4">
                  <c:v>29.1</c:v>
                </c:pt>
                <c:pt idx="5">
                  <c:v>32.5</c:v>
                </c:pt>
                <c:pt idx="6">
                  <c:v>376</c:v>
                </c:pt>
                <c:pt idx="7">
                  <c:v>4.37</c:v>
                </c:pt>
                <c:pt idx="8">
                  <c:v>0</c:v>
                </c:pt>
                <c:pt idx="9">
                  <c:v>1.87</c:v>
                </c:pt>
                <c:pt idx="10">
                  <c:v>0</c:v>
                </c:pt>
                <c:pt idx="11">
                  <c:v>0</c:v>
                </c:pt>
                <c:pt idx="12">
                  <c:v>0.77700000000000002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84E-4E64-B7BE-9ADFDD3699D6}"/>
            </c:ext>
          </c:extLst>
        </c:ser>
        <c:ser>
          <c:idx val="14"/>
          <c:order val="14"/>
          <c:tx>
            <c:strRef>
              <c:f>Mining!$P$218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Mining!$P$219:$P$233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1257</c:v>
                </c:pt>
                <c:pt idx="3">
                  <c:v>0</c:v>
                </c:pt>
                <c:pt idx="4">
                  <c:v>16.3</c:v>
                </c:pt>
                <c:pt idx="5">
                  <c:v>24.2</c:v>
                </c:pt>
                <c:pt idx="6">
                  <c:v>0</c:v>
                </c:pt>
                <c:pt idx="7">
                  <c:v>9.25</c:v>
                </c:pt>
                <c:pt idx="8">
                  <c:v>0</c:v>
                </c:pt>
                <c:pt idx="9">
                  <c:v>10.199999999999999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84E-4E64-B7BE-9ADFDD3699D6}"/>
            </c:ext>
          </c:extLst>
        </c:ser>
        <c:ser>
          <c:idx val="15"/>
          <c:order val="15"/>
          <c:tx>
            <c:strRef>
              <c:f>Mining!$Q$218</c:f>
              <c:strCache>
                <c:ptCount val="1"/>
                <c:pt idx="0">
                  <c:v>Gabon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Mining!$Q$219:$Q$233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1092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84E-4E64-B7BE-9ADFDD3699D6}"/>
            </c:ext>
          </c:extLst>
        </c:ser>
        <c:ser>
          <c:idx val="16"/>
          <c:order val="16"/>
          <c:tx>
            <c:strRef>
              <c:f>Mining!$R$218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Mining!$R$219:$R$233</c:f>
              <c:numCache>
                <c:formatCode>General</c:formatCode>
                <c:ptCount val="15"/>
                <c:pt idx="0">
                  <c:v>0</c:v>
                </c:pt>
                <c:pt idx="1">
                  <c:v>66.900000000000006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451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288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84E-4E64-B7BE-9ADFDD3699D6}"/>
            </c:ext>
          </c:extLst>
        </c:ser>
        <c:ser>
          <c:idx val="17"/>
          <c:order val="17"/>
          <c:tx>
            <c:strRef>
              <c:f>Mining!$S$218</c:f>
              <c:strCache>
                <c:ptCount val="1"/>
                <c:pt idx="0">
                  <c:v>DR Congo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Mining!$S$219:$S$233</c:f>
              <c:numCache>
                <c:formatCode>General</c:formatCode>
                <c:ptCount val="15"/>
                <c:pt idx="0">
                  <c:v>0</c:v>
                </c:pt>
                <c:pt idx="1">
                  <c:v>17.600000000000001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0.122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603</c:v>
                </c:pt>
                <c:pt idx="10">
                  <c:v>0</c:v>
                </c:pt>
                <c:pt idx="11">
                  <c:v>23.1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84E-4E64-B7BE-9ADFDD3699D6}"/>
            </c:ext>
          </c:extLst>
        </c:ser>
        <c:ser>
          <c:idx val="18"/>
          <c:order val="18"/>
          <c:tx>
            <c:strRef>
              <c:f>Mining!$T$218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Mining!$T$219:$T$233</c:f>
              <c:numCache>
                <c:formatCode>General</c:formatCode>
                <c:ptCount val="15"/>
                <c:pt idx="0">
                  <c:v>5.48</c:v>
                </c:pt>
                <c:pt idx="1">
                  <c:v>0</c:v>
                </c:pt>
                <c:pt idx="2">
                  <c:v>541</c:v>
                </c:pt>
                <c:pt idx="3">
                  <c:v>0</c:v>
                </c:pt>
                <c:pt idx="4">
                  <c:v>0</c:v>
                </c:pt>
                <c:pt idx="5">
                  <c:v>2.02</c:v>
                </c:pt>
                <c:pt idx="6">
                  <c:v>0</c:v>
                </c:pt>
                <c:pt idx="7">
                  <c:v>0</c:v>
                </c:pt>
                <c:pt idx="8">
                  <c:v>7.23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84E-4E64-B7BE-9ADFDD3699D6}"/>
            </c:ext>
          </c:extLst>
        </c:ser>
        <c:ser>
          <c:idx val="19"/>
          <c:order val="19"/>
          <c:tx>
            <c:strRef>
              <c:f>Mining!$U$218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Mining!$U$219:$U$233</c:f>
              <c:numCache>
                <c:formatCode>General</c:formatCode>
                <c:ptCount val="15"/>
                <c:pt idx="0">
                  <c:v>0</c:v>
                </c:pt>
                <c:pt idx="1">
                  <c:v>45.9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397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84E-4E64-B7BE-9ADFDD3699D6}"/>
            </c:ext>
          </c:extLst>
        </c:ser>
        <c:ser>
          <c:idx val="20"/>
          <c:order val="20"/>
          <c:tx>
            <c:strRef>
              <c:f>Mining!$V$218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Mining!$A$219:$A$233</c:f>
              <c:strCache>
                <c:ptCount val="15"/>
                <c:pt idx="0">
                  <c:v>Phosphorus</c:v>
                </c:pt>
                <c:pt idx="1">
                  <c:v>Zink</c:v>
                </c:pt>
                <c:pt idx="2">
                  <c:v>Nickel</c:v>
                </c:pt>
                <c:pt idx="3">
                  <c:v>Magnesium</c:v>
                </c:pt>
                <c:pt idx="4">
                  <c:v>Manganese</c:v>
                </c:pt>
                <c:pt idx="5">
                  <c:v>Silver</c:v>
                </c:pt>
                <c:pt idx="6">
                  <c:v>Chromium</c:v>
                </c:pt>
                <c:pt idx="7">
                  <c:v>Titanium</c:v>
                </c:pt>
                <c:pt idx="8">
                  <c:v>Platinum group metals</c:v>
                </c:pt>
                <c:pt idx="9">
                  <c:v>Cobalt</c:v>
                </c:pt>
                <c:pt idx="10">
                  <c:v>Lithium</c:v>
                </c:pt>
                <c:pt idx="11">
                  <c:v>Niobium</c:v>
                </c:pt>
                <c:pt idx="12">
                  <c:v>Graphite</c:v>
                </c:pt>
                <c:pt idx="13">
                  <c:v>Rare earth elements</c:v>
                </c:pt>
                <c:pt idx="14">
                  <c:v>Galium</c:v>
                </c:pt>
              </c:strCache>
            </c:strRef>
          </c:cat>
          <c:val>
            <c:numRef>
              <c:f>Mining!$V$219:$V$233</c:f>
              <c:numCache>
                <c:formatCode>General</c:formatCode>
                <c:ptCount val="15"/>
                <c:pt idx="0">
                  <c:v>3008.9809999999998</c:v>
                </c:pt>
                <c:pt idx="1">
                  <c:v>2639.0999999999967</c:v>
                </c:pt>
                <c:pt idx="2">
                  <c:v>2169.34</c:v>
                </c:pt>
                <c:pt idx="3">
                  <c:v>764.14000000000033</c:v>
                </c:pt>
                <c:pt idx="4">
                  <c:v>1957.0670000000009</c:v>
                </c:pt>
                <c:pt idx="5">
                  <c:v>1432.8069999999998</c:v>
                </c:pt>
                <c:pt idx="6">
                  <c:v>1401.04</c:v>
                </c:pt>
                <c:pt idx="7">
                  <c:v>829.95999999999913</c:v>
                </c:pt>
                <c:pt idx="8">
                  <c:v>386.4989999999998</c:v>
                </c:pt>
                <c:pt idx="9">
                  <c:v>268.08000000000061</c:v>
                </c:pt>
                <c:pt idx="10">
                  <c:v>136.2199999999998</c:v>
                </c:pt>
                <c:pt idx="11">
                  <c:v>12.358000000000061</c:v>
                </c:pt>
                <c:pt idx="12">
                  <c:v>45.152999999999793</c:v>
                </c:pt>
                <c:pt idx="13">
                  <c:v>35.535000000000082</c:v>
                </c:pt>
                <c:pt idx="14">
                  <c:v>0.62000000000000099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84E-4E64-B7BE-9ADFDD369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300463"/>
        <c:axId val="284301711"/>
      </c:barChart>
      <c:catAx>
        <c:axId val="284300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301711"/>
        <c:crosses val="autoZero"/>
        <c:auto val="1"/>
        <c:lblAlgn val="ctr"/>
        <c:lblOffset val="100"/>
        <c:noMultiLvlLbl val="0"/>
      </c:catAx>
      <c:valAx>
        <c:axId val="284301711"/>
        <c:scaling>
          <c:orientation val="minMax"/>
          <c:max val="3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300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710685154431533"/>
          <c:y val="3.9952036585819341E-2"/>
          <c:w val="0.12365290391661468"/>
          <c:h val="0.90742496166117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accent1"/>
                </a:solidFill>
              </a:rPr>
              <a:t>Diversification (Herfindahl–Hirschman index) of minerals mining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0C-4F7E-9963-F234B9DC0DAA}"/>
              </c:ext>
            </c:extLst>
          </c:dPt>
          <c:dLbls>
            <c:dLbl>
              <c:idx val="15"/>
              <c:layout>
                <c:manualLayout>
                  <c:x val="1.8512801091758288E-3"/>
                  <c:y val="-0.12164214986695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0C-4F7E-9963-F234B9DC0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HH_index_mining!$T$170:$T$185</c:f>
              <c:strCache>
                <c:ptCount val="16"/>
                <c:pt idx="0">
                  <c:v>Niobium</c:v>
                </c:pt>
                <c:pt idx="1">
                  <c:v>Galium</c:v>
                </c:pt>
                <c:pt idx="2">
                  <c:v>Rare earth elements</c:v>
                </c:pt>
                <c:pt idx="3">
                  <c:v>Platinum group metals</c:v>
                </c:pt>
                <c:pt idx="4">
                  <c:v>Chromium</c:v>
                </c:pt>
                <c:pt idx="5">
                  <c:v>Graphite</c:v>
                </c:pt>
                <c:pt idx="6">
                  <c:v>Magnesium</c:v>
                </c:pt>
                <c:pt idx="7">
                  <c:v>Lithium</c:v>
                </c:pt>
                <c:pt idx="8">
                  <c:v>Phosphorus</c:v>
                </c:pt>
                <c:pt idx="9">
                  <c:v>Titanium</c:v>
                </c:pt>
                <c:pt idx="10">
                  <c:v>Nickel</c:v>
                </c:pt>
                <c:pt idx="11">
                  <c:v>Manganese</c:v>
                </c:pt>
                <c:pt idx="12">
                  <c:v>Cobalt</c:v>
                </c:pt>
                <c:pt idx="13">
                  <c:v>Silver</c:v>
                </c:pt>
                <c:pt idx="14">
                  <c:v>Zink</c:v>
                </c:pt>
                <c:pt idx="15">
                  <c:v>Average</c:v>
                </c:pt>
              </c:strCache>
            </c:strRef>
          </c:cat>
          <c:val>
            <c:numRef>
              <c:f>HH_index_mining!$U$170:$U$185</c:f>
              <c:numCache>
                <c:formatCode>0.00</c:formatCode>
                <c:ptCount val="16"/>
                <c:pt idx="0">
                  <c:v>0.98650591977678048</c:v>
                </c:pt>
                <c:pt idx="1">
                  <c:v>0.80444206827310771</c:v>
                </c:pt>
                <c:pt idx="2">
                  <c:v>0.52513734103978638</c:v>
                </c:pt>
                <c:pt idx="3">
                  <c:v>0.49961920187037423</c:v>
                </c:pt>
                <c:pt idx="4">
                  <c:v>0.40513390849258946</c:v>
                </c:pt>
                <c:pt idx="5">
                  <c:v>0.25943275617186218</c:v>
                </c:pt>
                <c:pt idx="6">
                  <c:v>0.20101935601313417</c:v>
                </c:pt>
                <c:pt idx="7">
                  <c:v>0.19837698081881519</c:v>
                </c:pt>
                <c:pt idx="8">
                  <c:v>0.15733217188584292</c:v>
                </c:pt>
                <c:pt idx="9">
                  <c:v>0.1457423571169951</c:v>
                </c:pt>
                <c:pt idx="10">
                  <c:v>0.14206758582529971</c:v>
                </c:pt>
                <c:pt idx="11">
                  <c:v>0.1374557110333598</c:v>
                </c:pt>
                <c:pt idx="12">
                  <c:v>0.13356716778223662</c:v>
                </c:pt>
                <c:pt idx="13">
                  <c:v>9.9708772892270967E-2</c:v>
                </c:pt>
                <c:pt idx="14">
                  <c:v>5.9781774651070679E-2</c:v>
                </c:pt>
                <c:pt idx="15">
                  <c:v>0.31702153824290158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0C-4F7E-9963-F234B9DC0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4677392"/>
        <c:axId val="1974677808"/>
      </c:barChart>
      <c:catAx>
        <c:axId val="197467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677808"/>
        <c:crosses val="autoZero"/>
        <c:auto val="1"/>
        <c:lblAlgn val="ctr"/>
        <c:lblOffset val="100"/>
        <c:noMultiLvlLbl val="0"/>
      </c:catAx>
      <c:valAx>
        <c:axId val="1974677808"/>
        <c:scaling>
          <c:orientation val="minMax"/>
          <c:max val="1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677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Linear regression for </a:t>
            </a:r>
            <a:r>
              <a:rPr lang="en-US" sz="1400" b="1" i="0" baseline="0">
                <a:effectLst/>
              </a:rPr>
              <a:t>minerals mining </a:t>
            </a:r>
            <a:r>
              <a:rPr lang="en-US" sz="1400" b="0" i="0" baseline="0">
                <a:effectLst/>
              </a:rPr>
              <a:t>HHI values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84433508311461"/>
                  <c:y val="-0.4955001458151064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/>
                      <a:t>y = </a:t>
                    </a:r>
                    <a:r>
                      <a:rPr lang="en-US" b="1" baseline="0">
                        <a:solidFill>
                          <a:srgbClr val="FF0000"/>
                        </a:solidFill>
                      </a:rPr>
                      <a:t>-0.0542x </a:t>
                    </a:r>
                    <a:r>
                      <a:rPr lang="en-US" b="1" baseline="0"/>
                      <a:t>+ 0.7508</a:t>
                    </a:r>
                    <a:br>
                      <a:rPr lang="en-US" b="1" baseline="0"/>
                    </a:br>
                    <a:r>
                      <a:rPr lang="en-US" b="1" baseline="0"/>
                      <a:t>R² = 0.7724</a:t>
                    </a:r>
                    <a:endParaRPr lang="en-US" b="1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strRef>
              <c:f>HH_index_mining!$T$170:$T$184</c:f>
              <c:strCache>
                <c:ptCount val="15"/>
                <c:pt idx="0">
                  <c:v>Niobium</c:v>
                </c:pt>
                <c:pt idx="1">
                  <c:v>Galium</c:v>
                </c:pt>
                <c:pt idx="2">
                  <c:v>Rare earth elements</c:v>
                </c:pt>
                <c:pt idx="3">
                  <c:v>Platinum group metals</c:v>
                </c:pt>
                <c:pt idx="4">
                  <c:v>Chromium</c:v>
                </c:pt>
                <c:pt idx="5">
                  <c:v>Graphite</c:v>
                </c:pt>
                <c:pt idx="6">
                  <c:v>Magnesium</c:v>
                </c:pt>
                <c:pt idx="7">
                  <c:v>Lithium</c:v>
                </c:pt>
                <c:pt idx="8">
                  <c:v>Phosphorus</c:v>
                </c:pt>
                <c:pt idx="9">
                  <c:v>Titanium</c:v>
                </c:pt>
                <c:pt idx="10">
                  <c:v>Nickel</c:v>
                </c:pt>
                <c:pt idx="11">
                  <c:v>Manganese</c:v>
                </c:pt>
                <c:pt idx="12">
                  <c:v>Cobalt</c:v>
                </c:pt>
                <c:pt idx="13">
                  <c:v>Silver</c:v>
                </c:pt>
                <c:pt idx="14">
                  <c:v>Zink</c:v>
                </c:pt>
              </c:strCache>
            </c:strRef>
          </c:xVal>
          <c:yVal>
            <c:numRef>
              <c:f>HH_index_mining!$U$170:$U$184</c:f>
              <c:numCache>
                <c:formatCode>0.00</c:formatCode>
                <c:ptCount val="15"/>
                <c:pt idx="0">
                  <c:v>0.98650591977678048</c:v>
                </c:pt>
                <c:pt idx="1">
                  <c:v>0.80444206827310771</c:v>
                </c:pt>
                <c:pt idx="2">
                  <c:v>0.52513734103978638</c:v>
                </c:pt>
                <c:pt idx="3">
                  <c:v>0.49961920187037423</c:v>
                </c:pt>
                <c:pt idx="4">
                  <c:v>0.40513390849258946</c:v>
                </c:pt>
                <c:pt idx="5">
                  <c:v>0.25943275617186218</c:v>
                </c:pt>
                <c:pt idx="6">
                  <c:v>0.20101935601313417</c:v>
                </c:pt>
                <c:pt idx="7">
                  <c:v>0.19837698081881519</c:v>
                </c:pt>
                <c:pt idx="8">
                  <c:v>0.15733217188584292</c:v>
                </c:pt>
                <c:pt idx="9">
                  <c:v>0.1457423571169951</c:v>
                </c:pt>
                <c:pt idx="10">
                  <c:v>0.14206758582529971</c:v>
                </c:pt>
                <c:pt idx="11">
                  <c:v>0.1374557110333598</c:v>
                </c:pt>
                <c:pt idx="12">
                  <c:v>0.13356716778223662</c:v>
                </c:pt>
                <c:pt idx="13">
                  <c:v>9.9708772892270967E-2</c:v>
                </c:pt>
                <c:pt idx="14">
                  <c:v>5.9781774651070679E-2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F6-4EAE-8088-77A01EF44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5990336"/>
        <c:axId val="1605992000"/>
      </c:scatterChart>
      <c:valAx>
        <c:axId val="16059903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1605992000"/>
        <c:crosses val="autoZero"/>
        <c:crossBetween val="midCat"/>
      </c:valAx>
      <c:valAx>
        <c:axId val="16059920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99033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Linear</a:t>
            </a:r>
            <a:r>
              <a:rPr lang="en-US" baseline="0"/>
              <a:t> regression for </a:t>
            </a:r>
            <a:r>
              <a:rPr lang="en-US" b="1" baseline="0"/>
              <a:t>minerals use </a:t>
            </a:r>
            <a:r>
              <a:rPr lang="en-US" baseline="0"/>
              <a:t>HHI values </a:t>
            </a:r>
            <a:endParaRPr lang="en-US"/>
          </a:p>
        </c:rich>
      </c:tx>
      <c:layout>
        <c:manualLayout>
          <c:xMode val="edge"/>
          <c:yMode val="edge"/>
          <c:x val="0.15308333333333332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84433508311461"/>
                  <c:y val="-0.4955001458151064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y = </a:t>
                    </a:r>
                    <a:r>
                      <a:rPr lang="en-US" b="1" baseline="0">
                        <a:solidFill>
                          <a:srgbClr val="FF0000"/>
                        </a:solidFill>
                      </a:rPr>
                      <a:t>-0.0498x </a:t>
                    </a:r>
                    <a:r>
                      <a:rPr lang="en-US" baseline="0"/>
                      <a:t>+ 0.7529</a:t>
                    </a:r>
                    <a:br>
                      <a:rPr lang="en-US" baseline="0"/>
                    </a:br>
                    <a:r>
                      <a:rPr lang="en-US" baseline="0"/>
                      <a:t>R² = 0.8406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strRef>
              <c:f>HH_index_use!$B$331:$B$345</c:f>
              <c:strCache>
                <c:ptCount val="15"/>
                <c:pt idx="0">
                  <c:v>Galium</c:v>
                </c:pt>
                <c:pt idx="1">
                  <c:v>Rare earth elements</c:v>
                </c:pt>
                <c:pt idx="2">
                  <c:v>Niobium</c:v>
                </c:pt>
                <c:pt idx="3">
                  <c:v>Titanium</c:v>
                </c:pt>
                <c:pt idx="4">
                  <c:v>Phosphorus</c:v>
                </c:pt>
                <c:pt idx="5">
                  <c:v>Lithium</c:v>
                </c:pt>
                <c:pt idx="6">
                  <c:v>Magnesium</c:v>
                </c:pt>
                <c:pt idx="7">
                  <c:v>Platinum group metals</c:v>
                </c:pt>
                <c:pt idx="8">
                  <c:v>Manganese</c:v>
                </c:pt>
                <c:pt idx="9">
                  <c:v>Chromium</c:v>
                </c:pt>
                <c:pt idx="10">
                  <c:v>Graphite</c:v>
                </c:pt>
                <c:pt idx="11">
                  <c:v>Zink</c:v>
                </c:pt>
                <c:pt idx="12">
                  <c:v>Cobalt</c:v>
                </c:pt>
                <c:pt idx="13">
                  <c:v>Nickel</c:v>
                </c:pt>
                <c:pt idx="14">
                  <c:v>Silver</c:v>
                </c:pt>
              </c:strCache>
            </c:strRef>
          </c:xVal>
          <c:yVal>
            <c:numRef>
              <c:f>HH_index_use!$C$331:$C$345</c:f>
              <c:numCache>
                <c:formatCode>0.00</c:formatCode>
                <c:ptCount val="15"/>
                <c:pt idx="0">
                  <c:v>0.89644637721541631</c:v>
                </c:pt>
                <c:pt idx="1">
                  <c:v>0.81815663307581199</c:v>
                </c:pt>
                <c:pt idx="2">
                  <c:v>0.58483711491146362</c:v>
                </c:pt>
                <c:pt idx="3">
                  <c:v>0.4423968425340658</c:v>
                </c:pt>
                <c:pt idx="4">
                  <c:v>0.35996143101923056</c:v>
                </c:pt>
                <c:pt idx="5">
                  <c:v>0.35347444043479531</c:v>
                </c:pt>
                <c:pt idx="6">
                  <c:v>0.33058461976075088</c:v>
                </c:pt>
                <c:pt idx="7">
                  <c:v>0.31466552334474701</c:v>
                </c:pt>
                <c:pt idx="8">
                  <c:v>0.29226842833945338</c:v>
                </c:pt>
                <c:pt idx="9">
                  <c:v>0.2026308166761219</c:v>
                </c:pt>
                <c:pt idx="10">
                  <c:v>0.19050393127286827</c:v>
                </c:pt>
                <c:pt idx="11">
                  <c:v>0.17747957171088752</c:v>
                </c:pt>
                <c:pt idx="12">
                  <c:v>0.14317684691807184</c:v>
                </c:pt>
                <c:pt idx="13">
                  <c:v>0.12137774034613243</c:v>
                </c:pt>
                <c:pt idx="14">
                  <c:v>9.0198925784576681E-2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09-43F0-93DB-34C0591E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5990336"/>
        <c:axId val="1605992000"/>
      </c:scatterChart>
      <c:valAx>
        <c:axId val="16059903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1605992000"/>
        <c:crosses val="autoZero"/>
        <c:crossBetween val="midCat"/>
      </c:valAx>
      <c:valAx>
        <c:axId val="160599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99033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accent1"/>
                </a:solidFill>
              </a:rPr>
              <a:t>Diversification (Herfindahl–Hirschman index) of minerals use</a:t>
            </a:r>
          </a:p>
        </c:rich>
      </c:tx>
      <c:layout>
        <c:manualLayout>
          <c:xMode val="edge"/>
          <c:yMode val="edge"/>
          <c:x val="0.15008954656465093"/>
          <c:y val="1.5205268733369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BC-44F3-B2E6-0954EC076A18}"/>
              </c:ext>
            </c:extLst>
          </c:dPt>
          <c:dLbls>
            <c:dLbl>
              <c:idx val="15"/>
              <c:layout>
                <c:manualLayout>
                  <c:x val="-1.8512801091761003E-3"/>
                  <c:y val="-0.1338063648536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BC-44F3-B2E6-0954EC076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HH_index_use!$B$331:$B$346</c:f>
              <c:strCache>
                <c:ptCount val="16"/>
                <c:pt idx="0">
                  <c:v>Galium</c:v>
                </c:pt>
                <c:pt idx="1">
                  <c:v>Rare earth elements</c:v>
                </c:pt>
                <c:pt idx="2">
                  <c:v>Niobium</c:v>
                </c:pt>
                <c:pt idx="3">
                  <c:v>Titanium</c:v>
                </c:pt>
                <c:pt idx="4">
                  <c:v>Phosphorus</c:v>
                </c:pt>
                <c:pt idx="5">
                  <c:v>Lithium</c:v>
                </c:pt>
                <c:pt idx="6">
                  <c:v>Magnesium</c:v>
                </c:pt>
                <c:pt idx="7">
                  <c:v>Platinum group metals</c:v>
                </c:pt>
                <c:pt idx="8">
                  <c:v>Manganese</c:v>
                </c:pt>
                <c:pt idx="9">
                  <c:v>Chromium</c:v>
                </c:pt>
                <c:pt idx="10">
                  <c:v>Graphite</c:v>
                </c:pt>
                <c:pt idx="11">
                  <c:v>Zink</c:v>
                </c:pt>
                <c:pt idx="12">
                  <c:v>Cobalt</c:v>
                </c:pt>
                <c:pt idx="13">
                  <c:v>Nickel</c:v>
                </c:pt>
                <c:pt idx="14">
                  <c:v>Silver</c:v>
                </c:pt>
                <c:pt idx="15">
                  <c:v>Average value</c:v>
                </c:pt>
              </c:strCache>
            </c:strRef>
          </c:cat>
          <c:val>
            <c:numRef>
              <c:f>HH_index_use!$C$331:$C$346</c:f>
              <c:numCache>
                <c:formatCode>0.00</c:formatCode>
                <c:ptCount val="16"/>
                <c:pt idx="0">
                  <c:v>0.89644637721541631</c:v>
                </c:pt>
                <c:pt idx="1">
                  <c:v>0.81815663307581199</c:v>
                </c:pt>
                <c:pt idx="2">
                  <c:v>0.58483711491146362</c:v>
                </c:pt>
                <c:pt idx="3">
                  <c:v>0.4423968425340658</c:v>
                </c:pt>
                <c:pt idx="4">
                  <c:v>0.35996143101923056</c:v>
                </c:pt>
                <c:pt idx="5">
                  <c:v>0.35347444043479531</c:v>
                </c:pt>
                <c:pt idx="6">
                  <c:v>0.33058461976075088</c:v>
                </c:pt>
                <c:pt idx="7">
                  <c:v>0.31466552334474701</c:v>
                </c:pt>
                <c:pt idx="8">
                  <c:v>0.29226842833945338</c:v>
                </c:pt>
                <c:pt idx="9">
                  <c:v>0.2026308166761219</c:v>
                </c:pt>
                <c:pt idx="10">
                  <c:v>0.19050393127286827</c:v>
                </c:pt>
                <c:pt idx="11">
                  <c:v>0.17747957171088752</c:v>
                </c:pt>
                <c:pt idx="12">
                  <c:v>0.14317684691807184</c:v>
                </c:pt>
                <c:pt idx="13">
                  <c:v>0.12137774034613243</c:v>
                </c:pt>
                <c:pt idx="14">
                  <c:v>9.0198925784576681E-2</c:v>
                </c:pt>
                <c:pt idx="15">
                  <c:v>0.35454394955629293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BC-44F3-B2E6-0954EC076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4677392"/>
        <c:axId val="1974677808"/>
      </c:barChart>
      <c:catAx>
        <c:axId val="197467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677808"/>
        <c:crosses val="autoZero"/>
        <c:auto val="1"/>
        <c:lblAlgn val="ctr"/>
        <c:lblOffset val="100"/>
        <c:noMultiLvlLbl val="0"/>
      </c:catAx>
      <c:valAx>
        <c:axId val="1974677808"/>
        <c:scaling>
          <c:orientation val="minMax"/>
          <c:max val="1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677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Production</a:t>
            </a:r>
            <a:r>
              <a:rPr lang="en-US" baseline="0"/>
              <a:t> of intermediate and final goods by countries, mn USD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Intermediate_use!$B$348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Intermediate_use!$B$350:$B$359</c:f>
              <c:numCache>
                <c:formatCode>0</c:formatCode>
                <c:ptCount val="10"/>
                <c:pt idx="0">
                  <c:v>15389</c:v>
                </c:pt>
                <c:pt idx="1">
                  <c:v>8436</c:v>
                </c:pt>
                <c:pt idx="2">
                  <c:v>23989</c:v>
                </c:pt>
                <c:pt idx="3">
                  <c:v>3096</c:v>
                </c:pt>
                <c:pt idx="4">
                  <c:v>9605</c:v>
                </c:pt>
                <c:pt idx="5">
                  <c:v>465</c:v>
                </c:pt>
                <c:pt idx="6">
                  <c:v>8988</c:v>
                </c:pt>
                <c:pt idx="7">
                  <c:v>6176</c:v>
                </c:pt>
                <c:pt idx="8">
                  <c:v>0</c:v>
                </c:pt>
                <c:pt idx="9">
                  <c:v>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8-41A7-A317-8BC42C898F04}"/>
            </c:ext>
          </c:extLst>
        </c:ser>
        <c:ser>
          <c:idx val="1"/>
          <c:order val="1"/>
          <c:tx>
            <c:strRef>
              <c:f>Intermediate_use!$C$348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Intermediate_use!$C$350:$C$359</c:f>
              <c:numCache>
                <c:formatCode>0</c:formatCode>
                <c:ptCount val="10"/>
                <c:pt idx="0">
                  <c:v>6680</c:v>
                </c:pt>
                <c:pt idx="1">
                  <c:v>3292</c:v>
                </c:pt>
                <c:pt idx="2">
                  <c:v>12.1</c:v>
                </c:pt>
                <c:pt idx="3">
                  <c:v>2202</c:v>
                </c:pt>
                <c:pt idx="4">
                  <c:v>135</c:v>
                </c:pt>
                <c:pt idx="5">
                  <c:v>0</c:v>
                </c:pt>
                <c:pt idx="6">
                  <c:v>0</c:v>
                </c:pt>
                <c:pt idx="7">
                  <c:v>97.1</c:v>
                </c:pt>
                <c:pt idx="8">
                  <c:v>0</c:v>
                </c:pt>
                <c:pt idx="9">
                  <c:v>1612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D8-41A7-A317-8BC42C898F04}"/>
            </c:ext>
          </c:extLst>
        </c:ser>
        <c:ser>
          <c:idx val="2"/>
          <c:order val="2"/>
          <c:tx>
            <c:strRef>
              <c:f>Intermediate_use!$D$348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Intermediate_use!$D$350:$D$359</c:f>
              <c:numCache>
                <c:formatCode>0</c:formatCode>
                <c:ptCount val="10"/>
                <c:pt idx="0">
                  <c:v>1372</c:v>
                </c:pt>
                <c:pt idx="1">
                  <c:v>10.3</c:v>
                </c:pt>
                <c:pt idx="2">
                  <c:v>0.90300000000000002</c:v>
                </c:pt>
                <c:pt idx="3">
                  <c:v>2469</c:v>
                </c:pt>
                <c:pt idx="4">
                  <c:v>604</c:v>
                </c:pt>
                <c:pt idx="5">
                  <c:v>2846</c:v>
                </c:pt>
                <c:pt idx="6">
                  <c:v>0</c:v>
                </c:pt>
                <c:pt idx="7">
                  <c:v>27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D8-41A7-A317-8BC42C898F04}"/>
            </c:ext>
          </c:extLst>
        </c:ser>
        <c:ser>
          <c:idx val="3"/>
          <c:order val="3"/>
          <c:tx>
            <c:strRef>
              <c:f>Intermediate_use!$E$348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Intermediate_use!$E$350:$E$359</c:f>
              <c:numCache>
                <c:formatCode>0</c:formatCode>
                <c:ptCount val="10"/>
                <c:pt idx="0">
                  <c:v>1876</c:v>
                </c:pt>
                <c:pt idx="1">
                  <c:v>3796</c:v>
                </c:pt>
                <c:pt idx="2">
                  <c:v>2.29</c:v>
                </c:pt>
                <c:pt idx="3">
                  <c:v>4044</c:v>
                </c:pt>
                <c:pt idx="4">
                  <c:v>213</c:v>
                </c:pt>
                <c:pt idx="5">
                  <c:v>1185</c:v>
                </c:pt>
                <c:pt idx="6">
                  <c:v>0</c:v>
                </c:pt>
                <c:pt idx="7">
                  <c:v>18.600000000000001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D8-41A7-A317-8BC42C898F04}"/>
            </c:ext>
          </c:extLst>
        </c:ser>
        <c:ser>
          <c:idx val="4"/>
          <c:order val="4"/>
          <c:tx>
            <c:strRef>
              <c:f>Intermediate_use!$F$348</c:f>
              <c:strCache>
                <c:ptCount val="1"/>
                <c:pt idx="0">
                  <c:v>Korea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Intermediate_use!$F$350:$F$359</c:f>
              <c:numCache>
                <c:formatCode>0</c:formatCode>
                <c:ptCount val="10"/>
                <c:pt idx="0">
                  <c:v>865</c:v>
                </c:pt>
                <c:pt idx="1">
                  <c:v>27.8</c:v>
                </c:pt>
                <c:pt idx="2">
                  <c:v>1.4</c:v>
                </c:pt>
                <c:pt idx="3">
                  <c:v>636</c:v>
                </c:pt>
                <c:pt idx="4">
                  <c:v>49.1</c:v>
                </c:pt>
                <c:pt idx="5">
                  <c:v>0</c:v>
                </c:pt>
                <c:pt idx="6">
                  <c:v>0</c:v>
                </c:pt>
                <c:pt idx="7">
                  <c:v>767</c:v>
                </c:pt>
                <c:pt idx="8">
                  <c:v>3744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D8-41A7-A317-8BC42C898F04}"/>
            </c:ext>
          </c:extLst>
        </c:ser>
        <c:ser>
          <c:idx val="5"/>
          <c:order val="5"/>
          <c:tx>
            <c:strRef>
              <c:f>Intermediate_use!$G$348</c:f>
              <c:strCache>
                <c:ptCount val="1"/>
                <c:pt idx="0">
                  <c:v>Malaysia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Intermediate_use!$G$350:$G$359</c:f>
              <c:numCache>
                <c:formatCode>0</c:formatCode>
                <c:ptCount val="10"/>
                <c:pt idx="0">
                  <c:v>0.64500000000000002</c:v>
                </c:pt>
                <c:pt idx="1">
                  <c:v>0.248</c:v>
                </c:pt>
                <c:pt idx="2">
                  <c:v>1.0900000000000001</c:v>
                </c:pt>
                <c:pt idx="3">
                  <c:v>6.41</c:v>
                </c:pt>
                <c:pt idx="4">
                  <c:v>73.5</c:v>
                </c:pt>
                <c:pt idx="5">
                  <c:v>637</c:v>
                </c:pt>
                <c:pt idx="6">
                  <c:v>0</c:v>
                </c:pt>
                <c:pt idx="7">
                  <c:v>2.19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D8-41A7-A317-8BC42C898F04}"/>
            </c:ext>
          </c:extLst>
        </c:ser>
        <c:ser>
          <c:idx val="6"/>
          <c:order val="6"/>
          <c:tx>
            <c:strRef>
              <c:f>Intermediate_use!$H$348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Intermediate_use!$H$350:$H$359</c:f>
              <c:numCache>
                <c:formatCode>0</c:formatCode>
                <c:ptCount val="10"/>
                <c:pt idx="0">
                  <c:v>27.2</c:v>
                </c:pt>
                <c:pt idx="1">
                  <c:v>1860</c:v>
                </c:pt>
                <c:pt idx="2">
                  <c:v>3.23</c:v>
                </c:pt>
                <c:pt idx="3">
                  <c:v>0.90200000000000002</c:v>
                </c:pt>
                <c:pt idx="4">
                  <c:v>21.1</c:v>
                </c:pt>
                <c:pt idx="5">
                  <c:v>0.158</c:v>
                </c:pt>
                <c:pt idx="6">
                  <c:v>0</c:v>
                </c:pt>
                <c:pt idx="7">
                  <c:v>5.99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D8-41A7-A317-8BC42C898F04}"/>
            </c:ext>
          </c:extLst>
        </c:ser>
        <c:ser>
          <c:idx val="7"/>
          <c:order val="7"/>
          <c:tx>
            <c:strRef>
              <c:f>Intermediate_use!$I$348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Intermediate_use!$I$350:$I$359</c:f>
              <c:numCache>
                <c:formatCode>0</c:formatCode>
                <c:ptCount val="10"/>
                <c:pt idx="0">
                  <c:v>1227</c:v>
                </c:pt>
                <c:pt idx="1">
                  <c:v>330</c:v>
                </c:pt>
                <c:pt idx="2">
                  <c:v>10.3</c:v>
                </c:pt>
                <c:pt idx="3">
                  <c:v>666</c:v>
                </c:pt>
                <c:pt idx="4">
                  <c:v>18.2</c:v>
                </c:pt>
                <c:pt idx="5">
                  <c:v>136</c:v>
                </c:pt>
                <c:pt idx="6">
                  <c:v>0</c:v>
                </c:pt>
                <c:pt idx="7">
                  <c:v>5.38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D8-41A7-A317-8BC42C898F04}"/>
            </c:ext>
          </c:extLst>
        </c:ser>
        <c:ser>
          <c:idx val="8"/>
          <c:order val="8"/>
          <c:tx>
            <c:strRef>
              <c:f>Intermediate_use!$J$348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Intermediate_use!$J$350:$J$359</c:f>
              <c:numCache>
                <c:formatCode>0</c:formatCode>
                <c:ptCount val="10"/>
                <c:pt idx="0">
                  <c:v>348</c:v>
                </c:pt>
                <c:pt idx="1">
                  <c:v>380</c:v>
                </c:pt>
                <c:pt idx="2">
                  <c:v>3.16</c:v>
                </c:pt>
                <c:pt idx="3">
                  <c:v>556</c:v>
                </c:pt>
                <c:pt idx="4">
                  <c:v>39.799999999999997</c:v>
                </c:pt>
                <c:pt idx="5">
                  <c:v>138</c:v>
                </c:pt>
                <c:pt idx="6">
                  <c:v>0</c:v>
                </c:pt>
                <c:pt idx="7">
                  <c:v>5.41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D8-41A7-A317-8BC42C898F04}"/>
            </c:ext>
          </c:extLst>
        </c:ser>
        <c:ser>
          <c:idx val="9"/>
          <c:order val="9"/>
          <c:tx>
            <c:strRef>
              <c:f>Intermediate_use!$K$348</c:f>
              <c:strCache>
                <c:ptCount val="1"/>
                <c:pt idx="0">
                  <c:v>Vietnam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Intermediate_use!$K$350:$K$359</c:f>
              <c:numCache>
                <c:formatCode>0</c:formatCode>
                <c:ptCount val="10"/>
                <c:pt idx="0">
                  <c:v>0.52</c:v>
                </c:pt>
                <c:pt idx="1">
                  <c:v>24.1</c:v>
                </c:pt>
                <c:pt idx="2">
                  <c:v>4.0000000000000001E-3</c:v>
                </c:pt>
                <c:pt idx="3">
                  <c:v>0.23899999999999999</c:v>
                </c:pt>
                <c:pt idx="4">
                  <c:v>9.02</c:v>
                </c:pt>
                <c:pt idx="5">
                  <c:v>539</c:v>
                </c:pt>
                <c:pt idx="6">
                  <c:v>0</c:v>
                </c:pt>
                <c:pt idx="7">
                  <c:v>3.41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9D8-41A7-A317-8BC42C898F04}"/>
            </c:ext>
          </c:extLst>
        </c:ser>
        <c:ser>
          <c:idx val="10"/>
          <c:order val="10"/>
          <c:tx>
            <c:strRef>
              <c:f>Intermediate_use!$L$348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Intermediate_use!$L$350:$L$359</c:f>
              <c:numCache>
                <c:formatCode>0</c:formatCode>
                <c:ptCount val="10"/>
                <c:pt idx="0">
                  <c:v>1457</c:v>
                </c:pt>
                <c:pt idx="1">
                  <c:v>38.200000000000003</c:v>
                </c:pt>
                <c:pt idx="2">
                  <c:v>25.2</c:v>
                </c:pt>
                <c:pt idx="3">
                  <c:v>59</c:v>
                </c:pt>
                <c:pt idx="4">
                  <c:v>241</c:v>
                </c:pt>
                <c:pt idx="5">
                  <c:v>233</c:v>
                </c:pt>
                <c:pt idx="6">
                  <c:v>0</c:v>
                </c:pt>
                <c:pt idx="7">
                  <c:v>67.3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D8-41A7-A317-8BC42C898F04}"/>
            </c:ext>
          </c:extLst>
        </c:ser>
        <c:ser>
          <c:idx val="11"/>
          <c:order val="11"/>
          <c:tx>
            <c:strRef>
              <c:f>Intermediate_use!$M$348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Intermediate_use!$M$350:$M$359</c:f>
              <c:numCache>
                <c:formatCode>0</c:formatCode>
                <c:ptCount val="10"/>
                <c:pt idx="0">
                  <c:v>17.600000000000001</c:v>
                </c:pt>
                <c:pt idx="1">
                  <c:v>2272</c:v>
                </c:pt>
                <c:pt idx="2">
                  <c:v>8.6999999999999994E-2</c:v>
                </c:pt>
                <c:pt idx="3">
                  <c:v>9.9600000000000009</c:v>
                </c:pt>
                <c:pt idx="4">
                  <c:v>9.4499999999999993</c:v>
                </c:pt>
                <c:pt idx="5">
                  <c:v>16.899999999999999</c:v>
                </c:pt>
                <c:pt idx="6">
                  <c:v>0</c:v>
                </c:pt>
                <c:pt idx="7">
                  <c:v>4.3999999999999997E-2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9D8-41A7-A317-8BC42C898F04}"/>
            </c:ext>
          </c:extLst>
        </c:ser>
        <c:ser>
          <c:idx val="12"/>
          <c:order val="12"/>
          <c:tx>
            <c:strRef>
              <c:f>Intermediate_use!$N$348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Intermediate_use!$A$350:$A$359</c:f>
              <c:strCache>
                <c:ptCount val="10"/>
                <c:pt idx="0">
                  <c:v>Light-duty EV</c:v>
                </c:pt>
                <c:pt idx="1">
                  <c:v>Nacelle</c:v>
                </c:pt>
                <c:pt idx="2">
                  <c:v>Electric busses</c:v>
                </c:pt>
                <c:pt idx="3">
                  <c:v>Plug-in hybrids</c:v>
                </c:pt>
                <c:pt idx="4">
                  <c:v>Permanent magnets</c:v>
                </c:pt>
                <c:pt idx="5">
                  <c:v>Lithium Manganese Oxide batteries</c:v>
                </c:pt>
                <c:pt idx="6">
                  <c:v>Nickel Manganese Cobalt Oxide batteries</c:v>
                </c:pt>
                <c:pt idx="7">
                  <c:v>Lithium Cobalt Oxide batteries</c:v>
                </c:pt>
                <c:pt idx="8">
                  <c:v>Lithium Nickel Cobalt Aluminum Oxide batteries</c:v>
                </c:pt>
                <c:pt idx="9">
                  <c:v>Lithium Iron Phosphate batteries</c:v>
                </c:pt>
              </c:strCache>
            </c:strRef>
          </c:cat>
          <c:val>
            <c:numRef>
              <c:f>Intermediate_use!$N$350:$N$359</c:f>
              <c:numCache>
                <c:formatCode>0</c:formatCode>
                <c:ptCount val="10"/>
                <c:pt idx="0">
                  <c:v>1650.4820000000007</c:v>
                </c:pt>
                <c:pt idx="1">
                  <c:v>4395.8670000000002</c:v>
                </c:pt>
                <c:pt idx="2">
                  <c:v>137.74100000000001</c:v>
                </c:pt>
                <c:pt idx="3">
                  <c:v>3446.8130000000006</c:v>
                </c:pt>
                <c:pt idx="4">
                  <c:v>654.99099999999999</c:v>
                </c:pt>
                <c:pt idx="5">
                  <c:v>2833.4950000000013</c:v>
                </c:pt>
                <c:pt idx="6">
                  <c:v>0</c:v>
                </c:pt>
                <c:pt idx="7">
                  <c:v>245.15300000000008</c:v>
                </c:pt>
                <c:pt idx="8">
                  <c:v>0</c:v>
                </c:pt>
                <c:pt idx="9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9D8-41A7-A317-8BC42C898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7233680"/>
        <c:axId val="1607234512"/>
      </c:barChart>
      <c:catAx>
        <c:axId val="160723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234512"/>
        <c:crosses val="autoZero"/>
        <c:auto val="1"/>
        <c:lblAlgn val="ctr"/>
        <c:lblOffset val="100"/>
        <c:noMultiLvlLbl val="0"/>
      </c:catAx>
      <c:valAx>
        <c:axId val="1607234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23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FAOSTAT_data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B17CA-97EB-44A4-B820-C09C599ED2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8F4581-D0D9-4167-A0F8-AF1DCBBB6599}">
      <dgm:prSet phldrT="[Text]" custT="1"/>
      <dgm:spPr/>
      <dgm:t>
        <a:bodyPr/>
        <a:lstStyle/>
        <a:p>
          <a:r>
            <a:rPr lang="en-US" sz="1600" b="1" dirty="0"/>
            <a:t>(4) Database split</a:t>
          </a:r>
        </a:p>
      </dgm:t>
    </dgm:pt>
    <dgm:pt modelId="{86050FAE-97FF-4DC7-B801-762D06BAD6A7}" type="parTrans" cxnId="{62188B82-047E-44BE-8ECE-03521CA1ECE4}">
      <dgm:prSet/>
      <dgm:spPr/>
      <dgm:t>
        <a:bodyPr/>
        <a:lstStyle/>
        <a:p>
          <a:endParaRPr lang="en-US" sz="1400"/>
        </a:p>
      </dgm:t>
    </dgm:pt>
    <dgm:pt modelId="{6DAEDFA1-BC9D-4997-85E7-3EB8465064B8}" type="sibTrans" cxnId="{62188B82-047E-44BE-8ECE-03521CA1ECE4}">
      <dgm:prSet/>
      <dgm:spPr/>
      <dgm:t>
        <a:bodyPr/>
        <a:lstStyle/>
        <a:p>
          <a:endParaRPr lang="en-US" sz="1400"/>
        </a:p>
      </dgm:t>
    </dgm:pt>
    <dgm:pt modelId="{09F4FC60-1B18-4CAD-AD94-7F5821F2650A}">
      <dgm:prSet phldrT="[Text]" custT="1"/>
      <dgm:spPr/>
      <dgm:t>
        <a:bodyPr lIns="0" tIns="0" rIns="0" bIns="0"/>
        <a:lstStyle/>
        <a:p>
          <a:pPr algn="l"/>
          <a:r>
            <a:rPr lang="en-US" sz="1400" b="1" i="1" dirty="0"/>
            <a:t>Data: </a:t>
          </a:r>
          <a:r>
            <a:rPr lang="en-US" sz="1400" dirty="0"/>
            <a:t>Split targets from Step 3.</a:t>
          </a:r>
        </a:p>
      </dgm:t>
    </dgm:pt>
    <dgm:pt modelId="{B00E7FC3-0CB4-4F8F-BC2B-F287284731A3}" type="parTrans" cxnId="{192CD293-8A5C-47BA-B010-206C18049B61}">
      <dgm:prSet/>
      <dgm:spPr/>
      <dgm:t>
        <a:bodyPr/>
        <a:lstStyle/>
        <a:p>
          <a:endParaRPr lang="en-US" sz="1400"/>
        </a:p>
      </dgm:t>
    </dgm:pt>
    <dgm:pt modelId="{F6272118-863D-4B66-8B1A-237C830E1BDD}" type="sibTrans" cxnId="{192CD293-8A5C-47BA-B010-206C18049B61}">
      <dgm:prSet/>
      <dgm:spPr/>
      <dgm:t>
        <a:bodyPr/>
        <a:lstStyle/>
        <a:p>
          <a:endParaRPr lang="en-US" sz="1400"/>
        </a:p>
      </dgm:t>
    </dgm:pt>
    <dgm:pt modelId="{B22335FB-8C6E-468D-820D-14C101084711}">
      <dgm:prSet phldrT="[Text]" custT="1"/>
      <dgm:spPr/>
      <dgm:t>
        <a:bodyPr/>
        <a:lstStyle/>
        <a:p>
          <a:r>
            <a:rPr lang="en-US" sz="1600" b="1" dirty="0"/>
            <a:t>(5) Construction of the final database</a:t>
          </a:r>
        </a:p>
      </dgm:t>
    </dgm:pt>
    <dgm:pt modelId="{8FDE2D31-3264-4084-8D4D-9265D175CD83}" type="parTrans" cxnId="{688DAB2F-AC8D-4CF9-8A65-2A7615493D03}">
      <dgm:prSet/>
      <dgm:spPr/>
      <dgm:t>
        <a:bodyPr/>
        <a:lstStyle/>
        <a:p>
          <a:endParaRPr lang="en-US" sz="1400"/>
        </a:p>
      </dgm:t>
    </dgm:pt>
    <dgm:pt modelId="{61E37199-B1BC-4195-81AE-F6676E5D1E03}" type="sibTrans" cxnId="{688DAB2F-AC8D-4CF9-8A65-2A7615493D03}">
      <dgm:prSet/>
      <dgm:spPr/>
      <dgm:t>
        <a:bodyPr/>
        <a:lstStyle/>
        <a:p>
          <a:endParaRPr lang="en-US" sz="1400"/>
        </a:p>
      </dgm:t>
    </dgm:pt>
    <dgm:pt modelId="{2E34091C-81F1-418E-A378-9C63A72F80EE}">
      <dgm:prSet phldrT="[Text]" custT="1"/>
      <dgm:spPr/>
      <dgm:t>
        <a:bodyPr lIns="0" tIns="0" rIns="0" bIns="0"/>
        <a:lstStyle/>
        <a:p>
          <a:r>
            <a:rPr lang="en-US" sz="1400" b="1" i="1" dirty="0"/>
            <a:t>Data:</a:t>
          </a:r>
          <a:r>
            <a:rPr lang="en-US" sz="1400" dirty="0"/>
            <a:t> Disaggregated database from Step 4.</a:t>
          </a:r>
        </a:p>
      </dgm:t>
    </dgm:pt>
    <dgm:pt modelId="{CE329964-AD52-4D0D-8AEB-B2AB3BB08984}" type="parTrans" cxnId="{836CA368-90F1-4CCA-9DD4-956FF02DDC63}">
      <dgm:prSet/>
      <dgm:spPr/>
      <dgm:t>
        <a:bodyPr/>
        <a:lstStyle/>
        <a:p>
          <a:endParaRPr lang="en-US" sz="1400"/>
        </a:p>
      </dgm:t>
    </dgm:pt>
    <dgm:pt modelId="{9AE86BF2-31E5-44A9-A171-C62186F72506}" type="sibTrans" cxnId="{836CA368-90F1-4CCA-9DD4-956FF02DDC63}">
      <dgm:prSet/>
      <dgm:spPr/>
      <dgm:t>
        <a:bodyPr/>
        <a:lstStyle/>
        <a:p>
          <a:endParaRPr lang="en-US" sz="1400"/>
        </a:p>
      </dgm:t>
    </dgm:pt>
    <dgm:pt modelId="{00A40046-DE1D-4B2D-989B-0FBCB12730EB}">
      <dgm:prSet phldrT="[Text]" custT="1"/>
      <dgm:spPr/>
      <dgm:t>
        <a:bodyPr/>
        <a:lstStyle/>
        <a:p>
          <a:r>
            <a:rPr lang="en-US" sz="1600" b="1" dirty="0"/>
            <a:t>(1) Data preparation (output splits)</a:t>
          </a:r>
        </a:p>
      </dgm:t>
    </dgm:pt>
    <dgm:pt modelId="{FAB66DEF-667E-4AE8-B7EE-B9BC0E628AFC}" type="parTrans" cxnId="{388DAB55-E5FC-40EE-A0A8-9F123D30502A}">
      <dgm:prSet/>
      <dgm:spPr/>
      <dgm:t>
        <a:bodyPr/>
        <a:lstStyle/>
        <a:p>
          <a:endParaRPr lang="en-US" sz="1400"/>
        </a:p>
      </dgm:t>
    </dgm:pt>
    <dgm:pt modelId="{D1F678E0-0719-408C-A26C-205EFBC4E07D}" type="sibTrans" cxnId="{388DAB55-E5FC-40EE-A0A8-9F123D30502A}">
      <dgm:prSet/>
      <dgm:spPr/>
      <dgm:t>
        <a:bodyPr/>
        <a:lstStyle/>
        <a:p>
          <a:endParaRPr lang="en-US" sz="1400"/>
        </a:p>
      </dgm:t>
    </dgm:pt>
    <dgm:pt modelId="{DA10C7F5-748A-4881-97B3-2B1460CF0550}">
      <dgm:prSet phldrT="[Text]" custT="1"/>
      <dgm:spPr/>
      <dgm:t>
        <a:bodyPr lIns="0" tIns="0" rIns="0" bIns="0"/>
        <a:lstStyle/>
        <a:p>
          <a:r>
            <a:rPr lang="en-US" sz="1400" b="1" i="1" dirty="0"/>
            <a:t>Data:</a:t>
          </a:r>
          <a:r>
            <a:rPr lang="en-US" sz="1400" dirty="0"/>
            <a:t> Volumes and values of output, , bilateral trade data for sectors or interest.</a:t>
          </a:r>
        </a:p>
      </dgm:t>
      <dgm:extLst>
        <a:ext uri="{E40237B7-FDA0-4F09-8148-C483321AD2D9}">
          <dgm14:cNvPr xmlns:dgm14="http://schemas.microsoft.com/office/drawing/2010/diagram" id="0" name="" title="fdsfsa">
            <a:hlinkClick xmlns:r="http://schemas.openxmlformats.org/officeDocument/2006/relationships" r:id="rId1"/>
          </dgm14:cNvPr>
        </a:ext>
      </dgm:extLst>
    </dgm:pt>
    <dgm:pt modelId="{762C0E5E-EF8F-47CA-8A2F-F8AC93FA4525}" type="parTrans" cxnId="{0C78EE61-4719-4BC6-8D03-B485608452EC}">
      <dgm:prSet/>
      <dgm:spPr/>
      <dgm:t>
        <a:bodyPr/>
        <a:lstStyle/>
        <a:p>
          <a:endParaRPr lang="en-US" sz="1400"/>
        </a:p>
      </dgm:t>
    </dgm:pt>
    <dgm:pt modelId="{13B57D31-83A9-44F1-91D9-3FDF022D8EFC}" type="sibTrans" cxnId="{0C78EE61-4719-4BC6-8D03-B485608452EC}">
      <dgm:prSet/>
      <dgm:spPr/>
      <dgm:t>
        <a:bodyPr/>
        <a:lstStyle/>
        <a:p>
          <a:endParaRPr lang="en-US" sz="1400"/>
        </a:p>
      </dgm:t>
    </dgm:pt>
    <dgm:pt modelId="{94F329B9-99F1-4B4D-8323-29C3B178004B}">
      <dgm:prSet phldrT="[Text]" custT="1"/>
      <dgm:spPr/>
      <dgm:t>
        <a:bodyPr lIns="0" tIns="0" rIns="0" bIns="0"/>
        <a:lstStyle/>
        <a:p>
          <a:r>
            <a:rPr lang="en-US" sz="1400" dirty="0"/>
            <a:t>Construction of the production and trade targets using volume and price data. </a:t>
          </a:r>
        </a:p>
      </dgm:t>
    </dgm:pt>
    <dgm:pt modelId="{48CCCCBF-874D-4ED2-A8EA-0EC10FE9FE4B}" type="parTrans" cxnId="{31DD0EDB-B1EC-4FF9-B8FA-F4A0DEEFDACE}">
      <dgm:prSet/>
      <dgm:spPr/>
      <dgm:t>
        <a:bodyPr/>
        <a:lstStyle/>
        <a:p>
          <a:endParaRPr lang="en-US" sz="1400"/>
        </a:p>
      </dgm:t>
    </dgm:pt>
    <dgm:pt modelId="{279C4ED4-19C0-4A50-9D69-2DF6197D71BC}" type="sibTrans" cxnId="{31DD0EDB-B1EC-4FF9-B8FA-F4A0DEEFDACE}">
      <dgm:prSet/>
      <dgm:spPr/>
      <dgm:t>
        <a:bodyPr/>
        <a:lstStyle/>
        <a:p>
          <a:endParaRPr lang="en-US" sz="1400"/>
        </a:p>
      </dgm:t>
    </dgm:pt>
    <dgm:pt modelId="{1F98DC1F-A6BE-4159-B63E-67B10198316C}">
      <dgm:prSet custT="1"/>
      <dgm:spPr/>
      <dgm:t>
        <a:bodyPr/>
        <a:lstStyle/>
        <a:p>
          <a:r>
            <a:rPr lang="en-US" sz="1400" dirty="0"/>
            <a:t>GTAP Data Base split using SPLITCOM. </a:t>
          </a:r>
        </a:p>
      </dgm:t>
    </dgm:pt>
    <dgm:pt modelId="{F96B784A-7577-43F8-9203-8A53629FFA1E}" type="parTrans" cxnId="{7BC76A1A-58C0-4C8A-8646-7A005A01D401}">
      <dgm:prSet/>
      <dgm:spPr/>
      <dgm:t>
        <a:bodyPr/>
        <a:lstStyle/>
        <a:p>
          <a:endParaRPr lang="en-US" sz="1400"/>
        </a:p>
      </dgm:t>
    </dgm:pt>
    <dgm:pt modelId="{704742F5-0867-4B3F-AD65-3C08EF1A07E6}" type="sibTrans" cxnId="{7BC76A1A-58C0-4C8A-8646-7A005A01D401}">
      <dgm:prSet/>
      <dgm:spPr/>
      <dgm:t>
        <a:bodyPr/>
        <a:lstStyle/>
        <a:p>
          <a:endParaRPr lang="en-US" sz="1400"/>
        </a:p>
      </dgm:t>
    </dgm:pt>
    <dgm:pt modelId="{AEE07D6E-AD5B-4D4F-94B6-B7BF33D3B1BD}">
      <dgm:prSet phldrT="[Text]" custT="1"/>
      <dgm:spPr/>
      <dgm:t>
        <a:bodyPr/>
        <a:lstStyle/>
        <a:p>
          <a:r>
            <a:rPr lang="en-US" sz="1600" b="1" dirty="0"/>
            <a:t>(3) Targets’ reconciliation</a:t>
          </a:r>
        </a:p>
      </dgm:t>
    </dgm:pt>
    <dgm:pt modelId="{EFC3630E-9876-4432-A4A7-B6F2D8F38BA4}" type="parTrans" cxnId="{4CFDA954-E609-4F94-9918-87D21FEF0DBD}">
      <dgm:prSet/>
      <dgm:spPr/>
      <dgm:t>
        <a:bodyPr/>
        <a:lstStyle/>
        <a:p>
          <a:endParaRPr lang="en-US" sz="1400"/>
        </a:p>
      </dgm:t>
    </dgm:pt>
    <dgm:pt modelId="{AD90DA5D-A286-4B9D-B91C-D1F0AF0D9B7C}" type="sibTrans" cxnId="{4CFDA954-E609-4F94-9918-87D21FEF0DBD}">
      <dgm:prSet/>
      <dgm:spPr/>
      <dgm:t>
        <a:bodyPr/>
        <a:lstStyle/>
        <a:p>
          <a:endParaRPr lang="en-US" sz="1400"/>
        </a:p>
      </dgm:t>
    </dgm:pt>
    <dgm:pt modelId="{E170810D-425E-461D-9058-9E5CEA7CC8F5}">
      <dgm:prSet phldrT="[Text]" custT="1"/>
      <dgm:spPr/>
      <dgm:t>
        <a:bodyPr lIns="0" tIns="0" rIns="0" bIns="0"/>
        <a:lstStyle/>
        <a:p>
          <a:r>
            <a:rPr lang="en-US" sz="1400" dirty="0"/>
            <a:t>Reconciliation of the production targets, supply/use structures and trade data for disaggregated SAMs extracted from the GTAP.</a:t>
          </a:r>
        </a:p>
      </dgm:t>
    </dgm:pt>
    <dgm:pt modelId="{92A7C5DC-0D00-418F-A47C-528F45DAB57E}" type="parTrans" cxnId="{C92FC964-0B0E-4A90-AE83-7E2BF9FD94D3}">
      <dgm:prSet/>
      <dgm:spPr/>
      <dgm:t>
        <a:bodyPr/>
        <a:lstStyle/>
        <a:p>
          <a:endParaRPr lang="en-US" sz="1400"/>
        </a:p>
      </dgm:t>
    </dgm:pt>
    <dgm:pt modelId="{980A7A0E-104A-4F9A-8881-E0C2F571D8F5}" type="sibTrans" cxnId="{C92FC964-0B0E-4A90-AE83-7E2BF9FD94D3}">
      <dgm:prSet/>
      <dgm:spPr/>
      <dgm:t>
        <a:bodyPr/>
        <a:lstStyle/>
        <a:p>
          <a:endParaRPr lang="en-US" sz="1400"/>
        </a:p>
      </dgm:t>
    </dgm:pt>
    <dgm:pt modelId="{EC5FBEAF-74EE-4A9E-BD65-F53CAF0C2403}">
      <dgm:prSet phldrT="[Text]" custT="1"/>
      <dgm:spPr/>
      <dgm:t>
        <a:bodyPr lIns="0" tIns="0" rIns="0" bIns="0"/>
        <a:lstStyle/>
        <a:p>
          <a:r>
            <a:rPr lang="en-US" sz="1400" b="1" i="1" dirty="0"/>
            <a:t>Data:</a:t>
          </a:r>
          <a:r>
            <a:rPr lang="en-US" sz="1400" dirty="0"/>
            <a:t> GTAP-CE Data Base, data inputs from Steps 1 and 2.</a:t>
          </a:r>
        </a:p>
      </dgm:t>
    </dgm:pt>
    <dgm:pt modelId="{939CEA2B-8802-4E14-9B60-1C8375A4D10D}" type="parTrans" cxnId="{64A8C54E-8F4D-43DE-B763-BD8E967829B4}">
      <dgm:prSet/>
      <dgm:spPr/>
      <dgm:t>
        <a:bodyPr/>
        <a:lstStyle/>
        <a:p>
          <a:endParaRPr lang="en-US" sz="1400"/>
        </a:p>
      </dgm:t>
    </dgm:pt>
    <dgm:pt modelId="{D37CBA32-683F-46DC-81F1-71C6291AC4A6}" type="sibTrans" cxnId="{64A8C54E-8F4D-43DE-B763-BD8E967829B4}">
      <dgm:prSet/>
      <dgm:spPr/>
      <dgm:t>
        <a:bodyPr/>
        <a:lstStyle/>
        <a:p>
          <a:endParaRPr lang="en-US" sz="1400"/>
        </a:p>
      </dgm:t>
    </dgm:pt>
    <dgm:pt modelId="{934CC7B1-F61A-4294-A761-A3CCEFC8D5A0}">
      <dgm:prSet phldrT="[Text]" custT="1"/>
      <dgm:spPr/>
      <dgm:t>
        <a:bodyPr lIns="0" tIns="0" rIns="0" bIns="0"/>
        <a:lstStyle/>
        <a:p>
          <a:r>
            <a:rPr lang="en-US" sz="1400" dirty="0"/>
            <a:t>Incorporation of the energy and emission flows for disaggregated sectors. Compilation of the final database.</a:t>
          </a:r>
        </a:p>
      </dgm:t>
    </dgm:pt>
    <dgm:pt modelId="{B4289FE0-5A36-4272-A904-9F5F33128FB0}" type="parTrans" cxnId="{1DF06461-9156-4370-B8B6-E7C5B1CE6477}">
      <dgm:prSet/>
      <dgm:spPr/>
      <dgm:t>
        <a:bodyPr/>
        <a:lstStyle/>
        <a:p>
          <a:endParaRPr lang="en-US" sz="1400"/>
        </a:p>
      </dgm:t>
    </dgm:pt>
    <dgm:pt modelId="{50BC83B8-2677-4276-B51F-56B0E50B3CA1}" type="sibTrans" cxnId="{1DF06461-9156-4370-B8B6-E7C5B1CE6477}">
      <dgm:prSet/>
      <dgm:spPr/>
      <dgm:t>
        <a:bodyPr/>
        <a:lstStyle/>
        <a:p>
          <a:endParaRPr lang="en-US" sz="1400"/>
        </a:p>
      </dgm:t>
    </dgm:pt>
    <dgm:pt modelId="{EE172D81-7BC5-45EB-8D94-D0F57F5CA268}">
      <dgm:prSet phldrT="[Text]" custT="1"/>
      <dgm:spPr/>
      <dgm:t>
        <a:bodyPr/>
        <a:lstStyle/>
        <a:p>
          <a:r>
            <a:rPr lang="en-US" sz="1600" b="1" dirty="0"/>
            <a:t>(2) Data preparation (supply/use splits)</a:t>
          </a:r>
        </a:p>
      </dgm:t>
    </dgm:pt>
    <dgm:pt modelId="{1B1F0E34-CDA7-4191-80C6-68F626C8A62A}" type="parTrans" cxnId="{7CCDCA96-AD29-4DD9-BE3D-BDFB19974874}">
      <dgm:prSet/>
      <dgm:spPr/>
      <dgm:t>
        <a:bodyPr/>
        <a:lstStyle/>
        <a:p>
          <a:endParaRPr lang="en-US" sz="1600"/>
        </a:p>
      </dgm:t>
    </dgm:pt>
    <dgm:pt modelId="{5951F507-A83A-4833-870B-D2D18442436B}" type="sibTrans" cxnId="{7CCDCA96-AD29-4DD9-BE3D-BDFB19974874}">
      <dgm:prSet/>
      <dgm:spPr/>
      <dgm:t>
        <a:bodyPr/>
        <a:lstStyle/>
        <a:p>
          <a:endParaRPr lang="en-US" sz="1600"/>
        </a:p>
      </dgm:t>
    </dgm:pt>
    <dgm:pt modelId="{36DE0E3D-5184-417A-A4CB-97227A4F0530}">
      <dgm:prSet phldrT="[Text]" custT="1"/>
      <dgm:spPr/>
      <dgm:t>
        <a:bodyPr lIns="0" tIns="0" rIns="0" bIns="0"/>
        <a:lstStyle/>
        <a:p>
          <a:r>
            <a:rPr lang="en-US" sz="1400" b="1" i="1" dirty="0"/>
            <a:t>Data:</a:t>
          </a:r>
          <a:r>
            <a:rPr lang="en-US" sz="1400" dirty="0"/>
            <a:t> Disaggregated individual country input-output tables, specific cost structure assumptions.</a:t>
          </a:r>
        </a:p>
      </dgm:t>
    </dgm:pt>
    <dgm:pt modelId="{F3A9589E-21A7-45AB-8B23-A9FE69242218}" type="parTrans" cxnId="{715052CE-7BC6-4B4C-A28A-3E11BB10389A}">
      <dgm:prSet/>
      <dgm:spPr/>
      <dgm:t>
        <a:bodyPr/>
        <a:lstStyle/>
        <a:p>
          <a:endParaRPr lang="en-US" sz="1600"/>
        </a:p>
      </dgm:t>
    </dgm:pt>
    <dgm:pt modelId="{788586F9-5C69-418D-AE2C-87444091EEB3}" type="sibTrans" cxnId="{715052CE-7BC6-4B4C-A28A-3E11BB10389A}">
      <dgm:prSet/>
      <dgm:spPr/>
      <dgm:t>
        <a:bodyPr/>
        <a:lstStyle/>
        <a:p>
          <a:endParaRPr lang="en-US" sz="1600"/>
        </a:p>
      </dgm:t>
    </dgm:pt>
    <dgm:pt modelId="{53431C3D-8654-469A-981E-5C0BA7E97187}">
      <dgm:prSet phldrT="[Text]" custT="1"/>
      <dgm:spPr/>
      <dgm:t>
        <a:bodyPr lIns="0" tIns="0" rIns="0" bIns="0"/>
        <a:lstStyle/>
        <a:p>
          <a:r>
            <a:rPr lang="en-US" sz="1400" b="1" i="1" dirty="0"/>
            <a:t>Data sources: </a:t>
          </a:r>
          <a:r>
            <a:rPr lang="en-US" sz="1400" b="0" i="0" dirty="0"/>
            <a:t>USGS, CEPII BACI, </a:t>
          </a:r>
          <a:r>
            <a:rPr lang="es-ES" sz="1400" dirty="0"/>
            <a:t>IRENA, BNEF, IEA, JRC</a:t>
          </a:r>
          <a:r>
            <a:rPr lang="en-US" sz="1400" b="0" i="0" dirty="0"/>
            <a:t>.</a:t>
          </a:r>
          <a:endParaRPr lang="en-US" sz="1400" b="1" i="1" dirty="0"/>
        </a:p>
      </dgm:t>
    </dgm:pt>
    <dgm:pt modelId="{2897D254-95D6-4BEE-81A1-C56E29DFCB6E}" type="parTrans" cxnId="{75CE9C56-FF2A-4C5C-95E2-71EB727D06A6}">
      <dgm:prSet/>
      <dgm:spPr/>
      <dgm:t>
        <a:bodyPr/>
        <a:lstStyle/>
        <a:p>
          <a:endParaRPr lang="en-US" sz="1600"/>
        </a:p>
      </dgm:t>
    </dgm:pt>
    <dgm:pt modelId="{AEE91C9D-38C9-4E7A-8866-76CA14DDDE92}" type="sibTrans" cxnId="{75CE9C56-FF2A-4C5C-95E2-71EB727D06A6}">
      <dgm:prSet/>
      <dgm:spPr/>
      <dgm:t>
        <a:bodyPr/>
        <a:lstStyle/>
        <a:p>
          <a:endParaRPr lang="en-US" sz="1600"/>
        </a:p>
      </dgm:t>
    </dgm:pt>
    <dgm:pt modelId="{180A77ED-0777-4311-A39C-D4232F9A2141}">
      <dgm:prSet phldrT="[Text]" custT="1"/>
      <dgm:spPr/>
      <dgm:t>
        <a:bodyPr lIns="0" tIns="0" rIns="0" bIns="0"/>
        <a:lstStyle/>
        <a:p>
          <a:r>
            <a:rPr lang="en-US" sz="1400" dirty="0"/>
            <a:t>Construction of the cost structure targets.</a:t>
          </a:r>
        </a:p>
      </dgm:t>
    </dgm:pt>
    <dgm:pt modelId="{EA05C62F-8585-45E6-BB1A-BD2591169EFD}" type="parTrans" cxnId="{5EFA136F-9320-43BB-A499-E8C29DFDBA23}">
      <dgm:prSet/>
      <dgm:spPr/>
      <dgm:t>
        <a:bodyPr/>
        <a:lstStyle/>
        <a:p>
          <a:endParaRPr lang="en-US" sz="1600"/>
        </a:p>
      </dgm:t>
    </dgm:pt>
    <dgm:pt modelId="{F1307BBF-039C-4D02-A34A-2F7519D386E9}" type="sibTrans" cxnId="{5EFA136F-9320-43BB-A499-E8C29DFDBA23}">
      <dgm:prSet/>
      <dgm:spPr/>
      <dgm:t>
        <a:bodyPr/>
        <a:lstStyle/>
        <a:p>
          <a:endParaRPr lang="en-US" sz="1600"/>
        </a:p>
      </dgm:t>
    </dgm:pt>
    <dgm:pt modelId="{4388145B-C78F-4911-A73C-857A44858BC6}" type="pres">
      <dgm:prSet presAssocID="{104B17CA-97EB-44A4-B820-C09C599ED21A}" presName="Name0" presStyleCnt="0">
        <dgm:presLayoutVars>
          <dgm:dir/>
          <dgm:animLvl val="lvl"/>
          <dgm:resizeHandles val="exact"/>
        </dgm:presLayoutVars>
      </dgm:prSet>
      <dgm:spPr/>
    </dgm:pt>
    <dgm:pt modelId="{4F285496-944B-4C29-98B9-D44C6F3C9AB4}" type="pres">
      <dgm:prSet presAssocID="{00A40046-DE1D-4B2D-989B-0FBCB12730EB}" presName="linNode" presStyleCnt="0"/>
      <dgm:spPr/>
    </dgm:pt>
    <dgm:pt modelId="{2A0CD3FC-4A82-4569-95AF-12161B3DF770}" type="pres">
      <dgm:prSet presAssocID="{00A40046-DE1D-4B2D-989B-0FBCB12730EB}" presName="parentText" presStyleLbl="node1" presStyleIdx="0" presStyleCnt="5" custScaleX="86308" custScaleY="50587">
        <dgm:presLayoutVars>
          <dgm:chMax val="1"/>
          <dgm:bulletEnabled val="1"/>
        </dgm:presLayoutVars>
      </dgm:prSet>
      <dgm:spPr/>
    </dgm:pt>
    <dgm:pt modelId="{16B3D8D3-2602-485E-A59F-5748799559D5}" type="pres">
      <dgm:prSet presAssocID="{00A40046-DE1D-4B2D-989B-0FBCB12730EB}" presName="descendantText" presStyleLbl="alignAccFollowNode1" presStyleIdx="0" presStyleCnt="5" custScaleX="107701" custScaleY="65757">
        <dgm:presLayoutVars>
          <dgm:bulletEnabled val="1"/>
        </dgm:presLayoutVars>
      </dgm:prSet>
      <dgm:spPr/>
    </dgm:pt>
    <dgm:pt modelId="{7F52B159-8243-4B75-85EC-5B3861108951}" type="pres">
      <dgm:prSet presAssocID="{D1F678E0-0719-408C-A26C-205EFBC4E07D}" presName="sp" presStyleCnt="0"/>
      <dgm:spPr/>
    </dgm:pt>
    <dgm:pt modelId="{CCCD7E89-5D03-47DF-956C-6A2A4F44309E}" type="pres">
      <dgm:prSet presAssocID="{AEE07D6E-AD5B-4D4F-94B6-B7BF33D3B1BD}" presName="linNode" presStyleCnt="0"/>
      <dgm:spPr/>
    </dgm:pt>
    <dgm:pt modelId="{FCEFC499-BE94-4D88-8C82-5CEB94209E70}" type="pres">
      <dgm:prSet presAssocID="{AEE07D6E-AD5B-4D4F-94B6-B7BF33D3B1BD}" presName="parentText" presStyleLbl="node1" presStyleIdx="1" presStyleCnt="5" custScaleX="86308" custScaleY="54054" custLinFactNeighborX="-152" custLinFactNeighborY="55168">
        <dgm:presLayoutVars>
          <dgm:chMax val="1"/>
          <dgm:bulletEnabled val="1"/>
        </dgm:presLayoutVars>
      </dgm:prSet>
      <dgm:spPr/>
    </dgm:pt>
    <dgm:pt modelId="{4A1D68EC-E2AE-448E-8ACE-1E3E46AD2F53}" type="pres">
      <dgm:prSet presAssocID="{AEE07D6E-AD5B-4D4F-94B6-B7BF33D3B1BD}" presName="descendantText" presStyleLbl="alignAccFollowNode1" presStyleIdx="1" presStyleCnt="5" custScaleX="107701" custScaleY="58010" custLinFactNeighborX="1349" custLinFactNeighborY="69612">
        <dgm:presLayoutVars>
          <dgm:bulletEnabled val="1"/>
        </dgm:presLayoutVars>
      </dgm:prSet>
      <dgm:spPr/>
    </dgm:pt>
    <dgm:pt modelId="{474DE415-15A2-44F5-B25F-7D80B94ADC5F}" type="pres">
      <dgm:prSet presAssocID="{AD90DA5D-A286-4B9D-B91C-D1F0AF0D9B7C}" presName="sp" presStyleCnt="0"/>
      <dgm:spPr/>
    </dgm:pt>
    <dgm:pt modelId="{6B931145-040F-4107-8562-82E63481B9B2}" type="pres">
      <dgm:prSet presAssocID="{6E8F4581-D0D9-4167-A0F8-AF1DCBBB6599}" presName="linNode" presStyleCnt="0"/>
      <dgm:spPr/>
    </dgm:pt>
    <dgm:pt modelId="{6FED0100-86E0-48DE-9364-1978AEA75E7A}" type="pres">
      <dgm:prSet presAssocID="{6E8F4581-D0D9-4167-A0F8-AF1DCBBB6599}" presName="parentText" presStyleLbl="node1" presStyleIdx="2" presStyleCnt="5" custScaleX="86309" custScaleY="42793" custLinFactNeighborX="-152" custLinFactNeighborY="55125">
        <dgm:presLayoutVars>
          <dgm:chMax val="1"/>
          <dgm:bulletEnabled val="1"/>
        </dgm:presLayoutVars>
      </dgm:prSet>
      <dgm:spPr/>
    </dgm:pt>
    <dgm:pt modelId="{07DA6818-91B8-4332-9FD1-972ACB9DC1FB}" type="pres">
      <dgm:prSet presAssocID="{6E8F4581-D0D9-4167-A0F8-AF1DCBBB6599}" presName="descendantText" presStyleLbl="alignAccFollowNode1" presStyleIdx="2" presStyleCnt="5" custScaleX="107807" custScaleY="48162" custLinFactNeighborX="83" custLinFactNeighborY="68265">
        <dgm:presLayoutVars>
          <dgm:bulletEnabled val="1"/>
        </dgm:presLayoutVars>
      </dgm:prSet>
      <dgm:spPr/>
    </dgm:pt>
    <dgm:pt modelId="{6FE9F4D6-80AB-4519-AF46-EFA0991534F6}" type="pres">
      <dgm:prSet presAssocID="{6DAEDFA1-BC9D-4997-85E7-3EB8465064B8}" presName="sp" presStyleCnt="0"/>
      <dgm:spPr/>
    </dgm:pt>
    <dgm:pt modelId="{82112494-BFB3-4923-94F6-E645C84CD78E}" type="pres">
      <dgm:prSet presAssocID="{B22335FB-8C6E-468D-820D-14C101084711}" presName="linNode" presStyleCnt="0"/>
      <dgm:spPr/>
    </dgm:pt>
    <dgm:pt modelId="{DB10C6DF-F866-4B5E-B72B-E35FA2220151}" type="pres">
      <dgm:prSet presAssocID="{B22335FB-8C6E-468D-820D-14C101084711}" presName="parentText" presStyleLbl="node1" presStyleIdx="3" presStyleCnt="5" custScaleX="86309" custScaleY="48545" custLinFactNeighborY="60605">
        <dgm:presLayoutVars>
          <dgm:chMax val="1"/>
          <dgm:bulletEnabled val="1"/>
        </dgm:presLayoutVars>
      </dgm:prSet>
      <dgm:spPr/>
    </dgm:pt>
    <dgm:pt modelId="{BD6D4AA7-3CB1-42A3-BF73-099AC099A2DC}" type="pres">
      <dgm:prSet presAssocID="{B22335FB-8C6E-468D-820D-14C101084711}" presName="descendantText" presStyleLbl="alignAccFollowNode1" presStyleIdx="3" presStyleCnt="5" custScaleX="107807" custScaleY="54382" custLinFactNeighborY="71991">
        <dgm:presLayoutVars>
          <dgm:bulletEnabled val="1"/>
        </dgm:presLayoutVars>
      </dgm:prSet>
      <dgm:spPr/>
    </dgm:pt>
    <dgm:pt modelId="{D0C91668-6C16-4984-A4CF-247AFBDF8B08}" type="pres">
      <dgm:prSet presAssocID="{61E37199-B1BC-4195-81AE-F6676E5D1E03}" presName="sp" presStyleCnt="0"/>
      <dgm:spPr/>
    </dgm:pt>
    <dgm:pt modelId="{36B731F3-2592-4A1A-A1DA-6724F68995F4}" type="pres">
      <dgm:prSet presAssocID="{EE172D81-7BC5-45EB-8D94-D0F57F5CA268}" presName="linNode" presStyleCnt="0"/>
      <dgm:spPr/>
    </dgm:pt>
    <dgm:pt modelId="{9C89E8B4-83FC-49D0-85DD-DBB928DA1B33}" type="pres">
      <dgm:prSet presAssocID="{EE172D81-7BC5-45EB-8D94-D0F57F5CA268}" presName="parentText" presStyleLbl="node1" presStyleIdx="4" presStyleCnt="5" custScaleX="86308" custScaleY="51111" custLinFactY="-61615" custLinFactNeighborX="-1" custLinFactNeighborY="-100000">
        <dgm:presLayoutVars>
          <dgm:chMax val="1"/>
          <dgm:bulletEnabled val="1"/>
        </dgm:presLayoutVars>
      </dgm:prSet>
      <dgm:spPr/>
    </dgm:pt>
    <dgm:pt modelId="{FAF77C24-B4A0-4DB4-8D51-C8142C13EB0D}" type="pres">
      <dgm:prSet presAssocID="{EE172D81-7BC5-45EB-8D94-D0F57F5CA268}" presName="descendantText" presStyleLbl="alignAccFollowNode1" presStyleIdx="4" presStyleCnt="5" custScaleX="107701" custScaleY="61831" custLinFactY="-100000" custLinFactNeighborX="-269" custLinFactNeighborY="-101069">
        <dgm:presLayoutVars>
          <dgm:bulletEnabled val="1"/>
        </dgm:presLayoutVars>
      </dgm:prSet>
      <dgm:spPr/>
    </dgm:pt>
  </dgm:ptLst>
  <dgm:cxnLst>
    <dgm:cxn modelId="{F692DE04-0E94-4F25-9AB9-183A9EBA42A9}" type="presOf" srcId="{6E8F4581-D0D9-4167-A0F8-AF1DCBBB6599}" destId="{6FED0100-86E0-48DE-9364-1978AEA75E7A}" srcOrd="0" destOrd="0" presId="urn:microsoft.com/office/officeart/2005/8/layout/vList5"/>
    <dgm:cxn modelId="{2691260F-2978-4872-8CE7-E1BB03F3FC2B}" type="presOf" srcId="{1F98DC1F-A6BE-4159-B63E-67B10198316C}" destId="{07DA6818-91B8-4332-9FD1-972ACB9DC1FB}" srcOrd="0" destOrd="1" presId="urn:microsoft.com/office/officeart/2005/8/layout/vList5"/>
    <dgm:cxn modelId="{A25D3817-542C-4185-B28D-779149485CEF}" type="presOf" srcId="{EE172D81-7BC5-45EB-8D94-D0F57F5CA268}" destId="{9C89E8B4-83FC-49D0-85DD-DBB928DA1B33}" srcOrd="0" destOrd="0" presId="urn:microsoft.com/office/officeart/2005/8/layout/vList5"/>
    <dgm:cxn modelId="{7BC76A1A-58C0-4C8A-8646-7A005A01D401}" srcId="{6E8F4581-D0D9-4167-A0F8-AF1DCBBB6599}" destId="{1F98DC1F-A6BE-4159-B63E-67B10198316C}" srcOrd="1" destOrd="0" parTransId="{F96B784A-7577-43F8-9203-8A53629FFA1E}" sibTransId="{704742F5-0867-4B3F-AD65-3C08EF1A07E6}"/>
    <dgm:cxn modelId="{55CB892F-2BE5-40F6-8105-CBE5CC78DBF6}" type="presOf" srcId="{09F4FC60-1B18-4CAD-AD94-7F5821F2650A}" destId="{07DA6818-91B8-4332-9FD1-972ACB9DC1FB}" srcOrd="0" destOrd="0" presId="urn:microsoft.com/office/officeart/2005/8/layout/vList5"/>
    <dgm:cxn modelId="{688DAB2F-AC8D-4CF9-8A65-2A7615493D03}" srcId="{104B17CA-97EB-44A4-B820-C09C599ED21A}" destId="{B22335FB-8C6E-468D-820D-14C101084711}" srcOrd="3" destOrd="0" parTransId="{8FDE2D31-3264-4084-8D4D-9265D175CD83}" sibTransId="{61E37199-B1BC-4195-81AE-F6676E5D1E03}"/>
    <dgm:cxn modelId="{94649533-32EB-43F5-9C36-A64B1DB9A10A}" type="presOf" srcId="{00A40046-DE1D-4B2D-989B-0FBCB12730EB}" destId="{2A0CD3FC-4A82-4569-95AF-12161B3DF770}" srcOrd="0" destOrd="0" presId="urn:microsoft.com/office/officeart/2005/8/layout/vList5"/>
    <dgm:cxn modelId="{C74D1F3F-4B59-410A-A7EC-DA2F4463A31A}" type="presOf" srcId="{36DE0E3D-5184-417A-A4CB-97227A4F0530}" destId="{FAF77C24-B4A0-4DB4-8D51-C8142C13EB0D}" srcOrd="0" destOrd="0" presId="urn:microsoft.com/office/officeart/2005/8/layout/vList5"/>
    <dgm:cxn modelId="{8772015D-5747-4413-92AC-B7204794F90A}" type="presOf" srcId="{AEE07D6E-AD5B-4D4F-94B6-B7BF33D3B1BD}" destId="{FCEFC499-BE94-4D88-8C82-5CEB94209E70}" srcOrd="0" destOrd="0" presId="urn:microsoft.com/office/officeart/2005/8/layout/vList5"/>
    <dgm:cxn modelId="{1DF06461-9156-4370-B8B6-E7C5B1CE6477}" srcId="{B22335FB-8C6E-468D-820D-14C101084711}" destId="{934CC7B1-F61A-4294-A761-A3CCEFC8D5A0}" srcOrd="1" destOrd="0" parTransId="{B4289FE0-5A36-4272-A904-9F5F33128FB0}" sibTransId="{50BC83B8-2677-4276-B51F-56B0E50B3CA1}"/>
    <dgm:cxn modelId="{0C78EE61-4719-4BC6-8D03-B485608452EC}" srcId="{00A40046-DE1D-4B2D-989B-0FBCB12730EB}" destId="{DA10C7F5-748A-4881-97B3-2B1460CF0550}" srcOrd="0" destOrd="0" parTransId="{762C0E5E-EF8F-47CA-8A2F-F8AC93FA4525}" sibTransId="{13B57D31-83A9-44F1-91D9-3FDF022D8EFC}"/>
    <dgm:cxn modelId="{C92FC964-0B0E-4A90-AE83-7E2BF9FD94D3}" srcId="{AEE07D6E-AD5B-4D4F-94B6-B7BF33D3B1BD}" destId="{E170810D-425E-461D-9058-9E5CEA7CC8F5}" srcOrd="1" destOrd="0" parTransId="{92A7C5DC-0D00-418F-A47C-528F45DAB57E}" sibTransId="{980A7A0E-104A-4F9A-8881-E0C2F571D8F5}"/>
    <dgm:cxn modelId="{836CA368-90F1-4CCA-9DD4-956FF02DDC63}" srcId="{B22335FB-8C6E-468D-820D-14C101084711}" destId="{2E34091C-81F1-418E-A378-9C63A72F80EE}" srcOrd="0" destOrd="0" parTransId="{CE329964-AD52-4D0D-8AEB-B2AB3BB08984}" sibTransId="{9AE86BF2-31E5-44A9-A171-C62186F72506}"/>
    <dgm:cxn modelId="{64A8C54E-8F4D-43DE-B763-BD8E967829B4}" srcId="{AEE07D6E-AD5B-4D4F-94B6-B7BF33D3B1BD}" destId="{EC5FBEAF-74EE-4A9E-BD65-F53CAF0C2403}" srcOrd="0" destOrd="0" parTransId="{939CEA2B-8802-4E14-9B60-1C8375A4D10D}" sibTransId="{D37CBA32-683F-46DC-81F1-71C6291AC4A6}"/>
    <dgm:cxn modelId="{5EFA136F-9320-43BB-A499-E8C29DFDBA23}" srcId="{EE172D81-7BC5-45EB-8D94-D0F57F5CA268}" destId="{180A77ED-0777-4311-A39C-D4232F9A2141}" srcOrd="1" destOrd="0" parTransId="{EA05C62F-8585-45E6-BB1A-BD2591169EFD}" sibTransId="{F1307BBF-039C-4D02-A34A-2F7519D386E9}"/>
    <dgm:cxn modelId="{90140B54-7BAE-41B2-8983-4C688E93492E}" type="presOf" srcId="{53431C3D-8654-469A-981E-5C0BA7E97187}" destId="{16B3D8D3-2602-485E-A59F-5748799559D5}" srcOrd="0" destOrd="1" presId="urn:microsoft.com/office/officeart/2005/8/layout/vList5"/>
    <dgm:cxn modelId="{F038A454-CB1F-490C-BFEB-DB4D68403E2E}" type="presOf" srcId="{934CC7B1-F61A-4294-A761-A3CCEFC8D5A0}" destId="{BD6D4AA7-3CB1-42A3-BF73-099AC099A2DC}" srcOrd="0" destOrd="1" presId="urn:microsoft.com/office/officeart/2005/8/layout/vList5"/>
    <dgm:cxn modelId="{4CFDA954-E609-4F94-9918-87D21FEF0DBD}" srcId="{104B17CA-97EB-44A4-B820-C09C599ED21A}" destId="{AEE07D6E-AD5B-4D4F-94B6-B7BF33D3B1BD}" srcOrd="1" destOrd="0" parTransId="{EFC3630E-9876-4432-A4A7-B6F2D8F38BA4}" sibTransId="{AD90DA5D-A286-4B9D-B91C-D1F0AF0D9B7C}"/>
    <dgm:cxn modelId="{DC5A5655-BAB5-4157-98AF-DEF1DD898549}" type="presOf" srcId="{EC5FBEAF-74EE-4A9E-BD65-F53CAF0C2403}" destId="{4A1D68EC-E2AE-448E-8ACE-1E3E46AD2F53}" srcOrd="0" destOrd="0" presId="urn:microsoft.com/office/officeart/2005/8/layout/vList5"/>
    <dgm:cxn modelId="{388DAB55-E5FC-40EE-A0A8-9F123D30502A}" srcId="{104B17CA-97EB-44A4-B820-C09C599ED21A}" destId="{00A40046-DE1D-4B2D-989B-0FBCB12730EB}" srcOrd="0" destOrd="0" parTransId="{FAB66DEF-667E-4AE8-B7EE-B9BC0E628AFC}" sibTransId="{D1F678E0-0719-408C-A26C-205EFBC4E07D}"/>
    <dgm:cxn modelId="{75CE9C56-FF2A-4C5C-95E2-71EB727D06A6}" srcId="{00A40046-DE1D-4B2D-989B-0FBCB12730EB}" destId="{53431C3D-8654-469A-981E-5C0BA7E97187}" srcOrd="1" destOrd="0" parTransId="{2897D254-95D6-4BEE-81A1-C56E29DFCB6E}" sibTransId="{AEE91C9D-38C9-4E7A-8866-76CA14DDDE92}"/>
    <dgm:cxn modelId="{62188B82-047E-44BE-8ECE-03521CA1ECE4}" srcId="{104B17CA-97EB-44A4-B820-C09C599ED21A}" destId="{6E8F4581-D0D9-4167-A0F8-AF1DCBBB6599}" srcOrd="2" destOrd="0" parTransId="{86050FAE-97FF-4DC7-B801-762D06BAD6A7}" sibTransId="{6DAEDFA1-BC9D-4997-85E7-3EB8465064B8}"/>
    <dgm:cxn modelId="{88355389-5B83-41B3-BC6C-530C21B1BE69}" type="presOf" srcId="{94F329B9-99F1-4B4D-8323-29C3B178004B}" destId="{16B3D8D3-2602-485E-A59F-5748799559D5}" srcOrd="0" destOrd="2" presId="urn:microsoft.com/office/officeart/2005/8/layout/vList5"/>
    <dgm:cxn modelId="{90CE4C8E-5DCC-4A1D-8393-0516745BB13D}" type="presOf" srcId="{E170810D-425E-461D-9058-9E5CEA7CC8F5}" destId="{4A1D68EC-E2AE-448E-8ACE-1E3E46AD2F53}" srcOrd="0" destOrd="1" presId="urn:microsoft.com/office/officeart/2005/8/layout/vList5"/>
    <dgm:cxn modelId="{ECA05B90-8E17-46F1-B66F-DBB3D3CE4A5D}" type="presOf" srcId="{B22335FB-8C6E-468D-820D-14C101084711}" destId="{DB10C6DF-F866-4B5E-B72B-E35FA2220151}" srcOrd="0" destOrd="0" presId="urn:microsoft.com/office/officeart/2005/8/layout/vList5"/>
    <dgm:cxn modelId="{192CD293-8A5C-47BA-B010-206C18049B61}" srcId="{6E8F4581-D0D9-4167-A0F8-AF1DCBBB6599}" destId="{09F4FC60-1B18-4CAD-AD94-7F5821F2650A}" srcOrd="0" destOrd="0" parTransId="{B00E7FC3-0CB4-4F8F-BC2B-F287284731A3}" sibTransId="{F6272118-863D-4B66-8B1A-237C830E1BDD}"/>
    <dgm:cxn modelId="{7CCDCA96-AD29-4DD9-BE3D-BDFB19974874}" srcId="{104B17CA-97EB-44A4-B820-C09C599ED21A}" destId="{EE172D81-7BC5-45EB-8D94-D0F57F5CA268}" srcOrd="4" destOrd="0" parTransId="{1B1F0E34-CDA7-4191-80C6-68F626C8A62A}" sibTransId="{5951F507-A83A-4833-870B-D2D18442436B}"/>
    <dgm:cxn modelId="{93A7EB9F-3807-4F8F-9618-66FD4B2E8F5A}" type="presOf" srcId="{DA10C7F5-748A-4881-97B3-2B1460CF0550}" destId="{16B3D8D3-2602-485E-A59F-5748799559D5}" srcOrd="0" destOrd="0" presId="urn:microsoft.com/office/officeart/2005/8/layout/vList5"/>
    <dgm:cxn modelId="{A28218BB-2568-415F-A257-7344B75D8391}" type="presOf" srcId="{104B17CA-97EB-44A4-B820-C09C599ED21A}" destId="{4388145B-C78F-4911-A73C-857A44858BC6}" srcOrd="0" destOrd="0" presId="urn:microsoft.com/office/officeart/2005/8/layout/vList5"/>
    <dgm:cxn modelId="{715052CE-7BC6-4B4C-A28A-3E11BB10389A}" srcId="{EE172D81-7BC5-45EB-8D94-D0F57F5CA268}" destId="{36DE0E3D-5184-417A-A4CB-97227A4F0530}" srcOrd="0" destOrd="0" parTransId="{F3A9589E-21A7-45AB-8B23-A9FE69242218}" sibTransId="{788586F9-5C69-418D-AE2C-87444091EEB3}"/>
    <dgm:cxn modelId="{31DD0EDB-B1EC-4FF9-B8FA-F4A0DEEFDACE}" srcId="{00A40046-DE1D-4B2D-989B-0FBCB12730EB}" destId="{94F329B9-99F1-4B4D-8323-29C3B178004B}" srcOrd="2" destOrd="0" parTransId="{48CCCCBF-874D-4ED2-A8EA-0EC10FE9FE4B}" sibTransId="{279C4ED4-19C0-4A50-9D69-2DF6197D71BC}"/>
    <dgm:cxn modelId="{777166F0-6B31-463A-82EE-7EB9E7F87300}" type="presOf" srcId="{2E34091C-81F1-418E-A378-9C63A72F80EE}" destId="{BD6D4AA7-3CB1-42A3-BF73-099AC099A2DC}" srcOrd="0" destOrd="0" presId="urn:microsoft.com/office/officeart/2005/8/layout/vList5"/>
    <dgm:cxn modelId="{2DA291FF-B0EB-48E8-9964-D8D7DFF3447F}" type="presOf" srcId="{180A77ED-0777-4311-A39C-D4232F9A2141}" destId="{FAF77C24-B4A0-4DB4-8D51-C8142C13EB0D}" srcOrd="0" destOrd="1" presId="urn:microsoft.com/office/officeart/2005/8/layout/vList5"/>
    <dgm:cxn modelId="{819AF561-0A78-4B78-9E47-28EB1B7F2CC6}" type="presParOf" srcId="{4388145B-C78F-4911-A73C-857A44858BC6}" destId="{4F285496-944B-4C29-98B9-D44C6F3C9AB4}" srcOrd="0" destOrd="0" presId="urn:microsoft.com/office/officeart/2005/8/layout/vList5"/>
    <dgm:cxn modelId="{EA42DEFE-CA48-4515-BFC1-1FE838B1F15D}" type="presParOf" srcId="{4F285496-944B-4C29-98B9-D44C6F3C9AB4}" destId="{2A0CD3FC-4A82-4569-95AF-12161B3DF770}" srcOrd="0" destOrd="0" presId="urn:microsoft.com/office/officeart/2005/8/layout/vList5"/>
    <dgm:cxn modelId="{D62365A3-106D-4246-884C-A6B560C1324C}" type="presParOf" srcId="{4F285496-944B-4C29-98B9-D44C6F3C9AB4}" destId="{16B3D8D3-2602-485E-A59F-5748799559D5}" srcOrd="1" destOrd="0" presId="urn:microsoft.com/office/officeart/2005/8/layout/vList5"/>
    <dgm:cxn modelId="{EBDA34DA-C6AA-42E1-BF5B-1AAFEC1F6A0D}" type="presParOf" srcId="{4388145B-C78F-4911-A73C-857A44858BC6}" destId="{7F52B159-8243-4B75-85EC-5B3861108951}" srcOrd="1" destOrd="0" presId="urn:microsoft.com/office/officeart/2005/8/layout/vList5"/>
    <dgm:cxn modelId="{8F160EDA-EF74-4B74-8D6E-D69456D9193F}" type="presParOf" srcId="{4388145B-C78F-4911-A73C-857A44858BC6}" destId="{CCCD7E89-5D03-47DF-956C-6A2A4F44309E}" srcOrd="2" destOrd="0" presId="urn:microsoft.com/office/officeart/2005/8/layout/vList5"/>
    <dgm:cxn modelId="{C091FA00-EDFE-4AF7-A6E2-FF9C488EF208}" type="presParOf" srcId="{CCCD7E89-5D03-47DF-956C-6A2A4F44309E}" destId="{FCEFC499-BE94-4D88-8C82-5CEB94209E70}" srcOrd="0" destOrd="0" presId="urn:microsoft.com/office/officeart/2005/8/layout/vList5"/>
    <dgm:cxn modelId="{8C2087D2-A431-4B67-85B3-709BE8964A79}" type="presParOf" srcId="{CCCD7E89-5D03-47DF-956C-6A2A4F44309E}" destId="{4A1D68EC-E2AE-448E-8ACE-1E3E46AD2F53}" srcOrd="1" destOrd="0" presId="urn:microsoft.com/office/officeart/2005/8/layout/vList5"/>
    <dgm:cxn modelId="{210704CC-315C-4933-8273-0A8976EE61A3}" type="presParOf" srcId="{4388145B-C78F-4911-A73C-857A44858BC6}" destId="{474DE415-15A2-44F5-B25F-7D80B94ADC5F}" srcOrd="3" destOrd="0" presId="urn:microsoft.com/office/officeart/2005/8/layout/vList5"/>
    <dgm:cxn modelId="{C8B070BE-AF32-4221-AA76-B1245D5CC86A}" type="presParOf" srcId="{4388145B-C78F-4911-A73C-857A44858BC6}" destId="{6B931145-040F-4107-8562-82E63481B9B2}" srcOrd="4" destOrd="0" presId="urn:microsoft.com/office/officeart/2005/8/layout/vList5"/>
    <dgm:cxn modelId="{37A40AF6-C7FD-4966-8AB9-84B8ED95DADE}" type="presParOf" srcId="{6B931145-040F-4107-8562-82E63481B9B2}" destId="{6FED0100-86E0-48DE-9364-1978AEA75E7A}" srcOrd="0" destOrd="0" presId="urn:microsoft.com/office/officeart/2005/8/layout/vList5"/>
    <dgm:cxn modelId="{2A8450C6-0F27-4225-BF61-C3E8C3793E5E}" type="presParOf" srcId="{6B931145-040F-4107-8562-82E63481B9B2}" destId="{07DA6818-91B8-4332-9FD1-972ACB9DC1FB}" srcOrd="1" destOrd="0" presId="urn:microsoft.com/office/officeart/2005/8/layout/vList5"/>
    <dgm:cxn modelId="{C2CD3FAF-5DE9-4667-9EE1-64396CD8BC6C}" type="presParOf" srcId="{4388145B-C78F-4911-A73C-857A44858BC6}" destId="{6FE9F4D6-80AB-4519-AF46-EFA0991534F6}" srcOrd="5" destOrd="0" presId="urn:microsoft.com/office/officeart/2005/8/layout/vList5"/>
    <dgm:cxn modelId="{B26E090D-41BE-49D7-ADC5-82CA6C39E823}" type="presParOf" srcId="{4388145B-C78F-4911-A73C-857A44858BC6}" destId="{82112494-BFB3-4923-94F6-E645C84CD78E}" srcOrd="6" destOrd="0" presId="urn:microsoft.com/office/officeart/2005/8/layout/vList5"/>
    <dgm:cxn modelId="{7B6CB9FE-FE9F-47D3-BFB5-63845E7C78E6}" type="presParOf" srcId="{82112494-BFB3-4923-94F6-E645C84CD78E}" destId="{DB10C6DF-F866-4B5E-B72B-E35FA2220151}" srcOrd="0" destOrd="0" presId="urn:microsoft.com/office/officeart/2005/8/layout/vList5"/>
    <dgm:cxn modelId="{DEF9732D-D58F-4F02-B96B-DB9D0A2DEF33}" type="presParOf" srcId="{82112494-BFB3-4923-94F6-E645C84CD78E}" destId="{BD6D4AA7-3CB1-42A3-BF73-099AC099A2DC}" srcOrd="1" destOrd="0" presId="urn:microsoft.com/office/officeart/2005/8/layout/vList5"/>
    <dgm:cxn modelId="{2891E85F-A315-4FED-BBC5-04A297661A8C}" type="presParOf" srcId="{4388145B-C78F-4911-A73C-857A44858BC6}" destId="{D0C91668-6C16-4984-A4CF-247AFBDF8B08}" srcOrd="7" destOrd="0" presId="urn:microsoft.com/office/officeart/2005/8/layout/vList5"/>
    <dgm:cxn modelId="{4669C716-3F43-4F35-8CEE-DE23C3A090BA}" type="presParOf" srcId="{4388145B-C78F-4911-A73C-857A44858BC6}" destId="{36B731F3-2592-4A1A-A1DA-6724F68995F4}" srcOrd="8" destOrd="0" presId="urn:microsoft.com/office/officeart/2005/8/layout/vList5"/>
    <dgm:cxn modelId="{DDEC285F-9C3E-4B52-9F80-56DD76FBADD6}" type="presParOf" srcId="{36B731F3-2592-4A1A-A1DA-6724F68995F4}" destId="{9C89E8B4-83FC-49D0-85DD-DBB928DA1B33}" srcOrd="0" destOrd="0" presId="urn:microsoft.com/office/officeart/2005/8/layout/vList5"/>
    <dgm:cxn modelId="{61093DFE-98BD-4F6B-A7D7-258C308131DB}" type="presParOf" srcId="{36B731F3-2592-4A1A-A1DA-6724F68995F4}" destId="{FAF77C24-B4A0-4DB4-8D51-C8142C13EB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3D8D3-2602-485E-A59F-5748799559D5}">
      <dsp:nvSpPr>
        <dsp:cNvPr id="0" name=""/>
        <dsp:cNvSpPr/>
      </dsp:nvSpPr>
      <dsp:spPr>
        <a:xfrm rot="5400000">
          <a:off x="5869442" y="-2823498"/>
          <a:ext cx="1109680" cy="6756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1" kern="1200" dirty="0"/>
            <a:t>Data:</a:t>
          </a:r>
          <a:r>
            <a:rPr lang="en-US" sz="1400" kern="1200" dirty="0"/>
            <a:t> Volumes and values of output, , bilateral trade data for sectors or interest.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1" kern="1200" dirty="0"/>
            <a:t>Data sources: </a:t>
          </a:r>
          <a:r>
            <a:rPr lang="en-US" sz="1400" b="0" i="0" kern="1200" dirty="0"/>
            <a:t>USGS, CEPII BACI, </a:t>
          </a:r>
          <a:r>
            <a:rPr lang="es-ES" sz="1400" kern="1200" dirty="0"/>
            <a:t>IRENA, BNEF, IEA, JRC</a:t>
          </a:r>
          <a:r>
            <a:rPr lang="en-US" sz="1400" b="0" i="0" kern="1200" dirty="0"/>
            <a:t>.</a:t>
          </a:r>
          <a:endParaRPr lang="en-US" sz="1400" b="1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Construction of the production and trade targets using volume and price data. </a:t>
          </a:r>
        </a:p>
      </dsp:txBody>
      <dsp:txXfrm rot="-5400000">
        <a:off x="3045828" y="54286"/>
        <a:ext cx="6702739" cy="1001340"/>
      </dsp:txXfrm>
    </dsp:sp>
    <dsp:sp modelId="{2A0CD3FC-4A82-4569-95AF-12161B3DF770}">
      <dsp:nvSpPr>
        <dsp:cNvPr id="0" name=""/>
        <dsp:cNvSpPr/>
      </dsp:nvSpPr>
      <dsp:spPr>
        <a:xfrm>
          <a:off x="23" y="21406"/>
          <a:ext cx="3045804" cy="106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(1) Data preparation (output splits)</a:t>
          </a:r>
        </a:p>
      </dsp:txBody>
      <dsp:txXfrm>
        <a:off x="52114" y="73497"/>
        <a:ext cx="2941622" cy="962917"/>
      </dsp:txXfrm>
    </dsp:sp>
    <dsp:sp modelId="{4A1D68EC-E2AE-448E-8ACE-1E3E46AD2F53}">
      <dsp:nvSpPr>
        <dsp:cNvPr id="0" name=""/>
        <dsp:cNvSpPr/>
      </dsp:nvSpPr>
      <dsp:spPr>
        <a:xfrm rot="5400000">
          <a:off x="5934833" y="-418334"/>
          <a:ext cx="978946" cy="6756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1" kern="1200" dirty="0"/>
            <a:t>Data:</a:t>
          </a:r>
          <a:r>
            <a:rPr lang="en-US" sz="1400" kern="1200" dirty="0"/>
            <a:t> GTAP-CE Data Base, data inputs from Steps 1 and 2.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Reconciliation of the production targets, supply/use structures and trade data for disaggregated SAMs extracted from the GTAP.</a:t>
          </a:r>
        </a:p>
      </dsp:txBody>
      <dsp:txXfrm rot="-5400000">
        <a:off x="3045852" y="2518435"/>
        <a:ext cx="6709121" cy="883370"/>
      </dsp:txXfrm>
    </dsp:sp>
    <dsp:sp modelId="{FCEFC499-BE94-4D88-8C82-5CEB94209E70}">
      <dsp:nvSpPr>
        <dsp:cNvPr id="0" name=""/>
        <dsp:cNvSpPr/>
      </dsp:nvSpPr>
      <dsp:spPr>
        <a:xfrm>
          <a:off x="0" y="2379000"/>
          <a:ext cx="3045804" cy="1140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(3) Targets’ reconciliation</a:t>
          </a:r>
        </a:p>
      </dsp:txBody>
      <dsp:txXfrm>
        <a:off x="55662" y="2434662"/>
        <a:ext cx="2934480" cy="1028909"/>
      </dsp:txXfrm>
    </dsp:sp>
    <dsp:sp modelId="{07DA6818-91B8-4332-9FD1-972ACB9DC1FB}">
      <dsp:nvSpPr>
        <dsp:cNvPr id="0" name=""/>
        <dsp:cNvSpPr/>
      </dsp:nvSpPr>
      <dsp:spPr>
        <a:xfrm rot="5400000">
          <a:off x="6017905" y="685844"/>
          <a:ext cx="812756" cy="67569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1" kern="1200" dirty="0"/>
            <a:t>Data: </a:t>
          </a:r>
          <a:r>
            <a:rPr lang="en-US" sz="1400" kern="1200" dirty="0"/>
            <a:t>Split targets from Step 3.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GTAP Data Base split using SPLITCOM. </a:t>
          </a:r>
        </a:p>
      </dsp:txBody>
      <dsp:txXfrm rot="-5400000">
        <a:off x="3045807" y="3697618"/>
        <a:ext cx="6717279" cy="733406"/>
      </dsp:txXfrm>
    </dsp:sp>
    <dsp:sp modelId="{6FED0100-86E0-48DE-9364-1978AEA75E7A}">
      <dsp:nvSpPr>
        <dsp:cNvPr id="0" name=""/>
        <dsp:cNvSpPr/>
      </dsp:nvSpPr>
      <dsp:spPr>
        <a:xfrm>
          <a:off x="0" y="3623798"/>
          <a:ext cx="3042864" cy="902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(4) Database split</a:t>
          </a:r>
        </a:p>
      </dsp:txBody>
      <dsp:txXfrm>
        <a:off x="44066" y="3667864"/>
        <a:ext cx="2954732" cy="814558"/>
      </dsp:txXfrm>
    </dsp:sp>
    <dsp:sp modelId="{BD6D4AA7-3CB1-42A3-BF73-099AC099A2DC}">
      <dsp:nvSpPr>
        <dsp:cNvPr id="0" name=""/>
        <dsp:cNvSpPr/>
      </dsp:nvSpPr>
      <dsp:spPr>
        <a:xfrm rot="5400000">
          <a:off x="5962505" y="1817551"/>
          <a:ext cx="917721" cy="67569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1" kern="1200" dirty="0"/>
            <a:t>Data:</a:t>
          </a:r>
          <a:r>
            <a:rPr lang="en-US" sz="1400" kern="1200" dirty="0"/>
            <a:t> Disaggregated database from Step 4.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Incorporation of the energy and emission flows for disaggregated sectors. Compilation of the final database.</a:t>
          </a:r>
        </a:p>
      </dsp:txBody>
      <dsp:txXfrm rot="-5400000">
        <a:off x="3042889" y="4781967"/>
        <a:ext cx="6712155" cy="828123"/>
      </dsp:txXfrm>
    </dsp:sp>
    <dsp:sp modelId="{DB10C6DF-F866-4B5E-B72B-E35FA2220151}">
      <dsp:nvSpPr>
        <dsp:cNvPr id="0" name=""/>
        <dsp:cNvSpPr/>
      </dsp:nvSpPr>
      <dsp:spPr>
        <a:xfrm>
          <a:off x="23" y="4652875"/>
          <a:ext cx="3042864" cy="1024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(5) Construction of the final database</a:t>
          </a:r>
        </a:p>
      </dsp:txBody>
      <dsp:txXfrm>
        <a:off x="50012" y="4702864"/>
        <a:ext cx="2942886" cy="924046"/>
      </dsp:txXfrm>
    </dsp:sp>
    <dsp:sp modelId="{FAF77C24-B4A0-4DB4-8D51-C8142C13EB0D}">
      <dsp:nvSpPr>
        <dsp:cNvPr id="0" name=""/>
        <dsp:cNvSpPr/>
      </dsp:nvSpPr>
      <dsp:spPr>
        <a:xfrm rot="5400000">
          <a:off x="5893075" y="-1633881"/>
          <a:ext cx="1043427" cy="6756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1" kern="1200" dirty="0"/>
            <a:t>Data:</a:t>
          </a:r>
          <a:r>
            <a:rPr lang="en-US" sz="1400" kern="1200" dirty="0"/>
            <a:t> Disaggregated individual country input-output tables, specific cost structure assumptions.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Construction of the cost structure targets.</a:t>
          </a:r>
        </a:p>
      </dsp:txBody>
      <dsp:txXfrm rot="-5400000">
        <a:off x="3036334" y="1273796"/>
        <a:ext cx="6705973" cy="941555"/>
      </dsp:txXfrm>
    </dsp:sp>
    <dsp:sp modelId="{9C89E8B4-83FC-49D0-85DD-DBB928DA1B33}">
      <dsp:nvSpPr>
        <dsp:cNvPr id="0" name=""/>
        <dsp:cNvSpPr/>
      </dsp:nvSpPr>
      <dsp:spPr>
        <a:xfrm>
          <a:off x="0" y="1189469"/>
          <a:ext cx="3045804" cy="1078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(2) Data preparation (supply/use splits)</a:t>
          </a:r>
        </a:p>
      </dsp:txBody>
      <dsp:txXfrm>
        <a:off x="52631" y="1242100"/>
        <a:ext cx="2940542" cy="972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0.16014</cdr:x>
      <cdr:y>0.15357</cdr:y>
    </cdr:from>
    <cdr:to>
      <cdr:x>0.95742</cdr:x>
      <cdr:y>0.38216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id="{8C6DA98E-9EAB-4B98-9DEA-247FE594C048}"/>
            </a:ext>
          </a:extLst>
        </cdr:cNvPr>
        <cdr:cNvGrpSpPr/>
      </cdr:nvGrpSpPr>
      <cdr:grpSpPr>
        <a:xfrm xmlns:a="http://schemas.openxmlformats.org/drawingml/2006/main">
          <a:off x="1196118" y="749248"/>
          <a:ext cx="5955046" cy="1115261"/>
          <a:chOff x="1098551" y="641351"/>
          <a:chExt cx="5469466" cy="954617"/>
        </a:xfrm>
      </cdr:grpSpPr>
      <cdr:sp macro="" textlink="">
        <cdr:nvSpPr>
          <cdr:cNvPr id="2" name="TextBox 1">
            <a:extLst xmlns:a="http://schemas.openxmlformats.org/drawingml/2006/main">
              <a:ext uri="{FF2B5EF4-FFF2-40B4-BE49-F238E27FC236}">
                <a16:creationId xmlns:a16="http://schemas.microsoft.com/office/drawing/2014/main" id="{224B1538-1F8C-4492-9DFD-DB5A6C38EACB}"/>
              </a:ext>
            </a:extLst>
          </cdr:cNvPr>
          <cdr:cNvSpPr txBox="1"/>
        </cdr:nvSpPr>
        <cdr:spPr>
          <a:xfrm xmlns:a="http://schemas.openxmlformats.org/drawingml/2006/main">
            <a:off x="2533649" y="641351"/>
            <a:ext cx="1333501" cy="3175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1400" b="1">
                <a:solidFill>
                  <a:srgbClr val="FF0000"/>
                </a:solidFill>
              </a:rPr>
              <a:t>Less diversified</a:t>
            </a:r>
          </a:p>
          <a:p xmlns:a="http://schemas.openxmlformats.org/drawingml/2006/main">
            <a:endParaRPr lang="en-US" sz="1400" b="1">
              <a:solidFill>
                <a:srgbClr val="FF0000"/>
              </a:solidFill>
            </a:endParaRPr>
          </a:p>
        </cdr:txBody>
      </cdr:sp>
      <cdr:cxnSp macro="">
        <cdr:nvCxnSpPr>
          <cdr:cNvPr id="4" name="Straight Arrow Connector 3">
            <a:extLst xmlns:a="http://schemas.openxmlformats.org/drawingml/2006/main">
              <a:ext uri="{FF2B5EF4-FFF2-40B4-BE49-F238E27FC236}">
                <a16:creationId xmlns:a16="http://schemas.microsoft.com/office/drawing/2014/main" id="{71ACDAEF-B126-4AFE-946F-5D866C432598}"/>
              </a:ext>
            </a:extLst>
          </cdr:cNvPr>
          <cdr:cNvCxnSpPr/>
        </cdr:nvCxnSpPr>
        <cdr:spPr>
          <a:xfrm xmlns:a="http://schemas.openxmlformats.org/drawingml/2006/main" flipH="1">
            <a:off x="1098551" y="806452"/>
            <a:ext cx="1468967" cy="4233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rgbClr val="FF0000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5" name="TextBox 1">
            <a:extLst xmlns:a="http://schemas.openxmlformats.org/drawingml/2006/main">
              <a:ext uri="{FF2B5EF4-FFF2-40B4-BE49-F238E27FC236}">
                <a16:creationId xmlns:a16="http://schemas.microsoft.com/office/drawing/2014/main" id="{3CAFF42A-7931-4263-BD73-F420BE333405}"/>
              </a:ext>
            </a:extLst>
          </cdr:cNvPr>
          <cdr:cNvSpPr txBox="1"/>
        </cdr:nvSpPr>
        <cdr:spPr>
          <a:xfrm xmlns:a="http://schemas.openxmlformats.org/drawingml/2006/main">
            <a:off x="3936999" y="1278468"/>
            <a:ext cx="1333501" cy="3175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b="1">
                <a:solidFill>
                  <a:srgbClr val="00B050"/>
                </a:solidFill>
              </a:rPr>
              <a:t>More diversified</a:t>
            </a:r>
          </a:p>
          <a:p xmlns:a="http://schemas.openxmlformats.org/drawingml/2006/main">
            <a:endParaRPr lang="en-US" sz="1400" b="1">
              <a:solidFill>
                <a:srgbClr val="00B050"/>
              </a:solidFill>
            </a:endParaRPr>
          </a:p>
        </cdr:txBody>
      </cdr:sp>
      <cdr:cxnSp macro="">
        <cdr:nvCxnSpPr>
          <cdr:cNvPr id="6" name="Straight Arrow Connector 5">
            <a:extLst xmlns:a="http://schemas.openxmlformats.org/drawingml/2006/main">
              <a:ext uri="{FF2B5EF4-FFF2-40B4-BE49-F238E27FC236}">
                <a16:creationId xmlns:a16="http://schemas.microsoft.com/office/drawing/2014/main" id="{A81A48B9-F14D-4A8F-8343-4363A2BCCC22}"/>
              </a:ext>
            </a:extLst>
          </cdr:cNvPr>
          <cdr:cNvCxnSpPr/>
        </cdr:nvCxnSpPr>
        <cdr:spPr>
          <a:xfrm xmlns:a="http://schemas.openxmlformats.org/drawingml/2006/main">
            <a:off x="5336118" y="1462618"/>
            <a:ext cx="1231899" cy="4233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rgbClr val="00B050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0.16014</cdr:x>
      <cdr:y>0.15357</cdr:y>
    </cdr:from>
    <cdr:to>
      <cdr:x>0.95742</cdr:x>
      <cdr:y>0.38216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id="{8C6DA98E-9EAB-4B98-9DEA-247FE594C048}"/>
            </a:ext>
          </a:extLst>
        </cdr:cNvPr>
        <cdr:cNvGrpSpPr/>
      </cdr:nvGrpSpPr>
      <cdr:grpSpPr>
        <a:xfrm xmlns:a="http://schemas.openxmlformats.org/drawingml/2006/main">
          <a:off x="1123971" y="703140"/>
          <a:ext cx="5595852" cy="1046629"/>
          <a:chOff x="1098551" y="641351"/>
          <a:chExt cx="5469466" cy="954617"/>
        </a:xfrm>
      </cdr:grpSpPr>
      <cdr:sp macro="" textlink="">
        <cdr:nvSpPr>
          <cdr:cNvPr id="2" name="TextBox 1">
            <a:extLst xmlns:a="http://schemas.openxmlformats.org/drawingml/2006/main">
              <a:ext uri="{FF2B5EF4-FFF2-40B4-BE49-F238E27FC236}">
                <a16:creationId xmlns:a16="http://schemas.microsoft.com/office/drawing/2014/main" id="{224B1538-1F8C-4492-9DFD-DB5A6C38EACB}"/>
              </a:ext>
            </a:extLst>
          </cdr:cNvPr>
          <cdr:cNvSpPr txBox="1"/>
        </cdr:nvSpPr>
        <cdr:spPr>
          <a:xfrm xmlns:a="http://schemas.openxmlformats.org/drawingml/2006/main">
            <a:off x="2533649" y="641351"/>
            <a:ext cx="1333501" cy="3175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1400" b="1">
                <a:solidFill>
                  <a:srgbClr val="FF0000"/>
                </a:solidFill>
              </a:rPr>
              <a:t>Less diversified</a:t>
            </a:r>
          </a:p>
          <a:p xmlns:a="http://schemas.openxmlformats.org/drawingml/2006/main">
            <a:endParaRPr lang="en-US" sz="1400" b="1">
              <a:solidFill>
                <a:srgbClr val="FF0000"/>
              </a:solidFill>
            </a:endParaRPr>
          </a:p>
        </cdr:txBody>
      </cdr:sp>
      <cdr:cxnSp macro="">
        <cdr:nvCxnSpPr>
          <cdr:cNvPr id="4" name="Straight Arrow Connector 3">
            <a:extLst xmlns:a="http://schemas.openxmlformats.org/drawingml/2006/main">
              <a:ext uri="{FF2B5EF4-FFF2-40B4-BE49-F238E27FC236}">
                <a16:creationId xmlns:a16="http://schemas.microsoft.com/office/drawing/2014/main" id="{71ACDAEF-B126-4AFE-946F-5D866C432598}"/>
              </a:ext>
            </a:extLst>
          </cdr:cNvPr>
          <cdr:cNvCxnSpPr/>
        </cdr:nvCxnSpPr>
        <cdr:spPr>
          <a:xfrm xmlns:a="http://schemas.openxmlformats.org/drawingml/2006/main" flipH="1">
            <a:off x="1098551" y="806452"/>
            <a:ext cx="1468967" cy="4233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rgbClr val="FF0000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5" name="TextBox 1">
            <a:extLst xmlns:a="http://schemas.openxmlformats.org/drawingml/2006/main">
              <a:ext uri="{FF2B5EF4-FFF2-40B4-BE49-F238E27FC236}">
                <a16:creationId xmlns:a16="http://schemas.microsoft.com/office/drawing/2014/main" id="{3CAFF42A-7931-4263-BD73-F420BE333405}"/>
              </a:ext>
            </a:extLst>
          </cdr:cNvPr>
          <cdr:cNvSpPr txBox="1"/>
        </cdr:nvSpPr>
        <cdr:spPr>
          <a:xfrm xmlns:a="http://schemas.openxmlformats.org/drawingml/2006/main">
            <a:off x="3936999" y="1278468"/>
            <a:ext cx="1333501" cy="3175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b="1">
                <a:solidFill>
                  <a:srgbClr val="00B050"/>
                </a:solidFill>
              </a:rPr>
              <a:t>More diversified</a:t>
            </a:r>
          </a:p>
          <a:p xmlns:a="http://schemas.openxmlformats.org/drawingml/2006/main">
            <a:endParaRPr lang="en-US" sz="1400" b="1">
              <a:solidFill>
                <a:srgbClr val="00B050"/>
              </a:solidFill>
            </a:endParaRPr>
          </a:p>
        </cdr:txBody>
      </cdr:sp>
      <cdr:cxnSp macro="">
        <cdr:nvCxnSpPr>
          <cdr:cNvPr id="6" name="Straight Arrow Connector 5">
            <a:extLst xmlns:a="http://schemas.openxmlformats.org/drawingml/2006/main">
              <a:ext uri="{FF2B5EF4-FFF2-40B4-BE49-F238E27FC236}">
                <a16:creationId xmlns:a16="http://schemas.microsoft.com/office/drawing/2014/main" id="{A81A48B9-F14D-4A8F-8343-4363A2BCCC22}"/>
              </a:ext>
            </a:extLst>
          </cdr:cNvPr>
          <cdr:cNvCxnSpPr/>
        </cdr:nvCxnSpPr>
        <cdr:spPr>
          <a:xfrm xmlns:a="http://schemas.openxmlformats.org/drawingml/2006/main">
            <a:off x="5336118" y="1462618"/>
            <a:ext cx="1231899" cy="4233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rgbClr val="00B050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99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90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6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12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94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36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178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7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0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1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8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444E97E-162F-428B-8832-034B302A2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5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7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72200"/>
            <a:ext cx="12192000" cy="747583"/>
          </a:xfrm>
          <a:prstGeom prst="rect">
            <a:avLst/>
          </a:prstGeom>
          <a:solidFill>
            <a:srgbClr val="1B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14343"/>
            <a:ext cx="10058400" cy="2051367"/>
          </a:xfrm>
        </p:spPr>
        <p:txBody>
          <a:bodyPr anchor="ctr" anchorCtr="0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57786"/>
            <a:ext cx="10058400" cy="13762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7026" y="-163440"/>
            <a:ext cx="1720662" cy="739683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95250" y="6260501"/>
            <a:ext cx="3305175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900" b="1" baseline="0" dirty="0">
                <a:solidFill>
                  <a:schemeClr val="bg1"/>
                </a:solidFill>
                <a:latin typeface="Arial" panose="020B0604020202020204" pitchFamily="34" charset="0"/>
              </a:rPr>
              <a:t>Center for Global Trade Analysis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Department of Agricultural Economics, Purdue University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403 Mitch Daniels Blvd., West Lafayette, IN 47907-2056 USA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42887" y="229671"/>
            <a:ext cx="3676650" cy="1308422"/>
            <a:chOff x="3719513" y="458271"/>
            <a:chExt cx="3676650" cy="1308422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038" y="458271"/>
              <a:ext cx="2724150" cy="94848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3719513" y="1397361"/>
              <a:ext cx="36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andara" panose="020E0502030303020204" pitchFamily="34" charset="0"/>
                </a:rPr>
                <a:t>Global Trade</a:t>
              </a:r>
              <a:r>
                <a:rPr lang="en-US" sz="1800" b="1" baseline="0" dirty="0">
                  <a:latin typeface="Candara" panose="020E0502030303020204" pitchFamily="34" charset="0"/>
                </a:rPr>
                <a:t> Analysis Project</a:t>
              </a:r>
              <a:endParaRPr lang="en-US" sz="1800" b="1" dirty="0">
                <a:latin typeface="Candara" panose="020E0502030303020204" pitchFamily="34" charset="0"/>
              </a:endParaRPr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8243470" y="6321487"/>
            <a:ext cx="1859160" cy="4462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Stay Connected with GTAP!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b="1" i="1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www.gtap.agecon.purdue.edu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8A0C47-51CB-4319-88D8-7007BB925AD8}"/>
              </a:ext>
            </a:extLst>
          </p:cNvPr>
          <p:cNvGrpSpPr/>
          <p:nvPr userDrawn="1"/>
        </p:nvGrpSpPr>
        <p:grpSpPr>
          <a:xfrm>
            <a:off x="10067378" y="6288455"/>
            <a:ext cx="519492" cy="512340"/>
            <a:chOff x="10067378" y="6288455"/>
            <a:chExt cx="519492" cy="5123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F031042-1C88-4698-B7A2-E54233A59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270" y="6288455"/>
              <a:ext cx="228600" cy="2286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83437D-DCAA-4104-B45E-BC01B0231E4A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69848" y="6300216"/>
              <a:ext cx="219456" cy="21031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5B17A2-D1D9-40DC-8FD4-1FE8BFDE5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378" y="6572195"/>
              <a:ext cx="228600" cy="2286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938A8E3-F057-4EAD-9D8E-C90AF16E7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270" y="6572195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73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825625"/>
            <a:ext cx="109728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2475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982075" y="6356350"/>
            <a:ext cx="2743200" cy="365125"/>
          </a:xfrm>
        </p:spPr>
        <p:txBody>
          <a:bodyPr/>
          <a:lstStyle/>
          <a:p>
            <a:fld id="{89D7931E-637B-46D8-A580-615CC76C5C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28574" y="0"/>
            <a:ext cx="152400" cy="6858000"/>
          </a:xfrm>
          <a:prstGeom prst="rect">
            <a:avLst/>
          </a:prstGeom>
          <a:solidFill>
            <a:srgbClr val="1B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90500" y="0"/>
            <a:ext cx="209549" cy="6858000"/>
          </a:xfrm>
          <a:prstGeom prst="rect">
            <a:avLst/>
          </a:prstGeom>
          <a:gradFill flip="none" rotWithShape="1">
            <a:gsLst>
              <a:gs pos="0">
                <a:srgbClr val="F38F22"/>
              </a:gs>
              <a:gs pos="100000">
                <a:srgbClr val="F1BA2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1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72200"/>
            <a:ext cx="12192000" cy="747583"/>
          </a:xfrm>
          <a:prstGeom prst="rect">
            <a:avLst/>
          </a:prstGeom>
          <a:solidFill>
            <a:srgbClr val="1B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14343"/>
            <a:ext cx="10058400" cy="2051367"/>
          </a:xfrm>
        </p:spPr>
        <p:txBody>
          <a:bodyPr anchor="ctr" anchorCtr="0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57786"/>
            <a:ext cx="10058400" cy="13762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7026" y="-163440"/>
            <a:ext cx="1720662" cy="739683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95250" y="6260501"/>
            <a:ext cx="3305175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900" b="1" baseline="0" dirty="0">
                <a:solidFill>
                  <a:schemeClr val="bg1"/>
                </a:solidFill>
                <a:latin typeface="Arial" panose="020B0604020202020204" pitchFamily="34" charset="0"/>
              </a:rPr>
              <a:t>Center for Global Trade Analysis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Department of Agricultural Economics, Purdue University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403 Mitch Daniels Blvd., West Lafayette, IN 47907-2056 USA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42887" y="229671"/>
            <a:ext cx="3676650" cy="1308422"/>
            <a:chOff x="3719513" y="458271"/>
            <a:chExt cx="3676650" cy="1308422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038" y="458271"/>
              <a:ext cx="2724150" cy="94848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3719513" y="1397361"/>
              <a:ext cx="36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andara" panose="020E0502030303020204" pitchFamily="34" charset="0"/>
                </a:rPr>
                <a:t>Global Trade</a:t>
              </a:r>
              <a:r>
                <a:rPr lang="en-US" sz="1800" b="1" baseline="0" dirty="0">
                  <a:latin typeface="Candara" panose="020E0502030303020204" pitchFamily="34" charset="0"/>
                </a:rPr>
                <a:t> Analysis Project</a:t>
              </a:r>
              <a:endParaRPr lang="en-US" sz="1800" b="1" dirty="0">
                <a:latin typeface="Candara" panose="020E0502030303020204" pitchFamily="34" charset="0"/>
              </a:endParaRPr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8243470" y="6321487"/>
            <a:ext cx="1859160" cy="4462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00" b="1" i="0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Stay Connected with GTAP!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b="1" i="1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www.gtap.agecon.purdue.edu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477598-DFBD-400E-AF93-97593B2C4AAC}"/>
              </a:ext>
            </a:extLst>
          </p:cNvPr>
          <p:cNvGrpSpPr/>
          <p:nvPr userDrawn="1"/>
        </p:nvGrpSpPr>
        <p:grpSpPr>
          <a:xfrm>
            <a:off x="10067378" y="6288455"/>
            <a:ext cx="519492" cy="512340"/>
            <a:chOff x="10067378" y="6288455"/>
            <a:chExt cx="519492" cy="5123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3501566-1E39-4AD9-B4C5-7F051E47E7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270" y="6288455"/>
              <a:ext cx="228600" cy="2286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7FBCC6-C3F1-415A-A6C0-E0EE459E4A1F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69848" y="6300216"/>
              <a:ext cx="219456" cy="21031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A649F31-5601-4A46-873D-DA78A1DD1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378" y="6572195"/>
              <a:ext cx="228600" cy="2286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E832937-D20F-4809-90C7-954F439B0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270" y="6572195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62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931E-637B-46D8-A580-615CC76C5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3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E364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chepeli@purdue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" y="1574800"/>
            <a:ext cx="10591800" cy="1732280"/>
          </a:xfrm>
        </p:spPr>
        <p:txBody>
          <a:bodyPr>
            <a:normAutofit/>
          </a:bodyPr>
          <a:lstStyle/>
          <a:p>
            <a:r>
              <a:rPr lang="en-US" sz="3600" dirty="0"/>
              <a:t>Advancing the representation of critical minerals supply chains in the global economic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20" y="3429000"/>
            <a:ext cx="10058400" cy="265684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Maksym Chepeliev,</a:t>
            </a:r>
            <a:r>
              <a:rPr lang="en-US" sz="2400" b="1" baseline="30000" dirty="0"/>
              <a:t>1</a:t>
            </a:r>
            <a:r>
              <a:rPr lang="en-US" dirty="0"/>
              <a:t> Krzysztof Wojtowicz</a:t>
            </a:r>
            <a:r>
              <a:rPr lang="en-US" sz="2400" b="1" baseline="30000" dirty="0"/>
              <a:t>2</a:t>
            </a:r>
            <a:r>
              <a:rPr lang="en-US" dirty="0"/>
              <a:t>, Ayse Nihal Yilmaz,</a:t>
            </a:r>
            <a:r>
              <a:rPr lang="en-US" sz="2400" b="1" baseline="30000" dirty="0"/>
              <a:t>2</a:t>
            </a:r>
            <a:r>
              <a:rPr lang="en-US" dirty="0"/>
              <a:t> Eddy Bekkers,</a:t>
            </a:r>
            <a:r>
              <a:rPr lang="en-US" sz="2400" b="1" baseline="30000" dirty="0"/>
              <a:t>2</a:t>
            </a:r>
            <a:r>
              <a:rPr lang="en-US" dirty="0"/>
              <a:t> Thiago Simonato,</a:t>
            </a:r>
            <a:r>
              <a:rPr lang="en-US" sz="2400" b="1" baseline="30000" dirty="0"/>
              <a:t>1</a:t>
            </a:r>
            <a:r>
              <a:rPr lang="en-US" dirty="0"/>
              <a:t> Dominique van der Mensbrugghe</a:t>
            </a:r>
            <a:r>
              <a:rPr lang="en-US" sz="2400" b="1" baseline="30000" dirty="0"/>
              <a:t>1</a:t>
            </a:r>
            <a:r>
              <a:rPr lang="en-US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900" b="1" baseline="30000" dirty="0"/>
              <a:t>1</a:t>
            </a:r>
            <a:r>
              <a:rPr lang="en-US" sz="1900" dirty="0"/>
              <a:t>Center for Global Trade Analysis, Purdue University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900" b="1" baseline="30000" dirty="0"/>
              <a:t>2</a:t>
            </a:r>
            <a:r>
              <a:rPr lang="en-US" sz="1900" dirty="0"/>
              <a:t>World Trade Organization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31st International Input-Output Association Conference, </a:t>
            </a:r>
            <a:r>
              <a:rPr lang="en-US" sz="2000" dirty="0" err="1"/>
              <a:t>Malé</a:t>
            </a:r>
            <a:r>
              <a:rPr lang="en-US" sz="2000" dirty="0"/>
              <a:t>, Maldives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July 6-11, 2025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1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537" y="1"/>
            <a:ext cx="11701463" cy="963826"/>
          </a:xfrm>
        </p:spPr>
        <p:txBody>
          <a:bodyPr>
            <a:noAutofit/>
          </a:bodyPr>
          <a:lstStyle/>
          <a:p>
            <a:r>
              <a:rPr lang="en-US" sz="3600" dirty="0"/>
              <a:t>Disaggregation of mining activities is combined with additional details for refining and downstream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C90FD0-89AC-4BCD-B00D-A8156B78D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5514"/>
              </p:ext>
            </p:extLst>
          </p:nvPr>
        </p:nvGraphicFramePr>
        <p:xfrm>
          <a:off x="687972" y="1658153"/>
          <a:ext cx="5000256" cy="4759720"/>
        </p:xfrm>
        <a:graphic>
          <a:graphicData uri="http://schemas.openxmlformats.org/drawingml/2006/table">
            <a:tbl>
              <a:tblPr/>
              <a:tblGrid>
                <a:gridCol w="695489">
                  <a:extLst>
                    <a:ext uri="{9D8B030D-6E8A-4147-A177-3AD203B41FA5}">
                      <a16:colId xmlns:a16="http://schemas.microsoft.com/office/drawing/2014/main" val="512023684"/>
                    </a:ext>
                  </a:extLst>
                </a:gridCol>
                <a:gridCol w="1227336">
                  <a:extLst>
                    <a:ext uri="{9D8B030D-6E8A-4147-A177-3AD203B41FA5}">
                      <a16:colId xmlns:a16="http://schemas.microsoft.com/office/drawing/2014/main" val="3152073654"/>
                    </a:ext>
                  </a:extLst>
                </a:gridCol>
                <a:gridCol w="472752">
                  <a:extLst>
                    <a:ext uri="{9D8B030D-6E8A-4147-A177-3AD203B41FA5}">
                      <a16:colId xmlns:a16="http://schemas.microsoft.com/office/drawing/2014/main" val="3197033420"/>
                    </a:ext>
                  </a:extLst>
                </a:gridCol>
                <a:gridCol w="2604679">
                  <a:extLst>
                    <a:ext uri="{9D8B030D-6E8A-4147-A177-3AD203B41FA5}">
                      <a16:colId xmlns:a16="http://schemas.microsoft.com/office/drawing/2014/main" val="1868120089"/>
                    </a:ext>
                  </a:extLst>
                </a:gridCol>
              </a:tblGrid>
              <a:tr h="1011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GTAP-CE sector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GTAP-CM sector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337258"/>
                  </a:ext>
                </a:extLst>
              </a:tr>
              <a:tr h="101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Code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720438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Mining of other ores ("moo")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Manganese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654054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90328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Cobalt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62192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Zink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769838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Chromium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04124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Titanium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341541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nio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Niobium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055689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231024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Gallium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58500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pgm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Platinum group metals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79738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mooR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 of other ores mining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18590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Non-metallic minerals mining ("nmn")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Lithium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405214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Graphite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880956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rre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Rare earth elements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11893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Phosphorus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87825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mgm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Magnesium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83097"/>
                  </a:ext>
                </a:extLst>
              </a:tr>
              <a:tr h="93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nmnR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 of non-metallic minerals mining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501218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chemicals ("xch")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Refined cobalt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18246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Refined manganese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9774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Refined lithium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670018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Refined rare earths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3282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Refined nickel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022637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agp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Artificial graphite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86127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xchR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 of other chemicals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84447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metals ("mpp")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Refined silver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08969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mppR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 of other metals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2844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F24200-EE87-49AE-A123-5D797394D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4037"/>
              </p:ext>
            </p:extLst>
          </p:nvPr>
        </p:nvGraphicFramePr>
        <p:xfrm>
          <a:off x="6320674" y="1998133"/>
          <a:ext cx="5334579" cy="2434028"/>
        </p:xfrm>
        <a:graphic>
          <a:graphicData uri="http://schemas.openxmlformats.org/drawingml/2006/table">
            <a:tbl>
              <a:tblPr/>
              <a:tblGrid>
                <a:gridCol w="662454">
                  <a:extLst>
                    <a:ext uri="{9D8B030D-6E8A-4147-A177-3AD203B41FA5}">
                      <a16:colId xmlns:a16="http://schemas.microsoft.com/office/drawing/2014/main" val="1792376240"/>
                    </a:ext>
                  </a:extLst>
                </a:gridCol>
                <a:gridCol w="1388933">
                  <a:extLst>
                    <a:ext uri="{9D8B030D-6E8A-4147-A177-3AD203B41FA5}">
                      <a16:colId xmlns:a16="http://schemas.microsoft.com/office/drawing/2014/main" val="958893717"/>
                    </a:ext>
                  </a:extLst>
                </a:gridCol>
                <a:gridCol w="504361">
                  <a:extLst>
                    <a:ext uri="{9D8B030D-6E8A-4147-A177-3AD203B41FA5}">
                      <a16:colId xmlns:a16="http://schemas.microsoft.com/office/drawing/2014/main" val="3120859800"/>
                    </a:ext>
                  </a:extLst>
                </a:gridCol>
                <a:gridCol w="2778831">
                  <a:extLst>
                    <a:ext uri="{9D8B030D-6E8A-4147-A177-3AD203B41FA5}">
                      <a16:colId xmlns:a16="http://schemas.microsoft.com/office/drawing/2014/main" val="1295225184"/>
                    </a:ext>
                  </a:extLst>
                </a:gridCol>
              </a:tblGrid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equipment ("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eeq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")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 magnets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89474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LCO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Lithium Cobalt Oxide batteries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7921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LFP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Lithium Iron Phosphate batteries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25108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NCM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 Manganese Cobalt Oxide batteries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85187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NCA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Lithium Nickel Cobalt Aluminum Oxide batteries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238285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LMO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Lithium Manganese Oxide batteries</a:t>
                      </a:r>
                    </a:p>
                  </a:txBody>
                  <a:tcPr marL="4233" marR="4233" marT="42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145894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0" marR="2350" marT="2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Nacelle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3076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0" marR="2350" marT="2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Nacelle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28351"/>
                  </a:ext>
                </a:extLst>
              </a:tr>
              <a:tr h="143614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eeqR</a:t>
                      </a:r>
                      <a:endParaRPr lang="en-US" dirty="0"/>
                    </a:p>
                  </a:txBody>
                  <a:tcPr marL="2350" marR="2350" marT="2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 of electrical equipment</a:t>
                      </a:r>
                      <a:endParaRPr lang="en-US" dirty="0"/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839613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Electronics ("ele")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panels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79464"/>
                  </a:ext>
                </a:extLst>
              </a:tr>
              <a:tr h="18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electronics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607076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vehicles and parts ("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")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Light-duty electric vehicles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505202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Light-duty plug-in hybrids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976692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buses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75484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 of motor vehicles and parts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2534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3C119D-8B87-45A2-B26C-9425FC0A0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50545"/>
              </p:ext>
            </p:extLst>
          </p:nvPr>
        </p:nvGraphicFramePr>
        <p:xfrm>
          <a:off x="6320674" y="1658153"/>
          <a:ext cx="5334578" cy="339980"/>
        </p:xfrm>
        <a:graphic>
          <a:graphicData uri="http://schemas.openxmlformats.org/drawingml/2006/table">
            <a:tbl>
              <a:tblPr/>
              <a:tblGrid>
                <a:gridCol w="741990">
                  <a:extLst>
                    <a:ext uri="{9D8B030D-6E8A-4147-A177-3AD203B41FA5}">
                      <a16:colId xmlns:a16="http://schemas.microsoft.com/office/drawing/2014/main" val="2281970247"/>
                    </a:ext>
                  </a:extLst>
                </a:gridCol>
                <a:gridCol w="1309397">
                  <a:extLst>
                    <a:ext uri="{9D8B030D-6E8A-4147-A177-3AD203B41FA5}">
                      <a16:colId xmlns:a16="http://schemas.microsoft.com/office/drawing/2014/main" val="3563984130"/>
                    </a:ext>
                  </a:extLst>
                </a:gridCol>
                <a:gridCol w="504361">
                  <a:extLst>
                    <a:ext uri="{9D8B030D-6E8A-4147-A177-3AD203B41FA5}">
                      <a16:colId xmlns:a16="http://schemas.microsoft.com/office/drawing/2014/main" val="138912155"/>
                    </a:ext>
                  </a:extLst>
                </a:gridCol>
                <a:gridCol w="2778830">
                  <a:extLst>
                    <a:ext uri="{9D8B030D-6E8A-4147-A177-3AD203B41FA5}">
                      <a16:colId xmlns:a16="http://schemas.microsoft.com/office/drawing/2014/main" val="3780555572"/>
                    </a:ext>
                  </a:extLst>
                </a:gridCol>
              </a:tblGrid>
              <a:tr h="1011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GTAP-CE sector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GTAP-CM sector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358896"/>
                  </a:ext>
                </a:extLst>
              </a:tr>
              <a:tr h="101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Code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2350" marR="2350" marT="2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857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06E9E14-02E1-4E87-8C83-D33B62CF57DA}"/>
              </a:ext>
            </a:extLst>
          </p:cNvPr>
          <p:cNvSpPr txBox="1"/>
          <p:nvPr/>
        </p:nvSpPr>
        <p:spPr>
          <a:xfrm>
            <a:off x="665614" y="1167392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Disaggregated mining and refining activities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B4A6E-AA95-46FB-AA34-AFA1A16CAC3C}"/>
              </a:ext>
            </a:extLst>
          </p:cNvPr>
          <p:cNvSpPr txBox="1"/>
          <p:nvPr/>
        </p:nvSpPr>
        <p:spPr>
          <a:xfrm>
            <a:off x="6647349" y="11827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Disaggregated downstream uses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3DD39B-6727-43E7-AB83-135D738DE5D6}"/>
              </a:ext>
            </a:extLst>
          </p:cNvPr>
          <p:cNvSpPr txBox="1"/>
          <p:nvPr/>
        </p:nvSpPr>
        <p:spPr>
          <a:xfrm>
            <a:off x="6218279" y="4652771"/>
            <a:ext cx="55069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In addition to mining activities, refining and selected downstream uses are disaggregated in the GTAP-CM Data Base.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As a result, 7 original GTAP-CE sectors are further disaggregated into 40 activities.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Selected downstream uses include magnets, nacelles, solar panels, various types of batteries and electric vehicles.</a:t>
            </a:r>
          </a:p>
        </p:txBody>
      </p:sp>
    </p:spTree>
    <p:extLst>
      <p:ext uri="{BB962C8B-B14F-4D97-AF65-F5344CB8AC3E}">
        <p14:creationId xmlns:p14="http://schemas.microsoft.com/office/powerpoint/2010/main" val="18168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0"/>
            <a:ext cx="11401426" cy="10445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database construction process utilizes a variety of data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664346721"/>
              </p:ext>
            </p:extLst>
          </p:nvPr>
        </p:nvGraphicFramePr>
        <p:xfrm>
          <a:off x="1194619" y="1044575"/>
          <a:ext cx="9802761" cy="56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955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46CFAD6-22C9-4CA7-BC75-7AB47ACC83EB}"/>
              </a:ext>
            </a:extLst>
          </p:cNvPr>
          <p:cNvSpPr txBox="1">
            <a:spLocks/>
          </p:cNvSpPr>
          <p:nvPr/>
        </p:nvSpPr>
        <p:spPr>
          <a:xfrm>
            <a:off x="428625" y="0"/>
            <a:ext cx="11401426" cy="126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36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Data reconciliation routines apply a number of basic assumptions/sanity checks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984D1-EC9C-4229-905F-FE28355C6C15}"/>
              </a:ext>
            </a:extLst>
          </p:cNvPr>
          <p:cNvSpPr txBox="1"/>
          <p:nvPr/>
        </p:nvSpPr>
        <p:spPr>
          <a:xfrm>
            <a:off x="687344" y="1297740"/>
            <a:ext cx="10817311" cy="5144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/>
              <a:t>For every product in the extended database, the flows are constructed using the following criteria: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Production is used domestically or exported.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Output is not lower than exports.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For the country-commodity cases with no output, trade flows are discarded (priority given to the USGS data).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Costs (inputs) are equal to the output value (production) (supply = demand).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Flows are tracked both in quantities (we convert gross weight to material content based on available studies) and in values.</a:t>
            </a:r>
          </a:p>
        </p:txBody>
      </p:sp>
    </p:spTree>
    <p:extLst>
      <p:ext uri="{BB962C8B-B14F-4D97-AF65-F5344CB8AC3E}">
        <p14:creationId xmlns:p14="http://schemas.microsoft.com/office/powerpoint/2010/main" val="15370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586" y="74142"/>
            <a:ext cx="11701463" cy="731228"/>
          </a:xfrm>
        </p:spPr>
        <p:txBody>
          <a:bodyPr>
            <a:normAutofit/>
          </a:bodyPr>
          <a:lstStyle/>
          <a:p>
            <a:r>
              <a:rPr lang="en-US" sz="3600" dirty="0"/>
              <a:t>Identifying trade linkages along supply chains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3A3E88-DE24-4B0C-BABD-F5F38985C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07149"/>
              </p:ext>
            </p:extLst>
          </p:nvPr>
        </p:nvGraphicFramePr>
        <p:xfrm>
          <a:off x="813937" y="1000897"/>
          <a:ext cx="10391131" cy="5478156"/>
        </p:xfrm>
        <a:graphic>
          <a:graphicData uri="http://schemas.openxmlformats.org/drawingml/2006/table">
            <a:tbl>
              <a:tblPr/>
              <a:tblGrid>
                <a:gridCol w="887306">
                  <a:extLst>
                    <a:ext uri="{9D8B030D-6E8A-4147-A177-3AD203B41FA5}">
                      <a16:colId xmlns:a16="http://schemas.microsoft.com/office/drawing/2014/main" val="794059630"/>
                    </a:ext>
                  </a:extLst>
                </a:gridCol>
                <a:gridCol w="1099734">
                  <a:extLst>
                    <a:ext uri="{9D8B030D-6E8A-4147-A177-3AD203B41FA5}">
                      <a16:colId xmlns:a16="http://schemas.microsoft.com/office/drawing/2014/main" val="3913897066"/>
                    </a:ext>
                  </a:extLst>
                </a:gridCol>
                <a:gridCol w="1394393">
                  <a:extLst>
                    <a:ext uri="{9D8B030D-6E8A-4147-A177-3AD203B41FA5}">
                      <a16:colId xmlns:a16="http://schemas.microsoft.com/office/drawing/2014/main" val="913642700"/>
                    </a:ext>
                  </a:extLst>
                </a:gridCol>
                <a:gridCol w="1814624">
                  <a:extLst>
                    <a:ext uri="{9D8B030D-6E8A-4147-A177-3AD203B41FA5}">
                      <a16:colId xmlns:a16="http://schemas.microsoft.com/office/drawing/2014/main" val="3696538143"/>
                    </a:ext>
                  </a:extLst>
                </a:gridCol>
                <a:gridCol w="2513766">
                  <a:extLst>
                    <a:ext uri="{9D8B030D-6E8A-4147-A177-3AD203B41FA5}">
                      <a16:colId xmlns:a16="http://schemas.microsoft.com/office/drawing/2014/main" val="284561326"/>
                    </a:ext>
                  </a:extLst>
                </a:gridCol>
                <a:gridCol w="2681308">
                  <a:extLst>
                    <a:ext uri="{9D8B030D-6E8A-4147-A177-3AD203B41FA5}">
                      <a16:colId xmlns:a16="http://schemas.microsoft.com/office/drawing/2014/main" val="2270048087"/>
                    </a:ext>
                  </a:extLst>
                </a:gridCol>
              </a:tblGrid>
              <a:tr h="332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Mineral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Category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Extraction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Processing 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End use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39223"/>
                  </a:ext>
                </a:extLst>
              </a:tr>
              <a:tr h="1925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Rare earths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HS code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253090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2846, 280530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850511, 850519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850231, 870240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266751"/>
                  </a:ext>
                </a:extLst>
              </a:tr>
              <a:tr h="1276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description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Mineral substances; </a:t>
                      </a:r>
                      <a:r>
                        <a:rPr lang="en-US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n.e.c.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 in chapter 25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Compounds, inorganic or organic, of rare-earth metals; Earth-metals, rare; scandium and yttrium, whether or not intermixed or </a:t>
                      </a:r>
                      <a:r>
                        <a:rPr lang="en-US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interalloyed</a:t>
                      </a:r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Magnets; permanent magnets and articles intended to become permanent magnets after magnetisation, of metal. Magnets; permanent magnets and articles intended to become permanent magnets after magnetisation, other than of metal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Electric generating sets; wind-powered, (excluding those with spark-ignition or compression-ignition internal combustion piston engines). Vehicles; public transport type (carries 10 or more persons, including driver), with only electric motor for propulsion, new or used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25345"/>
                  </a:ext>
                </a:extLst>
              </a:tr>
              <a:tr h="1925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Cobalt 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HS code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260500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282200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850760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870240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88738"/>
                  </a:ext>
                </a:extLst>
              </a:tr>
              <a:tr h="807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description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Cobalt ores and concentrates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Cobalt oxides and hydroxides; commercial cobalt oxide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Electric accumulators; lithium-ion, including separators, whether or not rectangular (including square)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Vehicles; public transport type (carries 10 or more persons, including driver), with only electric motor for propulsion, new or used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700233"/>
                  </a:ext>
                </a:extLst>
              </a:tr>
              <a:tr h="2296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Lithium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HS code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261790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283691, 282520 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850760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870240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73234"/>
                  </a:ext>
                </a:extLst>
              </a:tr>
              <a:tr h="577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description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Ores and concentrates n.e.c. in chapter 26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Carbonates; lithium carbonate. Lithium oxide and hydroxide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Electric accumulators; lithium-ion, including separators, whether or not rectangular (including square)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Vehicles; public transport type (carries 10 or more persons, including driver), with only electric motor for propulsion, new or used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811128"/>
                  </a:ext>
                </a:extLst>
              </a:tr>
              <a:tr h="1925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Graphite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HS code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2504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850760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870240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89122"/>
                  </a:ext>
                </a:extLst>
              </a:tr>
              <a:tr h="55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description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Graphite, natural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Electric accumulators; lithium-ion, including separators, whether or not rectangular (including square)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Vehicles; public transport type (carries 10 or more persons, including driver), with only electric motor for propulsion, new or used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083607"/>
                  </a:ext>
                </a:extLst>
              </a:tr>
              <a:tr h="1925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Manganese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HS code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2602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282010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850760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870240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60682"/>
                  </a:ext>
                </a:extLst>
              </a:tr>
              <a:tr h="933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description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Manganese ores and concentrates…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Manganese dioxide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Electric accumulators; lithium-ion, including separators, whether or not rectangular (including square)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 Light" panose="020F0302020204030204" pitchFamily="34" charset="0"/>
                        </a:rPr>
                        <a:t>Vehicles; public transport type (carries 10 or more persons, including driver), with only electric motor for propulsion, new or used</a:t>
                      </a:r>
                    </a:p>
                  </a:txBody>
                  <a:tcPr marL="5307" marR="5307" marT="5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11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3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614" y="97579"/>
            <a:ext cx="11562748" cy="862129"/>
          </a:xfrm>
        </p:spPr>
        <p:txBody>
          <a:bodyPr>
            <a:noAutofit/>
          </a:bodyPr>
          <a:lstStyle/>
          <a:p>
            <a:r>
              <a:rPr lang="en-US" sz="3200" dirty="0"/>
              <a:t>Key inter-sectoral linkages in the GTAP-CM Data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17875-C0F8-4C35-96F7-DF35B72F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0" y="868433"/>
            <a:ext cx="11268033" cy="55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6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1FD906-AC2C-435E-954D-1A2F3051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67" y="67406"/>
            <a:ext cx="10972800" cy="779933"/>
          </a:xfrm>
        </p:spPr>
        <p:txBody>
          <a:bodyPr>
            <a:normAutofit/>
          </a:bodyPr>
          <a:lstStyle/>
          <a:p>
            <a:r>
              <a:rPr lang="en-US" sz="4000" dirty="0"/>
              <a:t>Selected data 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02509-EFA7-4A33-B991-52DBBFF1EAD6}"/>
              </a:ext>
            </a:extLst>
          </p:cNvPr>
          <p:cNvSpPr txBox="1"/>
          <p:nvPr/>
        </p:nvSpPr>
        <p:spPr>
          <a:xfrm>
            <a:off x="480626" y="847339"/>
            <a:ext cx="11309007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Inconsistencies between USGS and CEPII BACI trade data:</a:t>
            </a:r>
          </a:p>
          <a:p>
            <a:pPr marL="742950" lvl="1" indent="-2857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Issue: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HS code for trade could contain more commodities that explicit mineral in USGS. </a:t>
            </a:r>
          </a:p>
          <a:p>
            <a:pPr marL="741363" lvl="1">
              <a:spcAft>
                <a:spcPts val="900"/>
              </a:spcAft>
            </a:pPr>
            <a:r>
              <a:rPr lang="en-GB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more refined trade codes (e.g. HS8, HS10).</a:t>
            </a:r>
          </a:p>
          <a:p>
            <a:pPr marL="742950" lvl="1" indent="-2857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Issue: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USGS reports extraction in the ‘mineral content' and trade data is reported is 'gross quantities’. </a:t>
            </a:r>
          </a:p>
          <a:p>
            <a:pPr marL="741363" lvl="1">
              <a:spcAft>
                <a:spcPts val="900"/>
              </a:spcAft>
            </a:pPr>
            <a:r>
              <a:rPr lang="en-GB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apply adjustment factor to convert from gross quantities into metal content.</a:t>
            </a:r>
          </a:p>
          <a:p>
            <a:pPr marL="742950" lvl="1" indent="-2857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Issue: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are countries where there is export but no production or exports exceeds production, thus implying negative use. </a:t>
            </a:r>
          </a:p>
          <a:p>
            <a:pPr marL="741363" lvl="1">
              <a:spcAft>
                <a:spcPts val="900"/>
              </a:spcAft>
            </a:pPr>
            <a:r>
              <a:rPr lang="en-GB" sz="18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assume higher credibility of production data and adjust trade data accordingly.</a:t>
            </a:r>
            <a:endParaRPr lang="en-US" sz="2000" dirty="0"/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Implied trade prices for selected country-commodity cases are unrealistically high/low.</a:t>
            </a: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000" b="1" i="1" dirty="0"/>
              <a:t>Solution:</a:t>
            </a:r>
            <a:r>
              <a:rPr lang="en-US" sz="2000" dirty="0"/>
              <a:t> use regional-average prices or cap price variations. 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Lacking data on supply and cost structures </a:t>
            </a:r>
            <a:r>
              <a:rPr lang="en-US" sz="2000" dirty="0"/>
              <a:t>(currently utilizing US IOT + selected data sources)</a:t>
            </a:r>
            <a:r>
              <a:rPr lang="en-US" sz="2000" b="1" dirty="0"/>
              <a:t>.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Lacking data on values of output for downstream sectors </a:t>
            </a:r>
            <a:r>
              <a:rPr lang="en-US" sz="2000" dirty="0"/>
              <a:t>(exploring proprietary data sources, e.g. BLOOMBERG)</a:t>
            </a:r>
            <a:r>
              <a:rPr lang="en-US" sz="2000" b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831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428392-C059-4AB4-9AC2-772A56A0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64" y="136525"/>
            <a:ext cx="10972800" cy="1022950"/>
          </a:xfrm>
        </p:spPr>
        <p:txBody>
          <a:bodyPr>
            <a:noAutofit/>
          </a:bodyPr>
          <a:lstStyle/>
          <a:p>
            <a:r>
              <a:rPr lang="en-US" sz="3600" dirty="0"/>
              <a:t>Top 20 countries in the world account for at least 82% of mining of each of the considered mineral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F54DECB-52FF-4505-8EF9-1D5F7D15F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817801"/>
              </p:ext>
            </p:extLst>
          </p:nvPr>
        </p:nvGraphicFramePr>
        <p:xfrm>
          <a:off x="576419" y="1248460"/>
          <a:ext cx="11148856" cy="539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237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621" y="6326337"/>
            <a:ext cx="2743200" cy="365125"/>
          </a:xfrm>
        </p:spPr>
        <p:txBody>
          <a:bodyPr/>
          <a:lstStyle/>
          <a:p>
            <a:fld id="{89D7931E-637B-46D8-A580-615CC76C5C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428392-C059-4AB4-9AC2-772A56A0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64" y="136525"/>
            <a:ext cx="10972800" cy="1022950"/>
          </a:xfrm>
        </p:spPr>
        <p:txBody>
          <a:bodyPr>
            <a:noAutofit/>
          </a:bodyPr>
          <a:lstStyle/>
          <a:p>
            <a:r>
              <a:rPr lang="en-US" sz="3600" dirty="0"/>
              <a:t>Concentration of mining substantially varies across minerals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6043-75F2-4E67-9A1A-6DB0FC191E93}"/>
              </a:ext>
            </a:extLst>
          </p:cNvPr>
          <p:cNvSpPr txBox="1"/>
          <p:nvPr/>
        </p:nvSpPr>
        <p:spPr>
          <a:xfrm>
            <a:off x="8578516" y="1343526"/>
            <a:ext cx="344905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The Herfindahl-Hirschman Index (HHI) </a:t>
            </a:r>
            <a:r>
              <a:rPr lang="en-US" sz="1400" i="1" dirty="0"/>
              <a:t>measures market concentration</a:t>
            </a:r>
            <a:r>
              <a:rPr lang="en-US" sz="1400" dirty="0"/>
              <a:t> and is used to determine market competitiveness.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Index value equal to “1” means that there is a single supplier/agent on the market.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Index value close to “0” means that there are many suppliers/agents on the market with (close to) equally distributed shares.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312037A-B87E-43EF-8D4F-8E2FD8783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249565"/>
              </p:ext>
            </p:extLst>
          </p:nvPr>
        </p:nvGraphicFramePr>
        <p:xfrm>
          <a:off x="842211" y="1477478"/>
          <a:ext cx="7469203" cy="487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962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428392-C059-4AB4-9AC2-772A56A0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64" y="192130"/>
            <a:ext cx="10972800" cy="948811"/>
          </a:xfrm>
        </p:spPr>
        <p:txBody>
          <a:bodyPr>
            <a:noAutofit/>
          </a:bodyPr>
          <a:lstStyle/>
          <a:p>
            <a:r>
              <a:rPr lang="en-US" sz="3600" dirty="0"/>
              <a:t>China is a major importer of minerals, but it also is a major extracting country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94797-FA59-484F-93EB-A0BEFD78E1C5}"/>
              </a:ext>
            </a:extLst>
          </p:cNvPr>
          <p:cNvSpPr txBox="1"/>
          <p:nvPr/>
        </p:nvSpPr>
        <p:spPr>
          <a:xfrm>
            <a:off x="1078028" y="1328771"/>
            <a:ext cx="59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Minerals trade along supply chains in 2017 ($bn)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F19C2-44D4-4C94-BC20-EEAE6CAA37A2}"/>
              </a:ext>
            </a:extLst>
          </p:cNvPr>
          <p:cNvSpPr txBox="1"/>
          <p:nvPr/>
        </p:nvSpPr>
        <p:spPr>
          <a:xfrm>
            <a:off x="8070783" y="1415533"/>
            <a:ext cx="38067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Exports of minerals in concentrated in low- and middle-income countries.</a:t>
            </a:r>
          </a:p>
          <a:p>
            <a:endParaRPr lang="en-GB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imports are driven by China and a number of high-income countries.</a:t>
            </a:r>
          </a:p>
          <a:p>
            <a:endParaRPr lang="en-GB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to production, there is a high heterogeneity in the trade supply diversity across minerals.</a:t>
            </a:r>
          </a:p>
          <a:p>
            <a:endParaRPr lang="en-GB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While DR Congo dominates the exports of cobalt, geography of silver, </a:t>
            </a:r>
            <a:r>
              <a:rPr lang="en-US" dirty="0" err="1"/>
              <a:t>zink</a:t>
            </a:r>
            <a:r>
              <a:rPr lang="en-US" dirty="0"/>
              <a:t> or manganese exports is much more diverse.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D4278-D7A5-4DB0-BCDF-64171332A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34" y="1819420"/>
            <a:ext cx="7030967" cy="47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44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428392-C059-4AB4-9AC2-772A56A0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18" y="103574"/>
            <a:ext cx="11423050" cy="1179794"/>
          </a:xfrm>
        </p:spPr>
        <p:txBody>
          <a:bodyPr>
            <a:noAutofit/>
          </a:bodyPr>
          <a:lstStyle/>
          <a:p>
            <a:r>
              <a:rPr lang="en-US" sz="3600" dirty="0"/>
              <a:t>Trade in minerals moderately impacts the diversity of supply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9048C26-C526-48E2-975B-6D051D68C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836922"/>
              </p:ext>
            </p:extLst>
          </p:nvPr>
        </p:nvGraphicFramePr>
        <p:xfrm>
          <a:off x="7789499" y="946538"/>
          <a:ext cx="4153847" cy="243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576730-3436-42D1-87ED-26689D664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423106"/>
              </p:ext>
            </p:extLst>
          </p:nvPr>
        </p:nvGraphicFramePr>
        <p:xfrm>
          <a:off x="7789501" y="3820721"/>
          <a:ext cx="4153846" cy="258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A747BAD-56BC-42C6-8BBF-5D059592A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261551"/>
              </p:ext>
            </p:extLst>
          </p:nvPr>
        </p:nvGraphicFramePr>
        <p:xfrm>
          <a:off x="616017" y="1499724"/>
          <a:ext cx="7018678" cy="457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824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5158" y="1506986"/>
            <a:ext cx="10773567" cy="407373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dirty="0"/>
              <a:t>Starting point: GTAP Circular Economy (GTAP-CE) Data Base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GTAP critical minerals (GTAP-CM) Data Base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Further disaggregation of the GTAP Data Base (e.g. future technologies)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159" y="350785"/>
            <a:ext cx="10972800" cy="983226"/>
          </a:xfrm>
        </p:spPr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9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428392-C059-4AB4-9AC2-772A56A0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64" y="192131"/>
            <a:ext cx="10972800" cy="674144"/>
          </a:xfrm>
        </p:spPr>
        <p:txBody>
          <a:bodyPr>
            <a:noAutofit/>
          </a:bodyPr>
          <a:lstStyle/>
          <a:p>
            <a:r>
              <a:rPr lang="en-US" sz="3600" dirty="0"/>
              <a:t>Downstream sectors are concentrated in China and high-income countries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4BE9E3-CB12-4D43-848F-0A87AB0ED68F}"/>
              </a:ext>
            </a:extLst>
          </p:cNvPr>
          <p:cNvGrpSpPr/>
          <p:nvPr/>
        </p:nvGrpSpPr>
        <p:grpSpPr>
          <a:xfrm>
            <a:off x="524959" y="1160080"/>
            <a:ext cx="10746606" cy="5676898"/>
            <a:chOff x="0" y="0"/>
            <a:chExt cx="11307235" cy="5676898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4AED3641-6ACB-41EA-81C9-2DB214FAA2B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7996147"/>
                </p:ext>
              </p:extLst>
            </p:nvPr>
          </p:nvGraphicFramePr>
          <p:xfrm>
            <a:off x="3314699" y="19047"/>
            <a:ext cx="7992536" cy="56578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E2904297-20DA-4E70-A567-2ECDE49756C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714801"/>
                </p:ext>
              </p:extLst>
            </p:nvPr>
          </p:nvGraphicFramePr>
          <p:xfrm>
            <a:off x="0" y="0"/>
            <a:ext cx="3323167" cy="56578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4DE641-B5C1-4A5A-80E8-2205831FCA87}"/>
              </a:ext>
            </a:extLst>
          </p:cNvPr>
          <p:cNvSpPr txBox="1"/>
          <p:nvPr/>
        </p:nvSpPr>
        <p:spPr>
          <a:xfrm>
            <a:off x="7079133" y="1764653"/>
            <a:ext cx="4090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i="1" dirty="0"/>
              <a:t>Top 12 countries account for 90% of the global downstream sectors’ output.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i="1" dirty="0"/>
              <a:t>Over 50% of all output is concentrated in China.</a:t>
            </a:r>
          </a:p>
        </p:txBody>
      </p:sp>
    </p:spTree>
    <p:extLst>
      <p:ext uri="{BB962C8B-B14F-4D97-AF65-F5344CB8AC3E}">
        <p14:creationId xmlns:p14="http://schemas.microsoft.com/office/powerpoint/2010/main" val="19715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77262" y="6300745"/>
            <a:ext cx="2743200" cy="365125"/>
          </a:xfrm>
        </p:spPr>
        <p:txBody>
          <a:bodyPr/>
          <a:lstStyle/>
          <a:p>
            <a:fld id="{89D7931E-637B-46D8-A580-615CC76C5C6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428392-C059-4AB4-9AC2-772A56A0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64" y="192130"/>
            <a:ext cx="10972800" cy="948811"/>
          </a:xfrm>
        </p:spPr>
        <p:txBody>
          <a:bodyPr>
            <a:noAutofit/>
          </a:bodyPr>
          <a:lstStyle/>
          <a:p>
            <a:r>
              <a:rPr lang="en-US" sz="3600" dirty="0"/>
              <a:t>Concentration of downstream activities is even higher than that of mining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656082F-A0DF-48EA-AE2F-823AEE9BC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543948"/>
              </p:ext>
            </p:extLst>
          </p:nvPr>
        </p:nvGraphicFramePr>
        <p:xfrm>
          <a:off x="552823" y="1352350"/>
          <a:ext cx="8114726" cy="523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929CDE0-0584-4A6B-9979-E6625FF68115}"/>
              </a:ext>
            </a:extLst>
          </p:cNvPr>
          <p:cNvSpPr txBox="1"/>
          <p:nvPr/>
        </p:nvSpPr>
        <p:spPr>
          <a:xfrm>
            <a:off x="8578516" y="1343526"/>
            <a:ext cx="34490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Looking at the downstream sectors, concentration of their supply is even higher than that of minerals mining.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Looking at the Herfindahl-Hirschman Index (HHI) 6 out of 11 considered commodities have index value over 0.6.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Production of selected battery types is particularly geographically concentrated.</a:t>
            </a:r>
          </a:p>
        </p:txBody>
      </p:sp>
    </p:spTree>
    <p:extLst>
      <p:ext uri="{BB962C8B-B14F-4D97-AF65-F5344CB8AC3E}">
        <p14:creationId xmlns:p14="http://schemas.microsoft.com/office/powerpoint/2010/main" val="102243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428392-C059-4AB4-9AC2-772A56A0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64" y="192130"/>
            <a:ext cx="10972800" cy="948811"/>
          </a:xfrm>
        </p:spPr>
        <p:txBody>
          <a:bodyPr>
            <a:noAutofit/>
          </a:bodyPr>
          <a:lstStyle/>
          <a:p>
            <a:r>
              <a:rPr lang="en-US" sz="3600" dirty="0"/>
              <a:t>Exports of downstream commodities are dominated by China and high-income countries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B7408-4E9E-4435-92EC-E593CFF5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198" y="1750205"/>
            <a:ext cx="5833256" cy="3896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0C5012-5E3A-4A34-9B93-D2F79EEAF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05" y="1757902"/>
            <a:ext cx="5747084" cy="38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7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2137" y="2105026"/>
            <a:ext cx="8467725" cy="214312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Ongoing work on further disaggregation of the GTAP Data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85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284" y="136525"/>
            <a:ext cx="11642578" cy="1325691"/>
          </a:xfrm>
        </p:spPr>
        <p:txBody>
          <a:bodyPr>
            <a:normAutofit/>
          </a:bodyPr>
          <a:lstStyle/>
          <a:p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More extended set of new sectors/technologies is also being considered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8284" y="1554792"/>
            <a:ext cx="111980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Within the EU HORIZON ENTICE project set of efforts we are developing a list of technologies that will be disaggregated in GTAP, including future and currently non-existent technologies.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 stocktaking of available data inputs is conducted -&gt; community input is appreciated!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Together with colleagues from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Politecnico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di Milano we are developing new data disaggregation routine based on the MARIO package.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latter extends MARIO package by introducing data re-balancing algorithms and make the package compatible with GTAP Data Base format (which in many cases is more detailed than other MRIOs).</a:t>
            </a: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6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34859-E50F-5010-5299-12AFFDF1C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AB654D-EB76-D78F-FA7C-182793FAFE3E}"/>
              </a:ext>
            </a:extLst>
          </p:cNvPr>
          <p:cNvSpPr/>
          <p:nvPr/>
        </p:nvSpPr>
        <p:spPr>
          <a:xfrm>
            <a:off x="7564745" y="2190943"/>
            <a:ext cx="2378702" cy="2378028"/>
          </a:xfrm>
          <a:prstGeom prst="rect">
            <a:avLst/>
          </a:prstGeom>
          <a:solidFill>
            <a:srgbClr val="0B83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T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65581-EFC7-36C3-44EA-A86E2C341C4C}"/>
              </a:ext>
            </a:extLst>
          </p:cNvPr>
          <p:cNvSpPr txBox="1"/>
          <p:nvPr/>
        </p:nvSpPr>
        <p:spPr>
          <a:xfrm>
            <a:off x="719179" y="1519115"/>
            <a:ext cx="203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latin typeface="Raavi" panose="020B0502040204020203" pitchFamily="34" charset="0"/>
                <a:cs typeface="Raavi" panose="020B0502040204020203" pitchFamily="34" charset="0"/>
              </a:rPr>
              <a:t>Inputs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170A66-AA1C-DE6B-A0ED-0A6F9D667C33}"/>
              </a:ext>
            </a:extLst>
          </p:cNvPr>
          <p:cNvSpPr/>
          <p:nvPr/>
        </p:nvSpPr>
        <p:spPr>
          <a:xfrm>
            <a:off x="7564744" y="3120758"/>
            <a:ext cx="2378702" cy="25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B71FA2-7177-2802-E3C7-824B4FDBC6E0}"/>
              </a:ext>
            </a:extLst>
          </p:cNvPr>
          <p:cNvSpPr/>
          <p:nvPr/>
        </p:nvSpPr>
        <p:spPr>
          <a:xfrm>
            <a:off x="7564744" y="4309771"/>
            <a:ext cx="2253673" cy="25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19F74D-3729-D114-2A3C-8FB6C0F13E44}"/>
              </a:ext>
            </a:extLst>
          </p:cNvPr>
          <p:cNvSpPr/>
          <p:nvPr/>
        </p:nvSpPr>
        <p:spPr>
          <a:xfrm>
            <a:off x="9818417" y="2190942"/>
            <a:ext cx="125030" cy="23780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01DDB-ED05-12A0-9454-7D2540E46681}"/>
              </a:ext>
            </a:extLst>
          </p:cNvPr>
          <p:cNvSpPr/>
          <p:nvPr/>
        </p:nvSpPr>
        <p:spPr>
          <a:xfrm>
            <a:off x="8629066" y="2190943"/>
            <a:ext cx="125030" cy="23780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175270-3947-133C-9518-18710A0C5214}"/>
              </a:ext>
            </a:extLst>
          </p:cNvPr>
          <p:cNvSpPr txBox="1"/>
          <p:nvPr/>
        </p:nvSpPr>
        <p:spPr>
          <a:xfrm>
            <a:off x="6735982" y="2573852"/>
            <a:ext cx="769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i="1">
                <a:latin typeface="Raavi" panose="020B0502040204020203" pitchFamily="34" charset="0"/>
                <a:cs typeface="Raavi" panose="020B0502040204020203" pitchFamily="34" charset="0"/>
              </a:rPr>
              <a:t>Region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2F6785-CC91-E7BE-4E83-8BAE8A2C2BFA}"/>
              </a:ext>
            </a:extLst>
          </p:cNvPr>
          <p:cNvSpPr txBox="1"/>
          <p:nvPr/>
        </p:nvSpPr>
        <p:spPr>
          <a:xfrm>
            <a:off x="6735982" y="3766278"/>
            <a:ext cx="769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i="1">
                <a:latin typeface="Raavi" panose="020B0502040204020203" pitchFamily="34" charset="0"/>
                <a:cs typeface="Raavi" panose="020B0502040204020203" pitchFamily="34" charset="0"/>
              </a:rPr>
              <a:t>Region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4B287A-E335-16EA-E2F4-3CC87C9F51F1}"/>
              </a:ext>
            </a:extLst>
          </p:cNvPr>
          <p:cNvSpPr txBox="1"/>
          <p:nvPr/>
        </p:nvSpPr>
        <p:spPr>
          <a:xfrm>
            <a:off x="7690458" y="1845389"/>
            <a:ext cx="8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i="1">
                <a:latin typeface="Raavi" panose="020B0502040204020203" pitchFamily="34" charset="0"/>
                <a:cs typeface="Raavi" panose="020B0502040204020203" pitchFamily="34" charset="0"/>
              </a:rPr>
              <a:t>Region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7007F8-D7E5-7E3D-B6B1-AD4194E899F8}"/>
              </a:ext>
            </a:extLst>
          </p:cNvPr>
          <p:cNvSpPr txBox="1"/>
          <p:nvPr/>
        </p:nvSpPr>
        <p:spPr>
          <a:xfrm>
            <a:off x="8879810" y="1845388"/>
            <a:ext cx="8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i="1">
                <a:latin typeface="Raavi" panose="020B0502040204020203" pitchFamily="34" charset="0"/>
                <a:cs typeface="Raavi" panose="020B0502040204020203" pitchFamily="34" charset="0"/>
              </a:rPr>
              <a:t>Region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0EE2FD-5AB9-8A37-1DA4-04EF38814DEA}"/>
              </a:ext>
            </a:extLst>
          </p:cNvPr>
          <p:cNvSpPr/>
          <p:nvPr/>
        </p:nvSpPr>
        <p:spPr>
          <a:xfrm>
            <a:off x="10405844" y="2190942"/>
            <a:ext cx="460048" cy="2378028"/>
          </a:xfrm>
          <a:prstGeom prst="rect">
            <a:avLst/>
          </a:prstGeom>
          <a:solidFill>
            <a:srgbClr val="0B83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T" sz="1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98CE90-4882-E100-A902-0CE53644590A}"/>
              </a:ext>
            </a:extLst>
          </p:cNvPr>
          <p:cNvSpPr/>
          <p:nvPr/>
        </p:nvSpPr>
        <p:spPr>
          <a:xfrm>
            <a:off x="10405844" y="3120756"/>
            <a:ext cx="460048" cy="25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FE39A0-C944-E868-FAEE-90D57DB2C86F}"/>
              </a:ext>
            </a:extLst>
          </p:cNvPr>
          <p:cNvSpPr/>
          <p:nvPr/>
        </p:nvSpPr>
        <p:spPr>
          <a:xfrm>
            <a:off x="10405844" y="4309770"/>
            <a:ext cx="460048" cy="25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3BC02C-477B-5267-4281-0440B35A8235}"/>
              </a:ext>
            </a:extLst>
          </p:cNvPr>
          <p:cNvSpPr/>
          <p:nvPr/>
        </p:nvSpPr>
        <p:spPr>
          <a:xfrm>
            <a:off x="11328289" y="2190942"/>
            <a:ext cx="460048" cy="2378028"/>
          </a:xfrm>
          <a:prstGeom prst="rect">
            <a:avLst/>
          </a:prstGeom>
          <a:solidFill>
            <a:srgbClr val="0B83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T" sz="1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637CCE-B03B-5575-27FB-E0844622CC8B}"/>
              </a:ext>
            </a:extLst>
          </p:cNvPr>
          <p:cNvSpPr/>
          <p:nvPr/>
        </p:nvSpPr>
        <p:spPr>
          <a:xfrm>
            <a:off x="11328289" y="3120756"/>
            <a:ext cx="460048" cy="25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6F65B0-39A1-363C-263D-B0339C553587}"/>
              </a:ext>
            </a:extLst>
          </p:cNvPr>
          <p:cNvSpPr/>
          <p:nvPr/>
        </p:nvSpPr>
        <p:spPr>
          <a:xfrm>
            <a:off x="11328289" y="4309770"/>
            <a:ext cx="460048" cy="25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3FA897-DFC5-5E6D-B208-AE03FC52D5AF}"/>
              </a:ext>
            </a:extLst>
          </p:cNvPr>
          <p:cNvSpPr/>
          <p:nvPr/>
        </p:nvSpPr>
        <p:spPr>
          <a:xfrm>
            <a:off x="7564744" y="4439370"/>
            <a:ext cx="1064322" cy="129600"/>
          </a:xfrm>
          <a:prstGeom prst="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088C735-87E4-BCA0-C13B-117A7599E27A}"/>
              </a:ext>
            </a:extLst>
          </p:cNvPr>
          <p:cNvSpPr/>
          <p:nvPr/>
        </p:nvSpPr>
        <p:spPr>
          <a:xfrm>
            <a:off x="8754095" y="3250356"/>
            <a:ext cx="1064322" cy="129600"/>
          </a:xfrm>
          <a:prstGeom prst="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8E2FA9-4748-7E05-4589-5B0D7D528854}"/>
              </a:ext>
            </a:extLst>
          </p:cNvPr>
          <p:cNvSpPr/>
          <p:nvPr/>
        </p:nvSpPr>
        <p:spPr>
          <a:xfrm>
            <a:off x="10405844" y="4439370"/>
            <a:ext cx="460048" cy="129600"/>
          </a:xfrm>
          <a:prstGeom prst="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E42371-2196-ED06-888F-CD9D31754091}"/>
              </a:ext>
            </a:extLst>
          </p:cNvPr>
          <p:cNvSpPr/>
          <p:nvPr/>
        </p:nvSpPr>
        <p:spPr>
          <a:xfrm>
            <a:off x="10405844" y="3250356"/>
            <a:ext cx="460048" cy="129600"/>
          </a:xfrm>
          <a:prstGeom prst="rect">
            <a:avLst/>
          </a:prstGeom>
          <a:pattFill prst="wdDnDiag">
            <a:fgClr>
              <a:schemeClr val="accent3">
                <a:lumMod val="40000"/>
                <a:lumOff val="6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407B303-A65C-BCBB-0828-2885F2858E09}"/>
              </a:ext>
            </a:extLst>
          </p:cNvPr>
          <p:cNvSpPr/>
          <p:nvPr/>
        </p:nvSpPr>
        <p:spPr>
          <a:xfrm>
            <a:off x="7564744" y="4828168"/>
            <a:ext cx="2378702" cy="299687"/>
          </a:xfrm>
          <a:prstGeom prst="rect">
            <a:avLst/>
          </a:prstGeom>
          <a:solidFill>
            <a:srgbClr val="0B83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T" sz="14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907D099-3B97-E3D9-5E3D-674D63DCC8AC}"/>
              </a:ext>
            </a:extLst>
          </p:cNvPr>
          <p:cNvSpPr/>
          <p:nvPr/>
        </p:nvSpPr>
        <p:spPr>
          <a:xfrm>
            <a:off x="8629065" y="4828168"/>
            <a:ext cx="125030" cy="303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F0A55CC-9528-5CCC-4F80-BFBA8BB656A0}"/>
              </a:ext>
            </a:extLst>
          </p:cNvPr>
          <p:cNvSpPr/>
          <p:nvPr/>
        </p:nvSpPr>
        <p:spPr>
          <a:xfrm>
            <a:off x="9818417" y="4825158"/>
            <a:ext cx="125030" cy="303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0B023D-085B-70AD-329F-FD659A93A4B8}"/>
              </a:ext>
            </a:extLst>
          </p:cNvPr>
          <p:cNvSpPr txBox="1"/>
          <p:nvPr/>
        </p:nvSpPr>
        <p:spPr>
          <a:xfrm>
            <a:off x="7505048" y="2187933"/>
            <a:ext cx="112401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Intermediate transactions matrix </a:t>
            </a:r>
            <a:br>
              <a:rPr lang="en-IT" sz="105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</a:br>
            <a:r>
              <a:rPr lang="en-IT" sz="1050" b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Z </a:t>
            </a:r>
            <a:r>
              <a:rPr lang="en-IT" sz="105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(or z in coefficients)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A2C230-343A-F3E1-03E1-DA058ADCA3CD}"/>
              </a:ext>
            </a:extLst>
          </p:cNvPr>
          <p:cNvSpPr txBox="1"/>
          <p:nvPr/>
        </p:nvSpPr>
        <p:spPr>
          <a:xfrm>
            <a:off x="10333732" y="2187933"/>
            <a:ext cx="60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Final </a:t>
            </a:r>
            <a:b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</a:br>
            <a: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demand</a:t>
            </a:r>
          </a:p>
          <a:p>
            <a:r>
              <a:rPr lang="en-GB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m</a:t>
            </a:r>
            <a: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atrix</a:t>
            </a:r>
            <a:b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</a:br>
            <a:r>
              <a:rPr lang="en-IT" sz="1000" b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B9AE69-DFDA-4C0A-BB7B-BFF108BBFC04}"/>
              </a:ext>
            </a:extLst>
          </p:cNvPr>
          <p:cNvSpPr txBox="1"/>
          <p:nvPr/>
        </p:nvSpPr>
        <p:spPr>
          <a:xfrm>
            <a:off x="11255884" y="2211923"/>
            <a:ext cx="60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Total</a:t>
            </a:r>
            <a:b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</a:br>
            <a: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prod. </a:t>
            </a:r>
          </a:p>
          <a:p>
            <a:r>
              <a:rPr lang="en-GB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v</a:t>
            </a:r>
            <a: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ector</a:t>
            </a:r>
            <a:b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</a:br>
            <a:r>
              <a:rPr lang="en-IT" sz="1000" b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X</a:t>
            </a:r>
            <a:endParaRPr lang="en-IT" sz="1000" i="1">
              <a:solidFill>
                <a:schemeClr val="bg1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6608F7-925B-DE73-386C-C2A86C12C351}"/>
              </a:ext>
            </a:extLst>
          </p:cNvPr>
          <p:cNvSpPr txBox="1"/>
          <p:nvPr/>
        </p:nvSpPr>
        <p:spPr>
          <a:xfrm>
            <a:off x="7505047" y="4800303"/>
            <a:ext cx="101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Value added</a:t>
            </a:r>
            <a:b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</a:br>
            <a:r>
              <a:rPr lang="en-IT" sz="1000" b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V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26C98B-E19B-E951-00D4-37BC3823C3C9}"/>
              </a:ext>
            </a:extLst>
          </p:cNvPr>
          <p:cNvSpPr/>
          <p:nvPr/>
        </p:nvSpPr>
        <p:spPr>
          <a:xfrm>
            <a:off x="7564743" y="5384512"/>
            <a:ext cx="2378702" cy="299687"/>
          </a:xfrm>
          <a:prstGeom prst="rect">
            <a:avLst/>
          </a:prstGeom>
          <a:solidFill>
            <a:srgbClr val="0B83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T" sz="1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1FE554-FF57-CFD2-5369-1F6621452E4D}"/>
              </a:ext>
            </a:extLst>
          </p:cNvPr>
          <p:cNvSpPr/>
          <p:nvPr/>
        </p:nvSpPr>
        <p:spPr>
          <a:xfrm>
            <a:off x="8629064" y="5384512"/>
            <a:ext cx="125030" cy="303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3872EEE-A2C2-85C0-4C4D-2BDE05059C57}"/>
              </a:ext>
            </a:extLst>
          </p:cNvPr>
          <p:cNvSpPr/>
          <p:nvPr/>
        </p:nvSpPr>
        <p:spPr>
          <a:xfrm>
            <a:off x="9818416" y="5381502"/>
            <a:ext cx="125030" cy="303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82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E0EDDF-6C36-6BC5-6215-19AA7D83A9DC}"/>
              </a:ext>
            </a:extLst>
          </p:cNvPr>
          <p:cNvSpPr txBox="1"/>
          <p:nvPr/>
        </p:nvSpPr>
        <p:spPr>
          <a:xfrm>
            <a:off x="7505045" y="5356647"/>
            <a:ext cx="1205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Environmental transactions,  </a:t>
            </a:r>
            <a:r>
              <a:rPr lang="en-IT" sz="1000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E</a:t>
            </a:r>
            <a:b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</a:br>
            <a:r>
              <a:rPr lang="en-IT" sz="1000" i="1">
                <a:solidFill>
                  <a:schemeClr val="bg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matrix</a:t>
            </a:r>
            <a:endParaRPr lang="en-IT" sz="1000" b="1">
              <a:solidFill>
                <a:schemeClr val="bg1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A992703-30CD-7924-D1E4-C5C217698639}"/>
              </a:ext>
            </a:extLst>
          </p:cNvPr>
          <p:cNvSpPr/>
          <p:nvPr/>
        </p:nvSpPr>
        <p:spPr>
          <a:xfrm>
            <a:off x="866335" y="2309468"/>
            <a:ext cx="1169551" cy="1169551"/>
          </a:xfrm>
          <a:prstGeom prst="rect">
            <a:avLst/>
          </a:prstGeom>
          <a:solidFill>
            <a:srgbClr val="0B83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/>
              <a:t>MARIO-compatible MRIO database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D83837F-FAA7-6932-6E8E-FA227D00D79E}"/>
              </a:ext>
            </a:extLst>
          </p:cNvPr>
          <p:cNvSpPr txBox="1"/>
          <p:nvPr/>
        </p:nvSpPr>
        <p:spPr>
          <a:xfrm>
            <a:off x="747307" y="3674875"/>
            <a:ext cx="33150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T" sz="1200" b="1">
                <a:solidFill>
                  <a:schemeClr val="accent5">
                    <a:lumMod val="40000"/>
                    <a:lumOff val="60000"/>
                  </a:schemeClr>
                </a:solidFill>
                <a:cs typeface="Raavi" panose="020B0502040204020203" pitchFamily="34" charset="0"/>
              </a:rPr>
              <a:t>Cost structure and environmental coefficients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T" sz="1200" b="1">
                <a:solidFill>
                  <a:schemeClr val="accent4">
                    <a:lumMod val="60000"/>
                    <a:lumOff val="40000"/>
                  </a:schemeClr>
                </a:solidFill>
                <a:cs typeface="Raavi" panose="020B0502040204020203" pitchFamily="34" charset="0"/>
              </a:rPr>
              <a:t>Total output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T" sz="1200" b="1">
                <a:solidFill>
                  <a:schemeClr val="accent2">
                    <a:lumMod val="60000"/>
                    <a:lumOff val="40000"/>
                  </a:schemeClr>
                </a:solidFill>
                <a:cs typeface="Raavi" panose="020B0502040204020203" pitchFamily="34" charset="0"/>
              </a:rPr>
              <a:t>Trade values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T" sz="1200" b="1">
                <a:solidFill>
                  <a:schemeClr val="accent3">
                    <a:lumMod val="40000"/>
                    <a:lumOff val="60000"/>
                  </a:schemeClr>
                </a:solidFill>
                <a:cs typeface="Raavi" panose="020B0502040204020203" pitchFamily="34" charset="0"/>
              </a:rPr>
              <a:t>First-guess coefficients breakdown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T" sz="1200" b="1">
                <a:cs typeface="Raavi" panose="020B0502040204020203" pitchFamily="34" charset="0"/>
              </a:rPr>
              <a:t>Any other sector-specific constraint</a:t>
            </a:r>
          </a:p>
        </p:txBody>
      </p:sp>
      <p:pic>
        <p:nvPicPr>
          <p:cNvPr id="66" name="Picture 65" descr="GitHub - it-is-me-mario/MARIO: Multifunctional Analysis of Regions through  Input-Output">
            <a:extLst>
              <a:ext uri="{FF2B5EF4-FFF2-40B4-BE49-F238E27FC236}">
                <a16:creationId xmlns:a16="http://schemas.microsoft.com/office/drawing/2014/main" id="{ED7B035A-21A5-3CA1-BB9A-9DCB64EC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96" y="2333008"/>
            <a:ext cx="102393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295C58A-9D46-4875-0B2C-D707780D743A}"/>
              </a:ext>
            </a:extLst>
          </p:cNvPr>
          <p:cNvSpPr/>
          <p:nvPr/>
        </p:nvSpPr>
        <p:spPr>
          <a:xfrm>
            <a:off x="4619024" y="1969316"/>
            <a:ext cx="929079" cy="306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050" b="1">
                <a:solidFill>
                  <a:schemeClr val="tx1"/>
                </a:solidFill>
              </a:rPr>
              <a:t>MARIO</a:t>
            </a:r>
            <a:endParaRPr lang="en-IT" sz="1200" b="1">
              <a:solidFill>
                <a:schemeClr val="tx1"/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D01BCBF-2ED1-373A-0821-76053EF727C4}"/>
              </a:ext>
            </a:extLst>
          </p:cNvPr>
          <p:cNvCxnSpPr>
            <a:cxnSpLocks/>
          </p:cNvCxnSpPr>
          <p:nvPr/>
        </p:nvCxnSpPr>
        <p:spPr>
          <a:xfrm flipV="1">
            <a:off x="2211473" y="2844976"/>
            <a:ext cx="2192138" cy="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F15D59A-D5B6-10AD-9E50-D7CA7ABB85F4}"/>
              </a:ext>
            </a:extLst>
          </p:cNvPr>
          <p:cNvCxnSpPr>
            <a:cxnSpLocks/>
          </p:cNvCxnSpPr>
          <p:nvPr/>
        </p:nvCxnSpPr>
        <p:spPr>
          <a:xfrm flipV="1">
            <a:off x="3099153" y="3082174"/>
            <a:ext cx="1304458" cy="59270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B4CEDA6-10BC-F4C5-B53D-A1F70A39D92A}"/>
              </a:ext>
            </a:extLst>
          </p:cNvPr>
          <p:cNvCxnSpPr>
            <a:cxnSpLocks/>
          </p:cNvCxnSpPr>
          <p:nvPr/>
        </p:nvCxnSpPr>
        <p:spPr>
          <a:xfrm>
            <a:off x="5779884" y="2844976"/>
            <a:ext cx="610610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A0A4F14-B112-A56B-3370-AD3AC51B4BDD}"/>
              </a:ext>
            </a:extLst>
          </p:cNvPr>
          <p:cNvSpPr txBox="1"/>
          <p:nvPr/>
        </p:nvSpPr>
        <p:spPr>
          <a:xfrm>
            <a:off x="4255318" y="1542434"/>
            <a:ext cx="203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latin typeface="Raavi" panose="020B0502040204020203" pitchFamily="34" charset="0"/>
                <a:cs typeface="Raavi" panose="020B0502040204020203" pitchFamily="34" charset="0"/>
              </a:rPr>
              <a:t>Core processing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F21A36B-EF3A-5D05-589C-B6CD9A9C8C76}"/>
              </a:ext>
            </a:extLst>
          </p:cNvPr>
          <p:cNvSpPr txBox="1"/>
          <p:nvPr/>
        </p:nvSpPr>
        <p:spPr>
          <a:xfrm>
            <a:off x="8903650" y="1483043"/>
            <a:ext cx="203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latin typeface="Raavi" panose="020B0502040204020203" pitchFamily="34" charset="0"/>
                <a:cs typeface="Raavi" panose="020B0502040204020203" pitchFamily="34" charset="0"/>
              </a:rPr>
              <a:t>Results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AFE3A9D-FC8C-25AF-0393-F635A2BAAB0F}"/>
              </a:ext>
            </a:extLst>
          </p:cNvPr>
          <p:cNvSpPr/>
          <p:nvPr/>
        </p:nvSpPr>
        <p:spPr>
          <a:xfrm>
            <a:off x="4298211" y="3683354"/>
            <a:ext cx="1570704" cy="359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050" b="1">
                <a:solidFill>
                  <a:schemeClr val="tx1"/>
                </a:solidFill>
              </a:rPr>
              <a:t>Minimum entropy + RAS algorithm</a:t>
            </a:r>
            <a:endParaRPr lang="en-IT" sz="12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73AF23B-C59B-B956-3062-BE3D9C0BE83E}"/>
                  </a:ext>
                </a:extLst>
              </p:cNvPr>
              <p:cNvSpPr/>
              <p:nvPr/>
            </p:nvSpPr>
            <p:spPr>
              <a:xfrm>
                <a:off x="4023092" y="4129811"/>
                <a:ext cx="2576176" cy="24913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IT" sz="1050" b="1">
                    <a:solidFill>
                      <a:schemeClr val="tx1"/>
                    </a:solidFill>
                  </a:rPr>
                  <a:t>Obj. function </a:t>
                </a:r>
                <a:r>
                  <a:rPr lang="en-IT" sz="1050">
                    <a:solidFill>
                      <a:schemeClr val="tx1"/>
                    </a:solidFill>
                    <a:sym typeface="Wingdings" pitchFamily="2" charset="2"/>
                  </a:rPr>
                  <a:t></a:t>
                </a:r>
                <a:r>
                  <a:rPr lang="en-IT" sz="105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</m:ctrlPr>
                      </m:funcPr>
                      <m:fName>
                        <m:r>
                          <a:rPr lang="it-IT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  <m:t>𝒎𝒊𝒏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sz="11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aav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it-IT" sz="11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aavi" panose="020B0502040204020203" pitchFamily="34" charset="0"/>
                              </a:rPr>
                              <m:t>𝑨</m:t>
                            </m:r>
                            <m:r>
                              <a:rPr lang="it-IT" sz="11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Raavi" panose="020B0502040204020203" pitchFamily="34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it-IT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aavi" panose="020B0502040204020203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it-IT" sz="11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Raavi" panose="020B0502040204020203" pitchFamily="34" charset="0"/>
                                  </a:rPr>
                                  <m:t>𝒍𝒏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it-IT" sz="11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aavi" panose="020B05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1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Raavi" panose="020B0502040204020203" pitchFamily="34" charset="0"/>
                                      </a:rPr>
                                      <m:t>𝑨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1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Raavi" panose="020B0502040204020203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1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Raavi" panose="020B0502040204020203" pitchFamily="34" charset="0"/>
                                          </a:rPr>
                                          <m:t>𝑨</m:t>
                                        </m:r>
                                      </m:e>
                                      <m:sub>
                                        <m:r>
                                          <a:rPr lang="it-IT" sz="11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Raavi" panose="020B0502040204020203" pitchFamily="34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IT" sz="1200" b="1">
                  <a:solidFill>
                    <a:schemeClr val="tx1"/>
                  </a:solidFill>
                </a:endParaRPr>
              </a:p>
              <a:p>
                <a:endParaRPr lang="en-IT" sz="1200" b="1">
                  <a:solidFill>
                    <a:schemeClr val="tx1"/>
                  </a:solidFill>
                </a:endParaRPr>
              </a:p>
              <a:p>
                <a:r>
                  <a:rPr lang="en-IT" sz="1050" b="1">
                    <a:solidFill>
                      <a:schemeClr val="tx1"/>
                    </a:solidFill>
                  </a:rPr>
                  <a:t>Constraints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05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avi" panose="020B0502040204020203" pitchFamily="34" charset="0"/>
                      </a:rPr>
                      <m:t>𝐗</m:t>
                    </m:r>
                    <m:r>
                      <a:rPr lang="it-IT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avi" panose="020B0502040204020203" pitchFamily="34" charset="0"/>
                      </a:rPr>
                      <m:t> </m:t>
                    </m:r>
                  </m:oMath>
                </a14:m>
                <a:r>
                  <a:rPr lang="en-IT" sz="1050">
                    <a:solidFill>
                      <a:schemeClr val="tx1"/>
                    </a:solidFill>
                  </a:rPr>
                  <a:t>original sector = </a:t>
                </a:r>
                <a14:m>
                  <m:oMath xmlns:m="http://schemas.openxmlformats.org/officeDocument/2006/math">
                    <m:r>
                      <a:rPr lang="it-IT" sz="105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avi" panose="020B0502040204020203" pitchFamily="34" charset="0"/>
                      </a:rPr>
                      <m:t>𝐗</m:t>
                    </m:r>
                    <m:r>
                      <a:rPr lang="it-IT" sz="1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avi" panose="020B0502040204020203" pitchFamily="34" charset="0"/>
                      </a:rPr>
                      <m:t> </m:t>
                    </m:r>
                  </m:oMath>
                </a14:m>
                <a:r>
                  <a:rPr lang="en-IT" sz="1050">
                    <a:solidFill>
                      <a:schemeClr val="tx1"/>
                    </a:solidFill>
                  </a:rPr>
                  <a:t>new sector + </a:t>
                </a:r>
                <a14:m>
                  <m:oMath xmlns:m="http://schemas.openxmlformats.org/officeDocument/2006/math">
                    <m:r>
                      <a:rPr lang="it-IT" sz="105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avi" panose="020B0502040204020203" pitchFamily="34" charset="0"/>
                      </a:rPr>
                      <m:t>𝐗</m:t>
                    </m:r>
                    <m:r>
                      <a:rPr lang="it-IT" sz="1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avi" panose="020B0502040204020203" pitchFamily="34" charset="0"/>
                      </a:rPr>
                      <m:t> </m:t>
                    </m:r>
                  </m:oMath>
                </a14:m>
                <a:r>
                  <a:rPr lang="en-IT" sz="1050">
                    <a:solidFill>
                      <a:schemeClr val="tx1"/>
                    </a:solidFill>
                  </a:rPr>
                  <a:t>parent sector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IT" sz="105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IT" sz="1050">
                    <a:solidFill>
                      <a:schemeClr val="tx1"/>
                    </a:solidFill>
                  </a:rPr>
                  <a:t>Database balance</a:t>
                </a:r>
              </a:p>
              <a:p>
                <a:endParaRPr lang="en-IT" sz="105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IT" sz="1050">
                    <a:solidFill>
                      <a:schemeClr val="tx1"/>
                    </a:solidFill>
                  </a:rPr>
                  <a:t>Traded amounts consistent with data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it-IT" sz="105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050" err="1">
                    <a:solidFill>
                      <a:schemeClr val="tx1"/>
                    </a:solidFill>
                  </a:rPr>
                  <a:t>Original</a:t>
                </a:r>
                <a:r>
                  <a:rPr lang="it-IT" sz="1050">
                    <a:solidFill>
                      <a:schemeClr val="tx1"/>
                    </a:solidFill>
                  </a:rPr>
                  <a:t> </a:t>
                </a:r>
                <a:r>
                  <a:rPr lang="it-IT" sz="1050" err="1">
                    <a:solidFill>
                      <a:schemeClr val="tx1"/>
                    </a:solidFill>
                  </a:rPr>
                  <a:t>null</a:t>
                </a:r>
                <a:r>
                  <a:rPr lang="it-IT" sz="1050">
                    <a:solidFill>
                      <a:schemeClr val="tx1"/>
                    </a:solidFill>
                  </a:rPr>
                  <a:t> </a:t>
                </a:r>
                <a:r>
                  <a:rPr lang="it-IT" sz="1050" err="1">
                    <a:solidFill>
                      <a:schemeClr val="tx1"/>
                    </a:solidFill>
                  </a:rPr>
                  <a:t>coefficients</a:t>
                </a:r>
                <a:r>
                  <a:rPr lang="it-IT" sz="1050">
                    <a:solidFill>
                      <a:schemeClr val="tx1"/>
                    </a:solidFill>
                  </a:rPr>
                  <a:t> must </a:t>
                </a:r>
                <a:r>
                  <a:rPr lang="it-IT" sz="1050" err="1">
                    <a:solidFill>
                      <a:schemeClr val="tx1"/>
                    </a:solidFill>
                  </a:rPr>
                  <a:t>remain</a:t>
                </a:r>
                <a:r>
                  <a:rPr lang="it-IT" sz="1050">
                    <a:solidFill>
                      <a:schemeClr val="tx1"/>
                    </a:solidFill>
                  </a:rPr>
                  <a:t> </a:t>
                </a:r>
                <a:r>
                  <a:rPr lang="it-IT" sz="1050" err="1">
                    <a:solidFill>
                      <a:schemeClr val="tx1"/>
                    </a:solidFill>
                  </a:rPr>
                  <a:t>null</a:t>
                </a:r>
                <a:r>
                  <a:rPr lang="it-IT" sz="1050">
                    <a:solidFill>
                      <a:schemeClr val="tx1"/>
                    </a:solidFill>
                  </a:rPr>
                  <a:t> in new and </a:t>
                </a:r>
                <a:r>
                  <a:rPr lang="it-IT" sz="1050" err="1">
                    <a:solidFill>
                      <a:schemeClr val="tx1"/>
                    </a:solidFill>
                  </a:rPr>
                  <a:t>parent</a:t>
                </a:r>
                <a:r>
                  <a:rPr lang="it-IT" sz="1050">
                    <a:solidFill>
                      <a:schemeClr val="tx1"/>
                    </a:solidFill>
                  </a:rPr>
                  <a:t> </a:t>
                </a:r>
                <a:r>
                  <a:rPr lang="it-IT" sz="1050" err="1">
                    <a:solidFill>
                      <a:schemeClr val="tx1"/>
                    </a:solidFill>
                  </a:rPr>
                  <a:t>sectors</a:t>
                </a:r>
                <a:endParaRPr lang="it-IT" sz="105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it-IT" sz="1050" b="1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Raavi" panose="020B0502040204020203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avi" panose="020B0502040204020203" pitchFamily="34" charset="0"/>
                      </a:rPr>
                      <m:t>𝟎</m:t>
                    </m:r>
                    <m:r>
                      <a:rPr lang="it-IT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avi" panose="020B0502040204020203" pitchFamily="34" charset="0"/>
                      </a:rPr>
                      <m:t>≤</m:t>
                    </m:r>
                    <m:sSub>
                      <m:sSubPr>
                        <m:ctrlPr>
                          <a:rPr lang="it-IT" sz="105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</m:ctrlPr>
                      </m:sSubPr>
                      <m:e>
                        <m:r>
                          <a:rPr lang="it-IT" sz="105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  <m:t>𝐀</m:t>
                        </m:r>
                      </m:e>
                      <m:sub>
                        <m:r>
                          <a:rPr lang="it-IT" sz="105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  <m:t>(</m:t>
                        </m:r>
                        <m:r>
                          <a:rPr lang="it-IT" sz="105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  <m:t>𝒊</m:t>
                        </m:r>
                        <m:r>
                          <a:rPr lang="it-IT" sz="105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  <m:t>,</m:t>
                        </m:r>
                        <m:r>
                          <a:rPr lang="it-IT" sz="105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  <m:t>𝒋</m:t>
                        </m:r>
                        <m:r>
                          <a:rPr lang="it-IT" sz="105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  <m:t>)</m:t>
                        </m:r>
                      </m:sub>
                    </m:sSub>
                    <m:r>
                      <a:rPr lang="it-IT" sz="1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aavi" panose="020B0502040204020203" pitchFamily="34" charset="0"/>
                      </a:rPr>
                      <m:t>≤</m:t>
                    </m:r>
                    <m:sSub>
                      <m:sSubPr>
                        <m:ctrlPr>
                          <a:rPr lang="it-IT" sz="1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</m:ctrlPr>
                      </m:sSubPr>
                      <m:e>
                        <m:r>
                          <a:rPr lang="it-IT" sz="105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  <m:t>𝐗</m:t>
                        </m:r>
                      </m:e>
                      <m:sub>
                        <m:r>
                          <a:rPr lang="it-IT" sz="1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aavi" panose="020B0502040204020203" pitchFamily="34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sz="105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it-IT" sz="105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it-IT" sz="105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IT" sz="105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IT" sz="1050">
                  <a:solidFill>
                    <a:schemeClr val="tx1"/>
                  </a:solidFill>
                </a:endParaRPr>
              </a:p>
              <a:p>
                <a:endParaRPr lang="it-IT" sz="120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73AF23B-C59B-B956-3062-BE3D9C0BE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092" y="4129811"/>
                <a:ext cx="2576176" cy="2491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0049969-7778-13F2-BAF4-35CC045FA8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813" y="6059153"/>
            <a:ext cx="2476500" cy="56197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1A65F01-58F8-F0B8-D3A5-B8591E9BC7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8425" y="5609419"/>
            <a:ext cx="2218218" cy="1163748"/>
          </a:xfrm>
          <a:prstGeom prst="rect">
            <a:avLst/>
          </a:prstGeom>
        </p:spPr>
      </p:pic>
      <p:sp>
        <p:nvSpPr>
          <p:cNvPr id="51" name="CasellaDiTesto 4">
            <a:extLst>
              <a:ext uri="{FF2B5EF4-FFF2-40B4-BE49-F238E27FC236}">
                <a16:creationId xmlns:a16="http://schemas.microsoft.com/office/drawing/2014/main" id="{92403984-DAB2-4704-81A0-36F581032646}"/>
              </a:ext>
            </a:extLst>
          </p:cNvPr>
          <p:cNvSpPr txBox="1"/>
          <p:nvPr/>
        </p:nvSpPr>
        <p:spPr>
          <a:xfrm>
            <a:off x="378398" y="3934"/>
            <a:ext cx="11639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Raavi" panose="020B0502040204020203" pitchFamily="34" charset="0"/>
                <a:cs typeface="Raavi" panose="020B0502040204020203" pitchFamily="34" charset="0"/>
              </a:rPr>
              <a:t>Comprehensive data disaggregation process map</a:t>
            </a:r>
            <a:endParaRPr lang="it-IT" sz="28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571C49-B998-46B5-9C1C-BC4941E426C8}"/>
              </a:ext>
            </a:extLst>
          </p:cNvPr>
          <p:cNvSpPr txBox="1"/>
          <p:nvPr/>
        </p:nvSpPr>
        <p:spPr>
          <a:xfrm>
            <a:off x="5749502" y="6479716"/>
            <a:ext cx="6111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/>
              <a:t>Source: </a:t>
            </a:r>
            <a:r>
              <a:rPr lang="en-US" sz="1600" b="0" dirty="0"/>
              <a:t>developed by the </a:t>
            </a:r>
            <a:r>
              <a:rPr lang="en-US" sz="1600" b="0" dirty="0" err="1"/>
              <a:t>Polimi</a:t>
            </a:r>
            <a:r>
              <a:rPr lang="en-US" sz="1600" b="0" dirty="0"/>
              <a:t> team.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3E6AE7-863A-448D-BE52-07258E0BE005}"/>
              </a:ext>
            </a:extLst>
          </p:cNvPr>
          <p:cNvSpPr txBox="1"/>
          <p:nvPr/>
        </p:nvSpPr>
        <p:spPr>
          <a:xfrm>
            <a:off x="378398" y="492967"/>
            <a:ext cx="919613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MARIO package is coded in Phyton and is freely available to MRIO users.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 the future it could serve as a more flexible alternative to the SPLITCOM utility.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17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675" y="0"/>
            <a:ext cx="10972800" cy="811426"/>
          </a:xfrm>
        </p:spPr>
        <p:txBody>
          <a:bodyPr>
            <a:normAutofit/>
          </a:bodyPr>
          <a:lstStyle/>
          <a:p>
            <a:r>
              <a:rPr lang="en-US" sz="3600" dirty="0"/>
              <a:t>Conclusions and 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09600" y="784308"/>
            <a:ext cx="10972800" cy="5682395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GTAP-CE Data Base (was publicly released earlier this year):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/>
              <a:t>Extends  the number of sectors to 99 (mining, metals, plastic, cement, fertilizers), providing a complete coverage of CBAM commodities (except hydrogen).</a:t>
            </a:r>
          </a:p>
          <a:p>
            <a:pPr marL="630238" indent="-173038" algn="just"/>
            <a:r>
              <a:rPr lang="en-US" sz="2000" b="1" dirty="0"/>
              <a:t>Is distributed in the format of the core GTAP Data Base packages and can be readily linked to the GTAP-based CGE models -&gt; Users’ feedback is Welcomed!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GTAP-CM Data Base:</a:t>
            </a:r>
          </a:p>
          <a:p>
            <a:pPr lvl="1" algn="just">
              <a:spcAft>
                <a:spcPts val="600"/>
              </a:spcAft>
            </a:pPr>
            <a:r>
              <a:rPr lang="en-US" sz="2000" b="1" dirty="0"/>
              <a:t>Introduces further disaggregation to the minerals’ mining, refining and downstream activities (7 GTAP-CE sectors are further split into 40 activities).</a:t>
            </a:r>
          </a:p>
          <a:p>
            <a:pPr lvl="1" algn="just">
              <a:spcAft>
                <a:spcPts val="600"/>
              </a:spcAft>
            </a:pPr>
            <a:r>
              <a:rPr lang="en-US" sz="2000" b="1" dirty="0"/>
              <a:t>Data development is still work in progress; planning to have a refined version for internal testing later this year.</a:t>
            </a:r>
          </a:p>
          <a:p>
            <a:pPr lvl="1" algn="just">
              <a:spcAft>
                <a:spcPts val="600"/>
              </a:spcAft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Selected data challenges require exploring additional data sources (for cost and supply structures, output values, etc.) to complement database construction process, including some proprietary data.</a:t>
            </a:r>
          </a:p>
          <a:p>
            <a:pPr lvl="1" algn="just">
              <a:spcAft>
                <a:spcPts val="600"/>
              </a:spcAft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 number of related activities are underway, including the development of the user-friendly GTAP Data Base disaggregation routine and additional sectoral splits.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43688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14343"/>
            <a:ext cx="10591800" cy="2051367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hlinkClick r:id="rId2"/>
              </a:rPr>
              <a:t>mchepeli@purdue.edu</a:t>
            </a:r>
            <a:r>
              <a:rPr lang="en-US" b="1" dirty="0"/>
              <a:t> </a:t>
            </a: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0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8766" y="0"/>
            <a:ext cx="11653233" cy="806548"/>
          </a:xfrm>
        </p:spPr>
        <p:txBody>
          <a:bodyPr>
            <a:normAutofit/>
          </a:bodyPr>
          <a:lstStyle/>
          <a:p>
            <a:r>
              <a:rPr lang="en-US" sz="3600" dirty="0"/>
              <a:t>Public release of the GTAP-CE v11 Data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114674" y="917821"/>
            <a:ext cx="4610601" cy="555290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b="0" dirty="0"/>
              <a:t>First publication release of the GTAP-CE Data Base (January 2025): 76 GTAP-Power 11 Data Base sectors are disaggregated into </a:t>
            </a:r>
            <a:r>
              <a:rPr lang="en-US" sz="1600" dirty="0"/>
              <a:t>99 sectors </a:t>
            </a:r>
            <a:r>
              <a:rPr lang="en-US" sz="1600" b="0" dirty="0"/>
              <a:t>covering </a:t>
            </a:r>
            <a:r>
              <a:rPr lang="en-US" sz="1600" dirty="0"/>
              <a:t>160 regions.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b="0" dirty="0"/>
              <a:t>These sectoral splits provide complete coverage of the CBAM commodities (except hydrogen).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b="0" dirty="0"/>
              <a:t>Going forward – taking into account feedback from JRC colleagues – further revisions are anticipated in the part of the representation of non-ferrous metals production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b="0" dirty="0"/>
              <a:t>USGS reports only mine production, while in some countries, e.g. Switzerland and gold, other forms of production are present.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1D3FBD-269D-481A-A776-DBA61D41F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42072"/>
              </p:ext>
            </p:extLst>
          </p:nvPr>
        </p:nvGraphicFramePr>
        <p:xfrm>
          <a:off x="757876" y="709215"/>
          <a:ext cx="5369521" cy="6039450"/>
        </p:xfrm>
        <a:graphic>
          <a:graphicData uri="http://schemas.openxmlformats.org/drawingml/2006/table">
            <a:tbl>
              <a:tblPr firstRow="1" bandCol="1"/>
              <a:tblGrid>
                <a:gridCol w="677881">
                  <a:extLst>
                    <a:ext uri="{9D8B030D-6E8A-4147-A177-3AD203B41FA5}">
                      <a16:colId xmlns:a16="http://schemas.microsoft.com/office/drawing/2014/main" val="1057959675"/>
                    </a:ext>
                  </a:extLst>
                </a:gridCol>
                <a:gridCol w="677881">
                  <a:extLst>
                    <a:ext uri="{9D8B030D-6E8A-4147-A177-3AD203B41FA5}">
                      <a16:colId xmlns:a16="http://schemas.microsoft.com/office/drawing/2014/main" val="1572688371"/>
                    </a:ext>
                  </a:extLst>
                </a:gridCol>
                <a:gridCol w="1373597">
                  <a:extLst>
                    <a:ext uri="{9D8B030D-6E8A-4147-A177-3AD203B41FA5}">
                      <a16:colId xmlns:a16="http://schemas.microsoft.com/office/drawing/2014/main" val="3300764633"/>
                    </a:ext>
                  </a:extLst>
                </a:gridCol>
                <a:gridCol w="2640162">
                  <a:extLst>
                    <a:ext uri="{9D8B030D-6E8A-4147-A177-3AD203B41FA5}">
                      <a16:colId xmlns:a16="http://schemas.microsoft.com/office/drawing/2014/main" val="3842567366"/>
                    </a:ext>
                  </a:extLst>
                </a:gridCol>
              </a:tblGrid>
              <a:tr h="182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GTAP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sector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14558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Non-metallic minerals mining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8934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Mining of iron ores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01004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Mining of aluminum ores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68229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Mining of copper ores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14839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Mining of other ores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377259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Rubber products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16791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Plastic products – primary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29909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Plastic products – secondary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395136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Recycling - plastics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08487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cem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Cement</a:t>
                      </a: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04903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nmx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Other mineral products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365317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i_s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Iron and steel – primary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395709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Iron and steel – secondary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16032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Recycling - iron and steel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98655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Iron and steel casting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82613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nfm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 – primary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442537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 – secondary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95739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Recycling - aluminum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64142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Copper – primary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540579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Copper – secondary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12118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Recycling - copper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365398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metals – primary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05003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metals – secondary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68865"/>
                  </a:ext>
                </a:extLst>
              </a:tr>
              <a:tr h="18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Recycling - other metals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1069"/>
                  </a:ext>
                </a:extLst>
              </a:tr>
              <a:tr h="251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nfc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Non-ferrous metals casting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40493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nfr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Nitrogen fertilizer</a:t>
                      </a: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888575"/>
                  </a:ext>
                </a:extLst>
              </a:tr>
              <a:tr h="279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pfr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Phosphorus fertilizer</a:t>
                      </a: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41395"/>
                  </a:ext>
                </a:extLst>
              </a:tr>
              <a:tr h="1857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kfr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Potassium fertilizer</a:t>
                      </a: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83951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531" marR="6531" marT="6531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xch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" marR="6531" marT="6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chemicals</a:t>
                      </a:r>
                    </a:p>
                  </a:txBody>
                  <a:tcPr marL="6531" marR="6531" marT="6531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582806"/>
                  </a:ext>
                </a:extLst>
              </a:tr>
            </a:tbl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1447F50-2AB3-4EF8-9B8A-D31E8AE0E722}"/>
              </a:ext>
            </a:extLst>
          </p:cNvPr>
          <p:cNvSpPr txBox="1">
            <a:spLocks/>
          </p:cNvSpPr>
          <p:nvPr/>
        </p:nvSpPr>
        <p:spPr>
          <a:xfrm>
            <a:off x="6339841" y="2547842"/>
            <a:ext cx="5451487" cy="114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A4DCB1B-BCFB-48A8-BB11-4DDE513EBDE1}"/>
              </a:ext>
            </a:extLst>
          </p:cNvPr>
          <p:cNvSpPr txBox="1">
            <a:spLocks/>
          </p:cNvSpPr>
          <p:nvPr/>
        </p:nvSpPr>
        <p:spPr>
          <a:xfrm>
            <a:off x="6306814" y="3728940"/>
            <a:ext cx="5451487" cy="1708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F193E6D-CF0F-4105-8AB2-B166695298CA}"/>
              </a:ext>
            </a:extLst>
          </p:cNvPr>
          <p:cNvSpPr txBox="1">
            <a:spLocks/>
          </p:cNvSpPr>
          <p:nvPr/>
        </p:nvSpPr>
        <p:spPr>
          <a:xfrm>
            <a:off x="6665647" y="5322743"/>
            <a:ext cx="5125680" cy="114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786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603" y="1"/>
            <a:ext cx="10972800" cy="832021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Cost structures and energy 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F8FEC-AB34-4CC3-917A-D5D2A421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79" y="803189"/>
            <a:ext cx="11188271" cy="4755936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Cost structures </a:t>
            </a:r>
            <a:r>
              <a:rPr lang="en-US" sz="2000" b="0" dirty="0"/>
              <a:t>for the disaggregated sectors are based on the inputs from EXIOBASE and selected country IOTs (e.g. USA, Canada, Korea, etc.).</a:t>
            </a:r>
          </a:p>
          <a:p>
            <a:pPr algn="just"/>
            <a:r>
              <a:rPr lang="en-US" sz="2000" b="0" dirty="0"/>
              <a:t>Additional adjustment are implemented for the </a:t>
            </a:r>
            <a:r>
              <a:rPr lang="en-US" sz="2000" dirty="0"/>
              <a:t>energy inputs </a:t>
            </a:r>
            <a:r>
              <a:rPr lang="en-US" sz="2000" b="0" dirty="0"/>
              <a:t>across commodities, primarily based on the literature review (techno-economic analyses). The latter provide estimates of energy inputs per unit of output.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E65957-2714-47B8-9E37-D2321C4AA359}"/>
              </a:ext>
            </a:extLst>
          </p:cNvPr>
          <p:cNvGraphicFramePr>
            <a:graphicFrameLocks/>
          </p:cNvGraphicFramePr>
          <p:nvPr/>
        </p:nvGraphicFramePr>
        <p:xfrm>
          <a:off x="664318" y="2497351"/>
          <a:ext cx="5258687" cy="409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8C8B14-9869-4C75-84EB-BA6A4D74C16E}"/>
              </a:ext>
            </a:extLst>
          </p:cNvPr>
          <p:cNvGraphicFramePr>
            <a:graphicFrameLocks/>
          </p:cNvGraphicFramePr>
          <p:nvPr/>
        </p:nvGraphicFramePr>
        <p:xfrm>
          <a:off x="6036003" y="2538540"/>
          <a:ext cx="6085418" cy="409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1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0"/>
            <a:ext cx="11401426" cy="1044575"/>
          </a:xfrm>
        </p:spPr>
        <p:txBody>
          <a:bodyPr>
            <a:normAutofit/>
          </a:bodyPr>
          <a:lstStyle/>
          <a:p>
            <a:r>
              <a:rPr lang="en-US" sz="3600" dirty="0"/>
              <a:t>GTAP-CE: Sectoral composition (global average)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D32CE1-DF38-495D-B838-B42569E8B494}"/>
              </a:ext>
            </a:extLst>
          </p:cNvPr>
          <p:cNvGraphicFramePr>
            <a:graphicFrameLocks/>
          </p:cNvGraphicFramePr>
          <p:nvPr/>
        </p:nvGraphicFramePr>
        <p:xfrm>
          <a:off x="930875" y="908259"/>
          <a:ext cx="10161373" cy="573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847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4" y="97579"/>
            <a:ext cx="11278887" cy="1042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GTAP-CE: differentiated emission intensities across sectors (global average)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8827DA-0E0A-4420-B873-960BF1A4F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3" y="1403406"/>
            <a:ext cx="5853162" cy="4676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7E473A-F903-47F5-AC79-48591FDB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194" y="1472991"/>
            <a:ext cx="5519490" cy="45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7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2137" y="2105026"/>
            <a:ext cx="8467725" cy="214312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Incorporating Critical Minerals into the GTAP Data Base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938" y="8226"/>
            <a:ext cx="11759062" cy="61740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Ongoing developments: critical minerals supply chains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68268" y="690923"/>
            <a:ext cx="11447763" cy="109975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Ongoing work focuses on further extensions of the GTAP-CE Data Base, in particular, in the part of the representation of critical minerals supply chains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1961F6-3BE1-46B4-B927-6F4A9AF0B8C6}"/>
              </a:ext>
            </a:extLst>
          </p:cNvPr>
          <p:cNvGrpSpPr/>
          <p:nvPr/>
        </p:nvGrpSpPr>
        <p:grpSpPr>
          <a:xfrm>
            <a:off x="1027389" y="1622743"/>
            <a:ext cx="9748065" cy="4663672"/>
            <a:chOff x="676791" y="766857"/>
            <a:chExt cx="11048484" cy="59073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E185ED-0318-42E1-AAF3-20498BF9EFA9}"/>
                </a:ext>
              </a:extLst>
            </p:cNvPr>
            <p:cNvGrpSpPr/>
            <p:nvPr/>
          </p:nvGrpSpPr>
          <p:grpSpPr>
            <a:xfrm>
              <a:off x="676791" y="766857"/>
              <a:ext cx="11048484" cy="5088660"/>
              <a:chOff x="910022" y="794600"/>
              <a:chExt cx="10651524" cy="561208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2A74823-A99D-406C-9196-C365C08E3A83}"/>
                  </a:ext>
                </a:extLst>
              </p:cNvPr>
              <p:cNvSpPr/>
              <p:nvPr/>
            </p:nvSpPr>
            <p:spPr>
              <a:xfrm>
                <a:off x="9925913" y="4024827"/>
                <a:ext cx="1596366" cy="1379989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Bilateral trade in final/intermediate goods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0C07815-6B61-4876-88DB-80B57019C537}"/>
                  </a:ext>
                </a:extLst>
              </p:cNvPr>
              <p:cNvGrpSpPr/>
              <p:nvPr/>
            </p:nvGrpSpPr>
            <p:grpSpPr>
              <a:xfrm>
                <a:off x="910022" y="794600"/>
                <a:ext cx="10651524" cy="5612084"/>
                <a:chOff x="870754" y="744266"/>
                <a:chExt cx="10651524" cy="561208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CBBC33B-E254-4CB0-8D3F-595F0CBC325E}"/>
                    </a:ext>
                  </a:extLst>
                </p:cNvPr>
                <p:cNvSpPr/>
                <p:nvPr/>
              </p:nvSpPr>
              <p:spPr>
                <a:xfrm>
                  <a:off x="8723561" y="5759671"/>
                  <a:ext cx="2798717" cy="596679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Supply of final/intermediate goods</a:t>
                  </a: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227EE5C-DDB2-414F-8571-388D8D06866A}"/>
                    </a:ext>
                  </a:extLst>
                </p:cNvPr>
                <p:cNvGrpSpPr/>
                <p:nvPr/>
              </p:nvGrpSpPr>
              <p:grpSpPr>
                <a:xfrm>
                  <a:off x="870754" y="744266"/>
                  <a:ext cx="10599534" cy="5612084"/>
                  <a:chOff x="906659" y="770976"/>
                  <a:chExt cx="10599534" cy="5612084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95DC5673-53D1-4BDA-94E6-1D0465A6A7C3}"/>
                      </a:ext>
                    </a:extLst>
                  </p:cNvPr>
                  <p:cNvSpPr/>
                  <p:nvPr/>
                </p:nvSpPr>
                <p:spPr>
                  <a:xfrm>
                    <a:off x="945814" y="2172009"/>
                    <a:ext cx="735423" cy="137998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Ore mining</a:t>
                    </a:r>
                  </a:p>
                </p:txBody>
              </p:sp>
              <p:cxnSp>
                <p:nvCxnSpPr>
                  <p:cNvPr id="19" name="Connector: Elbow 18">
                    <a:extLst>
                      <a:ext uri="{FF2B5EF4-FFF2-40B4-BE49-F238E27FC236}">
                        <a16:creationId xmlns:a16="http://schemas.microsoft.com/office/drawing/2014/main" id="{E72537C7-6607-465C-8C32-08624F596F80}"/>
                      </a:ext>
                    </a:extLst>
                  </p:cNvPr>
                  <p:cNvCxnSpPr>
                    <a:cxnSpLocks/>
                    <a:stCxn id="18" idx="2"/>
                  </p:cNvCxnSpPr>
                  <p:nvPr/>
                </p:nvCxnSpPr>
                <p:spPr>
                  <a:xfrm rot="16200000" flipH="1">
                    <a:off x="1118841" y="3746683"/>
                    <a:ext cx="1162578" cy="773208"/>
                  </a:xfrm>
                  <a:prstGeom prst="bentConnector3">
                    <a:avLst>
                      <a:gd name="adj1" fmla="val 100872"/>
                    </a:avLst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7069571F-ADDE-4C52-B4CD-882F5364BD09}"/>
                      </a:ext>
                    </a:extLst>
                  </p:cNvPr>
                  <p:cNvSpPr/>
                  <p:nvPr/>
                </p:nvSpPr>
                <p:spPr>
                  <a:xfrm>
                    <a:off x="2069695" y="4024581"/>
                    <a:ext cx="1031847" cy="1379989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Bilateral trade in raw ore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EF1B963B-EA09-4373-AEFE-847D7B8E023C}"/>
                      </a:ext>
                    </a:extLst>
                  </p:cNvPr>
                  <p:cNvSpPr/>
                  <p:nvPr/>
                </p:nvSpPr>
                <p:spPr>
                  <a:xfrm>
                    <a:off x="2040137" y="2172010"/>
                    <a:ext cx="1061406" cy="1379989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Ore supply </a:t>
                    </a:r>
                  </a:p>
                  <a:p>
                    <a:pPr algn="ctr"/>
                    <a:r>
                      <a:rPr lang="en-US" sz="1100" dirty="0"/>
                      <a:t>(for further refining)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681BF03-608C-4A16-BA1B-08B895609908}"/>
                      </a:ext>
                    </a:extLst>
                  </p:cNvPr>
                  <p:cNvSpPr/>
                  <p:nvPr/>
                </p:nvSpPr>
                <p:spPr>
                  <a:xfrm>
                    <a:off x="3733511" y="2182444"/>
                    <a:ext cx="1671284" cy="136955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Ore refining/processing (across multiple activities)</a:t>
                    </a: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757D134F-F540-4F4F-AE91-FAE2D0BD92A2}"/>
                      </a:ext>
                    </a:extLst>
                  </p:cNvPr>
                  <p:cNvSpPr/>
                  <p:nvPr/>
                </p:nvSpPr>
                <p:spPr>
                  <a:xfrm>
                    <a:off x="3742369" y="4014746"/>
                    <a:ext cx="1662426" cy="1379989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Bilateral trade in processed ore</a:t>
                    </a:r>
                  </a:p>
                </p:txBody>
              </p:sp>
              <p:cxnSp>
                <p:nvCxnSpPr>
                  <p:cNvPr id="24" name="Straight Arrow Connector 23">
                    <a:extLst>
                      <a:ext uri="{FF2B5EF4-FFF2-40B4-BE49-F238E27FC236}">
                        <a16:creationId xmlns:a16="http://schemas.microsoft.com/office/drawing/2014/main" id="{27E5937A-2591-4F83-B292-07751D12BB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14982" y="3551999"/>
                    <a:ext cx="0" cy="472582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2443985A-9999-4EE9-AD7F-3134FD457F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98516" y="3551998"/>
                    <a:ext cx="4429" cy="462748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783A2D8-5133-4FA3-B7E0-9B6D2AE36184}"/>
                      </a:ext>
                    </a:extLst>
                  </p:cNvPr>
                  <p:cNvSpPr/>
                  <p:nvPr/>
                </p:nvSpPr>
                <p:spPr>
                  <a:xfrm>
                    <a:off x="5855089" y="4014741"/>
                    <a:ext cx="1609641" cy="1379989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Supply of processed ore</a:t>
                    </a: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F40A6C34-768B-4485-8529-967861312AC3}"/>
                      </a:ext>
                    </a:extLst>
                  </p:cNvPr>
                  <p:cNvSpPr/>
                  <p:nvPr/>
                </p:nvSpPr>
                <p:spPr>
                  <a:xfrm>
                    <a:off x="5856424" y="2177227"/>
                    <a:ext cx="1578943" cy="137477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Use of processed ore in selected products (e.g. magnets, batteries, etc.)</a:t>
                    </a:r>
                  </a:p>
                </p:txBody>
              </p:sp>
              <p:sp>
                <p:nvSpPr>
                  <p:cNvPr id="28" name="Callout: Down Arrow 27">
                    <a:extLst>
                      <a:ext uri="{FF2B5EF4-FFF2-40B4-BE49-F238E27FC236}">
                        <a16:creationId xmlns:a16="http://schemas.microsoft.com/office/drawing/2014/main" id="{C258F935-2DBE-4227-B00D-22C5E8E2C382}"/>
                      </a:ext>
                    </a:extLst>
                  </p:cNvPr>
                  <p:cNvSpPr/>
                  <p:nvPr/>
                </p:nvSpPr>
                <p:spPr>
                  <a:xfrm>
                    <a:off x="906659" y="1218836"/>
                    <a:ext cx="1031846" cy="947956"/>
                  </a:xfrm>
                  <a:prstGeom prst="downArrowCallou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Extraction curves</a:t>
                    </a:r>
                  </a:p>
                </p:txBody>
              </p: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ACB82AA0-DC75-417E-A129-49EA63A020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742822" y="3551998"/>
                    <a:ext cx="7570" cy="462743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F83B072D-EB76-4863-8E98-D13730DC5206}"/>
                      </a:ext>
                    </a:extLst>
                  </p:cNvPr>
                  <p:cNvCxnSpPr>
                    <a:cxnSpLocks/>
                    <a:stCxn id="23" idx="3"/>
                    <a:endCxn id="26" idx="1"/>
                  </p:cNvCxnSpPr>
                  <p:nvPr/>
                </p:nvCxnSpPr>
                <p:spPr>
                  <a:xfrm flipV="1">
                    <a:off x="5404795" y="4704735"/>
                    <a:ext cx="450294" cy="6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8BA83552-06E1-4B5A-A6E7-245C40AF9BC2}"/>
                      </a:ext>
                    </a:extLst>
                  </p:cNvPr>
                  <p:cNvSpPr/>
                  <p:nvPr/>
                </p:nvSpPr>
                <p:spPr>
                  <a:xfrm>
                    <a:off x="3343641" y="770976"/>
                    <a:ext cx="4941512" cy="829879"/>
                  </a:xfrm>
                  <a:prstGeom prst="ellipse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85750" indent="-285750" algn="ctr">
                      <a:buFont typeface="Wingdings" panose="05000000000000000000" pitchFamily="2" charset="2"/>
                      <a:buChar char="Ø"/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Detailed supply and cost structures</a:t>
                    </a:r>
                  </a:p>
                  <a:p>
                    <a:pPr marL="285750" indent="-285750" algn="ctr">
                      <a:buFont typeface="Wingdings" panose="05000000000000000000" pitchFamily="2" charset="2"/>
                      <a:buChar char="Ø"/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Assumptions on substitutability of inputs</a:t>
                    </a: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BCDE623-55AD-4357-9C35-07BFE6B5FCA7}"/>
                      </a:ext>
                    </a:extLst>
                  </p:cNvPr>
                  <p:cNvSpPr/>
                  <p:nvPr/>
                </p:nvSpPr>
                <p:spPr>
                  <a:xfrm>
                    <a:off x="7947233" y="4024581"/>
                    <a:ext cx="1580280" cy="1370149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Bilateral trade in selected products</a:t>
                    </a:r>
                  </a:p>
                </p:txBody>
              </p:sp>
              <p:cxnSp>
                <p:nvCxnSpPr>
                  <p:cNvPr id="33" name="Connector: Elbow 32">
                    <a:extLst>
                      <a:ext uri="{FF2B5EF4-FFF2-40B4-BE49-F238E27FC236}">
                        <a16:creationId xmlns:a16="http://schemas.microsoft.com/office/drawing/2014/main" id="{12782292-CDCB-44FF-BB63-B7C776E98C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64730" y="2864613"/>
                    <a:ext cx="511866" cy="1849963"/>
                  </a:xfrm>
                  <a:prstGeom prst="bentConnector3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9B906D9C-4F5F-4D43-BC22-4FEA86C961B1}"/>
                      </a:ext>
                    </a:extLst>
                  </p:cNvPr>
                  <p:cNvSpPr/>
                  <p:nvPr/>
                </p:nvSpPr>
                <p:spPr>
                  <a:xfrm>
                    <a:off x="9925913" y="2141469"/>
                    <a:ext cx="1580280" cy="138948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Use of products for producing final/intermediate goods (EV, solar panels, etc.)</a:t>
                    </a: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5F4480BD-7905-40D9-A9FE-F02B12410C06}"/>
                      </a:ext>
                    </a:extLst>
                  </p:cNvPr>
                  <p:cNvCxnSpPr>
                    <a:cxnSpLocks/>
                    <a:stCxn id="32" idx="0"/>
                    <a:endCxn id="37" idx="2"/>
                  </p:cNvCxnSpPr>
                  <p:nvPr/>
                </p:nvCxnSpPr>
                <p:spPr>
                  <a:xfrm flipV="1">
                    <a:off x="8737373" y="3530955"/>
                    <a:ext cx="668" cy="493626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39ED7970-754A-4E6E-8AD0-FC4F41F6F65A}"/>
                      </a:ext>
                    </a:extLst>
                  </p:cNvPr>
                  <p:cNvCxnSpPr>
                    <a:cxnSpLocks/>
                    <a:stCxn id="21" idx="3"/>
                  </p:cNvCxnSpPr>
                  <p:nvPr/>
                </p:nvCxnSpPr>
                <p:spPr>
                  <a:xfrm>
                    <a:off x="3101543" y="2862005"/>
                    <a:ext cx="661331" cy="5216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2CC672E-CCC5-4DBF-8BA1-36D9074ECF23}"/>
                      </a:ext>
                    </a:extLst>
                  </p:cNvPr>
                  <p:cNvSpPr/>
                  <p:nvPr/>
                </p:nvSpPr>
                <p:spPr>
                  <a:xfrm>
                    <a:off x="7948569" y="2150966"/>
                    <a:ext cx="1578944" cy="1379989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Supply of selected products</a:t>
                    </a:r>
                  </a:p>
                </p:txBody>
              </p:sp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83605DC1-DECF-442C-A47C-F77120AB6B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572562" y="1527964"/>
                    <a:ext cx="2628055" cy="649263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A0B25258-4FF6-4CD7-86CF-8FD7DC10D6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98516" y="1600858"/>
                    <a:ext cx="806279" cy="581586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B3D84921-3C27-4B0B-8426-35C18B142BCE}"/>
                      </a:ext>
                    </a:extLst>
                  </p:cNvPr>
                  <p:cNvCxnSpPr>
                    <a:cxnSpLocks/>
                    <a:stCxn id="31" idx="4"/>
                    <a:endCxn id="27" idx="0"/>
                  </p:cNvCxnSpPr>
                  <p:nvPr/>
                </p:nvCxnSpPr>
                <p:spPr>
                  <a:xfrm>
                    <a:off x="5814398" y="1600856"/>
                    <a:ext cx="831498" cy="576372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9C05CF5F-114A-4B62-8EB7-419315A1B0CC}"/>
                      </a:ext>
                    </a:extLst>
                  </p:cNvPr>
                  <p:cNvCxnSpPr>
                    <a:cxnSpLocks/>
                    <a:stCxn id="31" idx="6"/>
                    <a:endCxn id="34" idx="0"/>
                  </p:cNvCxnSpPr>
                  <p:nvPr/>
                </p:nvCxnSpPr>
                <p:spPr>
                  <a:xfrm>
                    <a:off x="8285154" y="1185916"/>
                    <a:ext cx="2430899" cy="955553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394DAED1-1841-496A-89D2-9BD0B486C2EE}"/>
                      </a:ext>
                    </a:extLst>
                  </p:cNvPr>
                  <p:cNvCxnSpPr>
                    <a:cxnSpLocks/>
                    <a:stCxn id="37" idx="3"/>
                    <a:endCxn id="34" idx="1"/>
                  </p:cNvCxnSpPr>
                  <p:nvPr/>
                </p:nvCxnSpPr>
                <p:spPr>
                  <a:xfrm flipV="1">
                    <a:off x="9527513" y="2836212"/>
                    <a:ext cx="398400" cy="4749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5901A101-B82F-4F0F-A9BE-84CFE3754CC0}"/>
                      </a:ext>
                    </a:extLst>
                  </p:cNvPr>
                  <p:cNvCxnSpPr>
                    <a:stCxn id="34" idx="2"/>
                    <a:endCxn id="14" idx="0"/>
                  </p:cNvCxnSpPr>
                  <p:nvPr/>
                </p:nvCxnSpPr>
                <p:spPr>
                  <a:xfrm>
                    <a:off x="10716053" y="3530955"/>
                    <a:ext cx="8043" cy="493872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>
                    <a:extLst>
                      <a:ext uri="{FF2B5EF4-FFF2-40B4-BE49-F238E27FC236}">
                        <a16:creationId xmlns:a16="http://schemas.microsoft.com/office/drawing/2014/main" id="{CD910B7D-39ED-4005-8DE3-8D1045585A3C}"/>
                      </a:ext>
                    </a:extLst>
                  </p:cNvPr>
                  <p:cNvCxnSpPr>
                    <a:stCxn id="14" idx="2"/>
                  </p:cNvCxnSpPr>
                  <p:nvPr/>
                </p:nvCxnSpPr>
                <p:spPr>
                  <a:xfrm>
                    <a:off x="10724096" y="5404816"/>
                    <a:ext cx="0" cy="374142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814B3DC0-A87E-49A1-85F3-0E621FB70089}"/>
                      </a:ext>
                    </a:extLst>
                  </p:cNvPr>
                  <p:cNvSpPr/>
                  <p:nvPr/>
                </p:nvSpPr>
                <p:spPr>
                  <a:xfrm>
                    <a:off x="5074175" y="5786381"/>
                    <a:ext cx="2873058" cy="59667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/>
                      <a:t>Further downstream uses</a:t>
                    </a:r>
                  </a:p>
                </p:txBody>
              </p:sp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A2B72AB5-2B12-48F5-B19D-62CF78436780}"/>
                      </a:ext>
                    </a:extLst>
                  </p:cNvPr>
                  <p:cNvCxnSpPr>
                    <a:cxnSpLocks/>
                    <a:stCxn id="16" idx="1"/>
                    <a:endCxn id="45" idx="3"/>
                  </p:cNvCxnSpPr>
                  <p:nvPr/>
                </p:nvCxnSpPr>
                <p:spPr>
                  <a:xfrm flipH="1">
                    <a:off x="7947233" y="6084721"/>
                    <a:ext cx="808038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0844C-AC4A-46E4-BC82-D5EB5A11F805}"/>
                </a:ext>
              </a:extLst>
            </p:cNvPr>
            <p:cNvGrpSpPr/>
            <p:nvPr/>
          </p:nvGrpSpPr>
          <p:grpSpPr>
            <a:xfrm>
              <a:off x="717405" y="5952873"/>
              <a:ext cx="11007870" cy="721353"/>
              <a:chOff x="717405" y="5952873"/>
              <a:chExt cx="11007870" cy="72135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6DA7F1-692B-40E5-B1DD-78116D5FE354}"/>
                  </a:ext>
                </a:extLst>
              </p:cNvPr>
              <p:cNvSpPr/>
              <p:nvPr/>
            </p:nvSpPr>
            <p:spPr>
              <a:xfrm>
                <a:off x="717405" y="6309101"/>
                <a:ext cx="11007870" cy="36512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Investment matrix (sources and destinations of investment goods)</a:t>
                </a:r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565F5D20-EC53-43D0-8396-419F89B6F417}"/>
                  </a:ext>
                </a:extLst>
              </p:cNvPr>
              <p:cNvSpPr/>
              <p:nvPr/>
            </p:nvSpPr>
            <p:spPr>
              <a:xfrm rot="16200000">
                <a:off x="1039967" y="5956634"/>
                <a:ext cx="343948" cy="38589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4243733C-0BF4-4C53-8CED-596C68BACE93}"/>
                  </a:ext>
                </a:extLst>
              </p:cNvPr>
              <p:cNvSpPr/>
              <p:nvPr/>
            </p:nvSpPr>
            <p:spPr>
              <a:xfrm rot="16200000">
                <a:off x="4375836" y="5956634"/>
                <a:ext cx="343948" cy="38589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5456898A-80B0-42D1-8741-71DDAEE702DD}"/>
                  </a:ext>
                </a:extLst>
              </p:cNvPr>
              <p:cNvSpPr/>
              <p:nvPr/>
            </p:nvSpPr>
            <p:spPr>
              <a:xfrm rot="16200000">
                <a:off x="8206241" y="5946880"/>
                <a:ext cx="343948" cy="38589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A623490D-8219-42DB-9887-2E2833DE5C81}"/>
                  </a:ext>
                </a:extLst>
              </p:cNvPr>
              <p:cNvSpPr/>
              <p:nvPr/>
            </p:nvSpPr>
            <p:spPr>
              <a:xfrm rot="16200000">
                <a:off x="11187697" y="5931899"/>
                <a:ext cx="343948" cy="38589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7457C0F-1D5B-4BF7-BF84-B10702815473}"/>
              </a:ext>
            </a:extLst>
          </p:cNvPr>
          <p:cNvSpPr txBox="1"/>
          <p:nvPr/>
        </p:nvSpPr>
        <p:spPr>
          <a:xfrm>
            <a:off x="886805" y="6377992"/>
            <a:ext cx="100250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An overall framework for representing critical minerals supply chains</a:t>
            </a:r>
          </a:p>
        </p:txBody>
      </p:sp>
    </p:spTree>
    <p:extLst>
      <p:ext uri="{BB962C8B-B14F-4D97-AF65-F5344CB8AC3E}">
        <p14:creationId xmlns:p14="http://schemas.microsoft.com/office/powerpoint/2010/main" val="181225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537" y="1"/>
            <a:ext cx="11701463" cy="917194"/>
          </a:xfrm>
        </p:spPr>
        <p:txBody>
          <a:bodyPr>
            <a:noAutofit/>
          </a:bodyPr>
          <a:lstStyle/>
          <a:p>
            <a:r>
              <a:rPr lang="en-US" sz="3200" dirty="0"/>
              <a:t>List of considered minerals is defined using IRENA criticality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2983B-5DC3-45E9-BB9F-56268A5D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931" y="4958971"/>
            <a:ext cx="1699697" cy="1707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9C3D1C-6EDE-4A72-8464-1DDBB92E67F9}"/>
              </a:ext>
            </a:extLst>
          </p:cNvPr>
          <p:cNvSpPr txBox="1"/>
          <p:nvPr/>
        </p:nvSpPr>
        <p:spPr>
          <a:xfrm>
            <a:off x="401560" y="1009017"/>
            <a:ext cx="4732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Minerals under explicit disaggregation sorted by IRENA criticality index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0E69EA-DF1A-4E7E-844C-C93817D0B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" y="1532237"/>
            <a:ext cx="4643661" cy="52906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F59D00-4803-4D9F-960A-879B69ED2358}"/>
              </a:ext>
            </a:extLst>
          </p:cNvPr>
          <p:cNvSpPr txBox="1"/>
          <p:nvPr/>
        </p:nvSpPr>
        <p:spPr>
          <a:xfrm>
            <a:off x="5927124" y="1613118"/>
            <a:ext cx="55069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IRENA criticality index is used to identify targeted minerals under disaggregation.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The size (value) of the mineral flows is also taken into account.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Selected minerals are combined into groups, e.g. platinum group metals (PGMs) or rare earth elements (REEs).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3D2615-701A-42E7-8A84-3F68B9FA1B93}"/>
              </a:ext>
            </a:extLst>
          </p:cNvPr>
          <p:cNvSpPr txBox="1"/>
          <p:nvPr/>
        </p:nvSpPr>
        <p:spPr>
          <a:xfrm>
            <a:off x="7500550" y="4518045"/>
            <a:ext cx="1812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Color legend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E0168B-BF95-4FD2-96E0-A6014FED8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255" y="5159217"/>
            <a:ext cx="2368449" cy="12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2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AP_Template.potx" id="{4E90B565-5D04-4CB7-AF2A-292BAA81E6D5}" vid="{98F8CC7E-D3DC-4B47-A3A5-5DFB79AB3A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GTAP_Template</Template>
  <TotalTime>7086</TotalTime>
  <Words>2778</Words>
  <Application>Microsoft Office PowerPoint</Application>
  <PresentationFormat>Widescreen</PresentationFormat>
  <Paragraphs>520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Candara</vt:lpstr>
      <vt:lpstr>Raavi</vt:lpstr>
      <vt:lpstr>Verdana</vt:lpstr>
      <vt:lpstr>Wingdings</vt:lpstr>
      <vt:lpstr>Office Theme</vt:lpstr>
      <vt:lpstr>Advancing the representation of critical minerals supply chains in the global economic models</vt:lpstr>
      <vt:lpstr>Outline</vt:lpstr>
      <vt:lpstr>Public release of the GTAP-CE v11 Data Base</vt:lpstr>
      <vt:lpstr>Cost structures and energy inputs</vt:lpstr>
      <vt:lpstr>GTAP-CE: Sectoral composition (global average)</vt:lpstr>
      <vt:lpstr>GTAP-CE: differentiated emission intensities across sectors (global average)</vt:lpstr>
      <vt:lpstr>Incorporating Critical Minerals into the GTAP Data Base </vt:lpstr>
      <vt:lpstr>Ongoing developments: critical minerals supply chains</vt:lpstr>
      <vt:lpstr>List of considered minerals is defined using IRENA criticality index</vt:lpstr>
      <vt:lpstr>Disaggregation of mining activities is combined with additional details for refining and downstream uses</vt:lpstr>
      <vt:lpstr>The database construction process utilizes a variety of data sources</vt:lpstr>
      <vt:lpstr>PowerPoint Presentation</vt:lpstr>
      <vt:lpstr>Identifying trade linkages along supply chains</vt:lpstr>
      <vt:lpstr>Key inter-sectoral linkages in the GTAP-CM Data Base</vt:lpstr>
      <vt:lpstr>Selected data challenges</vt:lpstr>
      <vt:lpstr>Top 20 countries in the world account for at least 82% of mining of each of the considered mineral</vt:lpstr>
      <vt:lpstr>Concentration of mining substantially varies across minerals</vt:lpstr>
      <vt:lpstr>China is a major importer of minerals, but it also is a major extracting country</vt:lpstr>
      <vt:lpstr>Trade in minerals moderately impacts the diversity of supply</vt:lpstr>
      <vt:lpstr>Downstream sectors are concentrated in China and high-income countries</vt:lpstr>
      <vt:lpstr>Concentration of downstream activities is even higher than that of mining </vt:lpstr>
      <vt:lpstr>Exports of downstream commodities are dominated by China and high-income countries</vt:lpstr>
      <vt:lpstr>Ongoing work on further disaggregation of the GTAP Data Base</vt:lpstr>
      <vt:lpstr>More extended set of new sectors/technologies is also being considered</vt:lpstr>
      <vt:lpstr>PowerPoint Presentation</vt:lpstr>
      <vt:lpstr>Conclusions and next steps</vt:lpstr>
      <vt:lpstr>Thank you!</vt:lpstr>
    </vt:vector>
  </TitlesOfParts>
  <Company>Purdue University - AgIT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Batta, Ginger L</dc:creator>
  <cp:lastModifiedBy>Maksym G</cp:lastModifiedBy>
  <cp:revision>319</cp:revision>
  <cp:lastPrinted>2016-05-27T04:02:17Z</cp:lastPrinted>
  <dcterms:created xsi:type="dcterms:W3CDTF">2015-03-10T17:44:50Z</dcterms:created>
  <dcterms:modified xsi:type="dcterms:W3CDTF">2025-07-01T15:49:42Z</dcterms:modified>
</cp:coreProperties>
</file>