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73" r:id="rId8"/>
    <p:sldId id="262" r:id="rId9"/>
    <p:sldId id="270" r:id="rId10"/>
    <p:sldId id="263" r:id="rId11"/>
    <p:sldId id="264" r:id="rId12"/>
    <p:sldId id="265" r:id="rId13"/>
    <p:sldId id="266" r:id="rId14"/>
    <p:sldId id="271" r:id="rId15"/>
    <p:sldId id="267" r:id="rId16"/>
    <p:sldId id="268" r:id="rId17"/>
    <p:sldId id="272" r:id="rId18"/>
  </p:sldIdLst>
  <p:sldSz cx="12192000" cy="6858000"/>
  <p:notesSz cx="6858000" cy="9144000"/>
  <p:defaultTextStyle>
    <a:defPPr>
      <a:defRPr lang="en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3946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21F5A3-5A60-40CD-9E64-8E2C8F733A58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BEDC2FD-14EA-4272-B4A4-AEE68195494F}">
      <dgm:prSet/>
      <dgm:spPr/>
      <dgm:t>
        <a:bodyPr/>
        <a:lstStyle/>
        <a:p>
          <a:r>
            <a:rPr lang="en-US"/>
            <a:t>From 1960 to 2022, Mexico's and China's economic performance showed remarkable differences.</a:t>
          </a:r>
        </a:p>
      </dgm:t>
    </dgm:pt>
    <dgm:pt modelId="{A39D4E9C-C8E9-4208-A1A8-C409F54682BC}" type="parTrans" cxnId="{2BABF8E4-5A5A-4F18-B4E8-E3834F75B98F}">
      <dgm:prSet/>
      <dgm:spPr/>
      <dgm:t>
        <a:bodyPr/>
        <a:lstStyle/>
        <a:p>
          <a:endParaRPr lang="en-US"/>
        </a:p>
      </dgm:t>
    </dgm:pt>
    <dgm:pt modelId="{5A8FF043-7080-435E-B064-147E56829F55}" type="sibTrans" cxnId="{2BABF8E4-5A5A-4F18-B4E8-E3834F75B98F}">
      <dgm:prSet/>
      <dgm:spPr/>
      <dgm:t>
        <a:bodyPr/>
        <a:lstStyle/>
        <a:p>
          <a:endParaRPr lang="en-US"/>
        </a:p>
      </dgm:t>
    </dgm:pt>
    <dgm:pt modelId="{469F7537-D658-4E1E-9BDF-8442B524D4EE}">
      <dgm:prSet/>
      <dgm:spPr/>
      <dgm:t>
        <a:bodyPr/>
        <a:lstStyle/>
        <a:p>
          <a:r>
            <a:rPr lang="en-US"/>
            <a:t>At the start of the period in 1960, China held a slight economic advantage over Mexico, with a total GDP of 158 907 million constant 2015 US Dollars, compared to Mexico's 152 253 million.  </a:t>
          </a:r>
        </a:p>
      </dgm:t>
    </dgm:pt>
    <dgm:pt modelId="{E500931C-5A83-4EBF-B1D6-D4C992DDC8A3}" type="parTrans" cxnId="{73A7226C-DE3A-4A46-80CD-0AF2AEF353E3}">
      <dgm:prSet/>
      <dgm:spPr/>
      <dgm:t>
        <a:bodyPr/>
        <a:lstStyle/>
        <a:p>
          <a:endParaRPr lang="en-US"/>
        </a:p>
      </dgm:t>
    </dgm:pt>
    <dgm:pt modelId="{286D52A0-0D94-4F9B-8ED2-E4A8CC638B93}" type="sibTrans" cxnId="{73A7226C-DE3A-4A46-80CD-0AF2AEF353E3}">
      <dgm:prSet/>
      <dgm:spPr/>
      <dgm:t>
        <a:bodyPr/>
        <a:lstStyle/>
        <a:p>
          <a:endParaRPr lang="en-US"/>
        </a:p>
      </dgm:t>
    </dgm:pt>
    <dgm:pt modelId="{2CC0EFD7-207F-42BB-9B9A-DB696CD60DF2}">
      <dgm:prSet/>
      <dgm:spPr/>
      <dgm:t>
        <a:bodyPr/>
        <a:lstStyle/>
        <a:p>
          <a:r>
            <a:rPr lang="en-US"/>
            <a:t>The per capita GDP in China was 238 dollars, and 4 198 dollars in Mexico.</a:t>
          </a:r>
        </a:p>
      </dgm:t>
    </dgm:pt>
    <dgm:pt modelId="{BAA3EB25-A736-44C4-A616-7FA064D89D42}" type="parTrans" cxnId="{C87E913C-8745-40A6-A928-39514F107412}">
      <dgm:prSet/>
      <dgm:spPr/>
      <dgm:t>
        <a:bodyPr/>
        <a:lstStyle/>
        <a:p>
          <a:endParaRPr lang="en-US"/>
        </a:p>
      </dgm:t>
    </dgm:pt>
    <dgm:pt modelId="{94EDA4FA-39A8-4C19-990D-CDF41BF0D7DE}" type="sibTrans" cxnId="{C87E913C-8745-40A6-A928-39514F107412}">
      <dgm:prSet/>
      <dgm:spPr/>
      <dgm:t>
        <a:bodyPr/>
        <a:lstStyle/>
        <a:p>
          <a:endParaRPr lang="en-US"/>
        </a:p>
      </dgm:t>
    </dgm:pt>
    <dgm:pt modelId="{9E6C60EB-9879-4967-AD36-381B8977F8D6}">
      <dgm:prSet/>
      <dgm:spPr/>
      <dgm:t>
        <a:bodyPr/>
        <a:lstStyle/>
        <a:p>
          <a:r>
            <a:rPr lang="en-US"/>
            <a:t>From 1961 to 1980, Mexico's economic growth rates were higher and more stable.</a:t>
          </a:r>
        </a:p>
      </dgm:t>
    </dgm:pt>
    <dgm:pt modelId="{188EDDEA-1339-495F-9EC8-63E52EEA4494}" type="parTrans" cxnId="{275507DC-B2C8-4F8E-AD1D-D9960F611E20}">
      <dgm:prSet/>
      <dgm:spPr/>
      <dgm:t>
        <a:bodyPr/>
        <a:lstStyle/>
        <a:p>
          <a:endParaRPr lang="en-US"/>
        </a:p>
      </dgm:t>
    </dgm:pt>
    <dgm:pt modelId="{8CBBD687-71A7-40AB-BD53-286DA9813473}" type="sibTrans" cxnId="{275507DC-B2C8-4F8E-AD1D-D9960F611E20}">
      <dgm:prSet/>
      <dgm:spPr/>
      <dgm:t>
        <a:bodyPr/>
        <a:lstStyle/>
        <a:p>
          <a:endParaRPr lang="en-US"/>
        </a:p>
      </dgm:t>
    </dgm:pt>
    <dgm:pt modelId="{9E1DD11A-FD39-406E-8291-B0E1C5C1A05A}">
      <dgm:prSet/>
      <dgm:spPr/>
      <dgm:t>
        <a:bodyPr/>
        <a:lstStyle/>
        <a:p>
          <a:r>
            <a:rPr lang="en-US"/>
            <a:t>However, from 1990 to 2020, China’s growth rates were much higher, so by 2021, its per capita GDP reached the Rest of the World’s average.</a:t>
          </a:r>
        </a:p>
      </dgm:t>
    </dgm:pt>
    <dgm:pt modelId="{F8394F03-B036-429B-8205-D56850FF388D}" type="parTrans" cxnId="{94D38582-EE0B-4904-B784-835D6158BFFA}">
      <dgm:prSet/>
      <dgm:spPr/>
      <dgm:t>
        <a:bodyPr/>
        <a:lstStyle/>
        <a:p>
          <a:endParaRPr lang="en-US"/>
        </a:p>
      </dgm:t>
    </dgm:pt>
    <dgm:pt modelId="{27588318-8675-4B40-B424-B4A9858A00A9}" type="sibTrans" cxnId="{94D38582-EE0B-4904-B784-835D6158BFFA}">
      <dgm:prSet/>
      <dgm:spPr/>
      <dgm:t>
        <a:bodyPr/>
        <a:lstStyle/>
        <a:p>
          <a:endParaRPr lang="en-US"/>
        </a:p>
      </dgm:t>
    </dgm:pt>
    <dgm:pt modelId="{B7E00677-8A8E-4F45-86EA-0278F25A1554}">
      <dgm:prSet/>
      <dgm:spPr/>
      <dgm:t>
        <a:bodyPr/>
        <a:lstStyle/>
        <a:p>
          <a:r>
            <a:rPr lang="en-US"/>
            <a:t>In 2022, the average income in China was 11 560 vs. 10 077 in Mexico </a:t>
          </a:r>
        </a:p>
      </dgm:t>
    </dgm:pt>
    <dgm:pt modelId="{01024AC3-43EA-4A51-8491-98E5E94067FA}" type="parTrans" cxnId="{AC7F669C-CAC9-42CF-AA8F-C10DD96BCF03}">
      <dgm:prSet/>
      <dgm:spPr/>
      <dgm:t>
        <a:bodyPr/>
        <a:lstStyle/>
        <a:p>
          <a:endParaRPr lang="en-US"/>
        </a:p>
      </dgm:t>
    </dgm:pt>
    <dgm:pt modelId="{C6C4BD59-645C-4FA6-B3FB-FF715C58452B}" type="sibTrans" cxnId="{AC7F669C-CAC9-42CF-AA8F-C10DD96BCF03}">
      <dgm:prSet/>
      <dgm:spPr/>
      <dgm:t>
        <a:bodyPr/>
        <a:lstStyle/>
        <a:p>
          <a:endParaRPr lang="en-US"/>
        </a:p>
      </dgm:t>
    </dgm:pt>
    <dgm:pt modelId="{97962559-638E-4CF8-AC0C-83E69EFD58AF}">
      <dgm:prSet/>
      <dgm:spPr/>
      <dgm:t>
        <a:bodyPr/>
        <a:lstStyle/>
        <a:p>
          <a:r>
            <a:rPr lang="en-US"/>
            <a:t>From 1995 to 2020, both countries had their highest export growth rates in gross value.</a:t>
          </a:r>
        </a:p>
      </dgm:t>
    </dgm:pt>
    <dgm:pt modelId="{CDC61DD0-F4B4-4C1B-A7F0-C33A8A7FFFEB}" type="parTrans" cxnId="{71B27868-280A-45A4-8DF3-0A11245389AC}">
      <dgm:prSet/>
      <dgm:spPr/>
      <dgm:t>
        <a:bodyPr/>
        <a:lstStyle/>
        <a:p>
          <a:endParaRPr lang="en-US"/>
        </a:p>
      </dgm:t>
    </dgm:pt>
    <dgm:pt modelId="{41E9EA08-9183-4011-BEEA-21EFCE592295}" type="sibTrans" cxnId="{71B27868-280A-45A4-8DF3-0A11245389AC}">
      <dgm:prSet/>
      <dgm:spPr/>
      <dgm:t>
        <a:bodyPr/>
        <a:lstStyle/>
        <a:p>
          <a:endParaRPr lang="en-US"/>
        </a:p>
      </dgm:t>
    </dgm:pt>
    <dgm:pt modelId="{2E686A4A-29C0-4256-B42E-67CB9EDCFF6B}">
      <dgm:prSet/>
      <dgm:spPr/>
      <dgm:t>
        <a:bodyPr/>
        <a:lstStyle/>
        <a:p>
          <a:r>
            <a:rPr lang="en-US"/>
            <a:t>Over the period, the export processing activities in China exhibited a higher share of DVA than the exports of the Global Manufacturing Activities, on average 76 vs. 43 percent. </a:t>
          </a:r>
        </a:p>
      </dgm:t>
    </dgm:pt>
    <dgm:pt modelId="{F2E179BC-215E-48D5-8CA7-2B01D7695A65}" type="parTrans" cxnId="{E00F826C-913D-4BF1-A883-7E618CF8676E}">
      <dgm:prSet/>
      <dgm:spPr/>
      <dgm:t>
        <a:bodyPr/>
        <a:lstStyle/>
        <a:p>
          <a:endParaRPr lang="en-US"/>
        </a:p>
      </dgm:t>
    </dgm:pt>
    <dgm:pt modelId="{34E23A10-088A-4BAF-BEDD-DF82ADC3D731}" type="sibTrans" cxnId="{E00F826C-913D-4BF1-A883-7E618CF8676E}">
      <dgm:prSet/>
      <dgm:spPr/>
      <dgm:t>
        <a:bodyPr/>
        <a:lstStyle/>
        <a:p>
          <a:endParaRPr lang="en-US"/>
        </a:p>
      </dgm:t>
    </dgm:pt>
    <dgm:pt modelId="{339CB0A5-D316-314C-8ABB-330A5D70D4AD}" type="pres">
      <dgm:prSet presAssocID="{8221F5A3-5A60-40CD-9E64-8E2C8F733A58}" presName="Name0" presStyleCnt="0">
        <dgm:presLayoutVars>
          <dgm:dir/>
          <dgm:resizeHandles val="exact"/>
        </dgm:presLayoutVars>
      </dgm:prSet>
      <dgm:spPr/>
    </dgm:pt>
    <dgm:pt modelId="{5318E90D-7A63-064D-9A9B-342B4E62ED78}" type="pres">
      <dgm:prSet presAssocID="{2BEDC2FD-14EA-4272-B4A4-AEE68195494F}" presName="node" presStyleLbl="node1" presStyleIdx="0" presStyleCnt="8">
        <dgm:presLayoutVars>
          <dgm:bulletEnabled val="1"/>
        </dgm:presLayoutVars>
      </dgm:prSet>
      <dgm:spPr/>
    </dgm:pt>
    <dgm:pt modelId="{B043A0C4-6870-AE4F-9DD5-59B480C0B36F}" type="pres">
      <dgm:prSet presAssocID="{5A8FF043-7080-435E-B064-147E56829F55}" presName="sibTrans" presStyleLbl="sibTrans1D1" presStyleIdx="0" presStyleCnt="7"/>
      <dgm:spPr/>
    </dgm:pt>
    <dgm:pt modelId="{AA95C025-834D-CE41-B304-28CD699746F5}" type="pres">
      <dgm:prSet presAssocID="{5A8FF043-7080-435E-B064-147E56829F55}" presName="connectorText" presStyleLbl="sibTrans1D1" presStyleIdx="0" presStyleCnt="7"/>
      <dgm:spPr/>
    </dgm:pt>
    <dgm:pt modelId="{B00F1690-AFE4-344B-8A45-ED8D476585B6}" type="pres">
      <dgm:prSet presAssocID="{469F7537-D658-4E1E-9BDF-8442B524D4EE}" presName="node" presStyleLbl="node1" presStyleIdx="1" presStyleCnt="8">
        <dgm:presLayoutVars>
          <dgm:bulletEnabled val="1"/>
        </dgm:presLayoutVars>
      </dgm:prSet>
      <dgm:spPr/>
    </dgm:pt>
    <dgm:pt modelId="{A2C051A6-C3D1-6D46-8C94-1B40F7596219}" type="pres">
      <dgm:prSet presAssocID="{286D52A0-0D94-4F9B-8ED2-E4A8CC638B93}" presName="sibTrans" presStyleLbl="sibTrans1D1" presStyleIdx="1" presStyleCnt="7"/>
      <dgm:spPr/>
    </dgm:pt>
    <dgm:pt modelId="{C9D34003-C33C-414F-887B-901F2BDDB912}" type="pres">
      <dgm:prSet presAssocID="{286D52A0-0D94-4F9B-8ED2-E4A8CC638B93}" presName="connectorText" presStyleLbl="sibTrans1D1" presStyleIdx="1" presStyleCnt="7"/>
      <dgm:spPr/>
    </dgm:pt>
    <dgm:pt modelId="{BAED8D97-BCD6-2747-A6BC-21C7488CC171}" type="pres">
      <dgm:prSet presAssocID="{2CC0EFD7-207F-42BB-9B9A-DB696CD60DF2}" presName="node" presStyleLbl="node1" presStyleIdx="2" presStyleCnt="8">
        <dgm:presLayoutVars>
          <dgm:bulletEnabled val="1"/>
        </dgm:presLayoutVars>
      </dgm:prSet>
      <dgm:spPr/>
    </dgm:pt>
    <dgm:pt modelId="{2E66B125-FF21-2344-B699-04B1630C5360}" type="pres">
      <dgm:prSet presAssocID="{94EDA4FA-39A8-4C19-990D-CDF41BF0D7DE}" presName="sibTrans" presStyleLbl="sibTrans1D1" presStyleIdx="2" presStyleCnt="7"/>
      <dgm:spPr/>
    </dgm:pt>
    <dgm:pt modelId="{A6524749-989D-6B48-B623-62FB6CFD7A9D}" type="pres">
      <dgm:prSet presAssocID="{94EDA4FA-39A8-4C19-990D-CDF41BF0D7DE}" presName="connectorText" presStyleLbl="sibTrans1D1" presStyleIdx="2" presStyleCnt="7"/>
      <dgm:spPr/>
    </dgm:pt>
    <dgm:pt modelId="{D69E8897-B22C-D747-8695-EDBC78B7BE05}" type="pres">
      <dgm:prSet presAssocID="{9E6C60EB-9879-4967-AD36-381B8977F8D6}" presName="node" presStyleLbl="node1" presStyleIdx="3" presStyleCnt="8">
        <dgm:presLayoutVars>
          <dgm:bulletEnabled val="1"/>
        </dgm:presLayoutVars>
      </dgm:prSet>
      <dgm:spPr/>
    </dgm:pt>
    <dgm:pt modelId="{A08121F6-A578-A444-8930-EC9546D1A8C6}" type="pres">
      <dgm:prSet presAssocID="{8CBBD687-71A7-40AB-BD53-286DA9813473}" presName="sibTrans" presStyleLbl="sibTrans1D1" presStyleIdx="3" presStyleCnt="7"/>
      <dgm:spPr/>
    </dgm:pt>
    <dgm:pt modelId="{C08141C8-5C27-484D-BE25-1F4754D1A7E7}" type="pres">
      <dgm:prSet presAssocID="{8CBBD687-71A7-40AB-BD53-286DA9813473}" presName="connectorText" presStyleLbl="sibTrans1D1" presStyleIdx="3" presStyleCnt="7"/>
      <dgm:spPr/>
    </dgm:pt>
    <dgm:pt modelId="{D2631FD1-4476-E045-AA09-1101DC8B5CD4}" type="pres">
      <dgm:prSet presAssocID="{9E1DD11A-FD39-406E-8291-B0E1C5C1A05A}" presName="node" presStyleLbl="node1" presStyleIdx="4" presStyleCnt="8">
        <dgm:presLayoutVars>
          <dgm:bulletEnabled val="1"/>
        </dgm:presLayoutVars>
      </dgm:prSet>
      <dgm:spPr/>
    </dgm:pt>
    <dgm:pt modelId="{00FB2882-802B-7F4E-AC50-9862DF09C707}" type="pres">
      <dgm:prSet presAssocID="{27588318-8675-4B40-B424-B4A9858A00A9}" presName="sibTrans" presStyleLbl="sibTrans1D1" presStyleIdx="4" presStyleCnt="7"/>
      <dgm:spPr/>
    </dgm:pt>
    <dgm:pt modelId="{746519D3-6397-2440-9BCD-4AF176DE6941}" type="pres">
      <dgm:prSet presAssocID="{27588318-8675-4B40-B424-B4A9858A00A9}" presName="connectorText" presStyleLbl="sibTrans1D1" presStyleIdx="4" presStyleCnt="7"/>
      <dgm:spPr/>
    </dgm:pt>
    <dgm:pt modelId="{5530F280-3A78-C542-ADC2-A1B826FDF848}" type="pres">
      <dgm:prSet presAssocID="{B7E00677-8A8E-4F45-86EA-0278F25A1554}" presName="node" presStyleLbl="node1" presStyleIdx="5" presStyleCnt="8">
        <dgm:presLayoutVars>
          <dgm:bulletEnabled val="1"/>
        </dgm:presLayoutVars>
      </dgm:prSet>
      <dgm:spPr/>
    </dgm:pt>
    <dgm:pt modelId="{7F8DD881-4487-994B-BF21-8A38DDD5CEFD}" type="pres">
      <dgm:prSet presAssocID="{C6C4BD59-645C-4FA6-B3FB-FF715C58452B}" presName="sibTrans" presStyleLbl="sibTrans1D1" presStyleIdx="5" presStyleCnt="7"/>
      <dgm:spPr/>
    </dgm:pt>
    <dgm:pt modelId="{BD7F5C05-1BA9-4244-B6E4-060E65B34482}" type="pres">
      <dgm:prSet presAssocID="{C6C4BD59-645C-4FA6-B3FB-FF715C58452B}" presName="connectorText" presStyleLbl="sibTrans1D1" presStyleIdx="5" presStyleCnt="7"/>
      <dgm:spPr/>
    </dgm:pt>
    <dgm:pt modelId="{C7A31A3B-46AE-4D45-BD16-130765010CF9}" type="pres">
      <dgm:prSet presAssocID="{97962559-638E-4CF8-AC0C-83E69EFD58AF}" presName="node" presStyleLbl="node1" presStyleIdx="6" presStyleCnt="8">
        <dgm:presLayoutVars>
          <dgm:bulletEnabled val="1"/>
        </dgm:presLayoutVars>
      </dgm:prSet>
      <dgm:spPr/>
    </dgm:pt>
    <dgm:pt modelId="{5C2D5729-C26F-DB4B-88F8-802486B32B15}" type="pres">
      <dgm:prSet presAssocID="{41E9EA08-9183-4011-BEEA-21EFCE592295}" presName="sibTrans" presStyleLbl="sibTrans1D1" presStyleIdx="6" presStyleCnt="7"/>
      <dgm:spPr/>
    </dgm:pt>
    <dgm:pt modelId="{9BF8A701-CB69-BA49-9836-6CEADBC4FFAE}" type="pres">
      <dgm:prSet presAssocID="{41E9EA08-9183-4011-BEEA-21EFCE592295}" presName="connectorText" presStyleLbl="sibTrans1D1" presStyleIdx="6" presStyleCnt="7"/>
      <dgm:spPr/>
    </dgm:pt>
    <dgm:pt modelId="{F7582A41-0F0E-6045-A873-FE63052E779C}" type="pres">
      <dgm:prSet presAssocID="{2E686A4A-29C0-4256-B42E-67CB9EDCFF6B}" presName="node" presStyleLbl="node1" presStyleIdx="7" presStyleCnt="8">
        <dgm:presLayoutVars>
          <dgm:bulletEnabled val="1"/>
        </dgm:presLayoutVars>
      </dgm:prSet>
      <dgm:spPr/>
    </dgm:pt>
  </dgm:ptLst>
  <dgm:cxnLst>
    <dgm:cxn modelId="{CAFCC917-5872-0D47-A56E-AB173EF129C5}" type="presOf" srcId="{B7E00677-8A8E-4F45-86EA-0278F25A1554}" destId="{5530F280-3A78-C542-ADC2-A1B826FDF848}" srcOrd="0" destOrd="0" presId="urn:microsoft.com/office/officeart/2016/7/layout/RepeatingBendingProcessNew"/>
    <dgm:cxn modelId="{3FC2211E-695C-A048-B4FD-B6A0313C96B0}" type="presOf" srcId="{2BEDC2FD-14EA-4272-B4A4-AEE68195494F}" destId="{5318E90D-7A63-064D-9A9B-342B4E62ED78}" srcOrd="0" destOrd="0" presId="urn:microsoft.com/office/officeart/2016/7/layout/RepeatingBendingProcessNew"/>
    <dgm:cxn modelId="{2397AC25-9108-EA41-9152-6BCAB882528C}" type="presOf" srcId="{286D52A0-0D94-4F9B-8ED2-E4A8CC638B93}" destId="{A2C051A6-C3D1-6D46-8C94-1B40F7596219}" srcOrd="0" destOrd="0" presId="urn:microsoft.com/office/officeart/2016/7/layout/RepeatingBendingProcessNew"/>
    <dgm:cxn modelId="{FE105D34-33D5-744E-99E4-E2B94CF0D2C7}" type="presOf" srcId="{2E686A4A-29C0-4256-B42E-67CB9EDCFF6B}" destId="{F7582A41-0F0E-6045-A873-FE63052E779C}" srcOrd="0" destOrd="0" presId="urn:microsoft.com/office/officeart/2016/7/layout/RepeatingBendingProcessNew"/>
    <dgm:cxn modelId="{C87E913C-8745-40A6-A928-39514F107412}" srcId="{8221F5A3-5A60-40CD-9E64-8E2C8F733A58}" destId="{2CC0EFD7-207F-42BB-9B9A-DB696CD60DF2}" srcOrd="2" destOrd="0" parTransId="{BAA3EB25-A736-44C4-A616-7FA064D89D42}" sibTransId="{94EDA4FA-39A8-4C19-990D-CDF41BF0D7DE}"/>
    <dgm:cxn modelId="{AA9BDF4E-6572-E749-9408-F6F317141A55}" type="presOf" srcId="{8CBBD687-71A7-40AB-BD53-286DA9813473}" destId="{C08141C8-5C27-484D-BE25-1F4754D1A7E7}" srcOrd="1" destOrd="0" presId="urn:microsoft.com/office/officeart/2016/7/layout/RepeatingBendingProcessNew"/>
    <dgm:cxn modelId="{CD090656-389A-5E4B-B443-FF05DD62C984}" type="presOf" srcId="{469F7537-D658-4E1E-9BDF-8442B524D4EE}" destId="{B00F1690-AFE4-344B-8A45-ED8D476585B6}" srcOrd="0" destOrd="0" presId="urn:microsoft.com/office/officeart/2016/7/layout/RepeatingBendingProcessNew"/>
    <dgm:cxn modelId="{CAFA8465-C898-AC4E-885D-4DD5D7DDE2A6}" type="presOf" srcId="{27588318-8675-4B40-B424-B4A9858A00A9}" destId="{00FB2882-802B-7F4E-AC50-9862DF09C707}" srcOrd="0" destOrd="0" presId="urn:microsoft.com/office/officeart/2016/7/layout/RepeatingBendingProcessNew"/>
    <dgm:cxn modelId="{71B27868-280A-45A4-8DF3-0A11245389AC}" srcId="{8221F5A3-5A60-40CD-9E64-8E2C8F733A58}" destId="{97962559-638E-4CF8-AC0C-83E69EFD58AF}" srcOrd="6" destOrd="0" parTransId="{CDC61DD0-F4B4-4C1B-A7F0-C33A8A7FFFEB}" sibTransId="{41E9EA08-9183-4011-BEEA-21EFCE592295}"/>
    <dgm:cxn modelId="{A0717A69-C36F-CC40-96D4-0E20F90E266F}" type="presOf" srcId="{41E9EA08-9183-4011-BEEA-21EFCE592295}" destId="{9BF8A701-CB69-BA49-9836-6CEADBC4FFAE}" srcOrd="1" destOrd="0" presId="urn:microsoft.com/office/officeart/2016/7/layout/RepeatingBendingProcessNew"/>
    <dgm:cxn modelId="{73A7226C-DE3A-4A46-80CD-0AF2AEF353E3}" srcId="{8221F5A3-5A60-40CD-9E64-8E2C8F733A58}" destId="{469F7537-D658-4E1E-9BDF-8442B524D4EE}" srcOrd="1" destOrd="0" parTransId="{E500931C-5A83-4EBF-B1D6-D4C992DDC8A3}" sibTransId="{286D52A0-0D94-4F9B-8ED2-E4A8CC638B93}"/>
    <dgm:cxn modelId="{E00F826C-913D-4BF1-A883-7E618CF8676E}" srcId="{8221F5A3-5A60-40CD-9E64-8E2C8F733A58}" destId="{2E686A4A-29C0-4256-B42E-67CB9EDCFF6B}" srcOrd="7" destOrd="0" parTransId="{F2E179BC-215E-48D5-8CA7-2B01D7695A65}" sibTransId="{34E23A10-088A-4BAF-BEDD-DF82ADC3D731}"/>
    <dgm:cxn modelId="{621D4E79-0ACD-2943-9700-E878DF466498}" type="presOf" srcId="{2CC0EFD7-207F-42BB-9B9A-DB696CD60DF2}" destId="{BAED8D97-BCD6-2747-A6BC-21C7488CC171}" srcOrd="0" destOrd="0" presId="urn:microsoft.com/office/officeart/2016/7/layout/RepeatingBendingProcessNew"/>
    <dgm:cxn modelId="{64ECBF79-7178-5644-A82F-EEED605CAF4E}" type="presOf" srcId="{41E9EA08-9183-4011-BEEA-21EFCE592295}" destId="{5C2D5729-C26F-DB4B-88F8-802486B32B15}" srcOrd="0" destOrd="0" presId="urn:microsoft.com/office/officeart/2016/7/layout/RepeatingBendingProcessNew"/>
    <dgm:cxn modelId="{94D38582-EE0B-4904-B784-835D6158BFFA}" srcId="{8221F5A3-5A60-40CD-9E64-8E2C8F733A58}" destId="{9E1DD11A-FD39-406E-8291-B0E1C5C1A05A}" srcOrd="4" destOrd="0" parTransId="{F8394F03-B036-429B-8205-D56850FF388D}" sibTransId="{27588318-8675-4B40-B424-B4A9858A00A9}"/>
    <dgm:cxn modelId="{AC7F669C-CAC9-42CF-AA8F-C10DD96BCF03}" srcId="{8221F5A3-5A60-40CD-9E64-8E2C8F733A58}" destId="{B7E00677-8A8E-4F45-86EA-0278F25A1554}" srcOrd="5" destOrd="0" parTransId="{01024AC3-43EA-4A51-8491-98E5E94067FA}" sibTransId="{C6C4BD59-645C-4FA6-B3FB-FF715C58452B}"/>
    <dgm:cxn modelId="{1DF790A9-6A25-BD42-852E-A913A1F3E52C}" type="presOf" srcId="{94EDA4FA-39A8-4C19-990D-CDF41BF0D7DE}" destId="{2E66B125-FF21-2344-B699-04B1630C5360}" srcOrd="0" destOrd="0" presId="urn:microsoft.com/office/officeart/2016/7/layout/RepeatingBendingProcessNew"/>
    <dgm:cxn modelId="{0F9DC1AE-38EB-4849-9672-3A47C708A28C}" type="presOf" srcId="{97962559-638E-4CF8-AC0C-83E69EFD58AF}" destId="{C7A31A3B-46AE-4D45-BD16-130765010CF9}" srcOrd="0" destOrd="0" presId="urn:microsoft.com/office/officeart/2016/7/layout/RepeatingBendingProcessNew"/>
    <dgm:cxn modelId="{58B5AAAF-0804-C249-82A0-18F5A7DFF9C5}" type="presOf" srcId="{9E6C60EB-9879-4967-AD36-381B8977F8D6}" destId="{D69E8897-B22C-D747-8695-EDBC78B7BE05}" srcOrd="0" destOrd="0" presId="urn:microsoft.com/office/officeart/2016/7/layout/RepeatingBendingProcessNew"/>
    <dgm:cxn modelId="{043446B7-E701-7D40-8098-94B1E1484C2F}" type="presOf" srcId="{C6C4BD59-645C-4FA6-B3FB-FF715C58452B}" destId="{7F8DD881-4487-994B-BF21-8A38DDD5CEFD}" srcOrd="0" destOrd="0" presId="urn:microsoft.com/office/officeart/2016/7/layout/RepeatingBendingProcessNew"/>
    <dgm:cxn modelId="{3D1AB9B9-B289-F649-9D45-9B2C09F28454}" type="presOf" srcId="{27588318-8675-4B40-B424-B4A9858A00A9}" destId="{746519D3-6397-2440-9BCD-4AF176DE6941}" srcOrd="1" destOrd="0" presId="urn:microsoft.com/office/officeart/2016/7/layout/RepeatingBendingProcessNew"/>
    <dgm:cxn modelId="{4D87F7BE-CE8D-0E4C-B3D9-1A2A3A51E90C}" type="presOf" srcId="{286D52A0-0D94-4F9B-8ED2-E4A8CC638B93}" destId="{C9D34003-C33C-414F-887B-901F2BDDB912}" srcOrd="1" destOrd="0" presId="urn:microsoft.com/office/officeart/2016/7/layout/RepeatingBendingProcessNew"/>
    <dgm:cxn modelId="{05F4E4CD-7825-AA41-8DC1-A8A39ACC8A8E}" type="presOf" srcId="{5A8FF043-7080-435E-B064-147E56829F55}" destId="{B043A0C4-6870-AE4F-9DD5-59B480C0B36F}" srcOrd="0" destOrd="0" presId="urn:microsoft.com/office/officeart/2016/7/layout/RepeatingBendingProcessNew"/>
    <dgm:cxn modelId="{275507DC-B2C8-4F8E-AD1D-D9960F611E20}" srcId="{8221F5A3-5A60-40CD-9E64-8E2C8F733A58}" destId="{9E6C60EB-9879-4967-AD36-381B8977F8D6}" srcOrd="3" destOrd="0" parTransId="{188EDDEA-1339-495F-9EC8-63E52EEA4494}" sibTransId="{8CBBD687-71A7-40AB-BD53-286DA9813473}"/>
    <dgm:cxn modelId="{2BABF8E4-5A5A-4F18-B4E8-E3834F75B98F}" srcId="{8221F5A3-5A60-40CD-9E64-8E2C8F733A58}" destId="{2BEDC2FD-14EA-4272-B4A4-AEE68195494F}" srcOrd="0" destOrd="0" parTransId="{A39D4E9C-C8E9-4208-A1A8-C409F54682BC}" sibTransId="{5A8FF043-7080-435E-B064-147E56829F55}"/>
    <dgm:cxn modelId="{CCDF76E5-1EBD-8347-8C43-07951B380537}" type="presOf" srcId="{C6C4BD59-645C-4FA6-B3FB-FF715C58452B}" destId="{BD7F5C05-1BA9-4244-B6E4-060E65B34482}" srcOrd="1" destOrd="0" presId="urn:microsoft.com/office/officeart/2016/7/layout/RepeatingBendingProcessNew"/>
    <dgm:cxn modelId="{A491FAF8-B2E7-794A-8099-5CA8D5D513CE}" type="presOf" srcId="{8CBBD687-71A7-40AB-BD53-286DA9813473}" destId="{A08121F6-A578-A444-8930-EC9546D1A8C6}" srcOrd="0" destOrd="0" presId="urn:microsoft.com/office/officeart/2016/7/layout/RepeatingBendingProcessNew"/>
    <dgm:cxn modelId="{CD5202FA-4348-7B49-9FD3-ACAA791F37AA}" type="presOf" srcId="{8221F5A3-5A60-40CD-9E64-8E2C8F733A58}" destId="{339CB0A5-D316-314C-8ABB-330A5D70D4AD}" srcOrd="0" destOrd="0" presId="urn:microsoft.com/office/officeart/2016/7/layout/RepeatingBendingProcessNew"/>
    <dgm:cxn modelId="{F03284FA-F0B7-F944-BA62-18D66ADF606B}" type="presOf" srcId="{5A8FF043-7080-435E-B064-147E56829F55}" destId="{AA95C025-834D-CE41-B304-28CD699746F5}" srcOrd="1" destOrd="0" presId="urn:microsoft.com/office/officeart/2016/7/layout/RepeatingBendingProcessNew"/>
    <dgm:cxn modelId="{842774FC-4495-124F-82BE-540A64B173D6}" type="presOf" srcId="{94EDA4FA-39A8-4C19-990D-CDF41BF0D7DE}" destId="{A6524749-989D-6B48-B623-62FB6CFD7A9D}" srcOrd="1" destOrd="0" presId="urn:microsoft.com/office/officeart/2016/7/layout/RepeatingBendingProcessNew"/>
    <dgm:cxn modelId="{D0FE9DFE-3C0A-0B49-9A64-BEEB02272277}" type="presOf" srcId="{9E1DD11A-FD39-406E-8291-B0E1C5C1A05A}" destId="{D2631FD1-4476-E045-AA09-1101DC8B5CD4}" srcOrd="0" destOrd="0" presId="urn:microsoft.com/office/officeart/2016/7/layout/RepeatingBendingProcessNew"/>
    <dgm:cxn modelId="{59B37EE3-55C8-4A49-8777-90CC0BE85BC7}" type="presParOf" srcId="{339CB0A5-D316-314C-8ABB-330A5D70D4AD}" destId="{5318E90D-7A63-064D-9A9B-342B4E62ED78}" srcOrd="0" destOrd="0" presId="urn:microsoft.com/office/officeart/2016/7/layout/RepeatingBendingProcessNew"/>
    <dgm:cxn modelId="{921AC880-4097-564D-8166-A0959200EFA6}" type="presParOf" srcId="{339CB0A5-D316-314C-8ABB-330A5D70D4AD}" destId="{B043A0C4-6870-AE4F-9DD5-59B480C0B36F}" srcOrd="1" destOrd="0" presId="urn:microsoft.com/office/officeart/2016/7/layout/RepeatingBendingProcessNew"/>
    <dgm:cxn modelId="{CD787070-DCA5-DE43-AE4E-FE9A08B8978A}" type="presParOf" srcId="{B043A0C4-6870-AE4F-9DD5-59B480C0B36F}" destId="{AA95C025-834D-CE41-B304-28CD699746F5}" srcOrd="0" destOrd="0" presId="urn:microsoft.com/office/officeart/2016/7/layout/RepeatingBendingProcessNew"/>
    <dgm:cxn modelId="{DB9E9703-7658-0C48-9098-4D9272866E34}" type="presParOf" srcId="{339CB0A5-D316-314C-8ABB-330A5D70D4AD}" destId="{B00F1690-AFE4-344B-8A45-ED8D476585B6}" srcOrd="2" destOrd="0" presId="urn:microsoft.com/office/officeart/2016/7/layout/RepeatingBendingProcessNew"/>
    <dgm:cxn modelId="{E2A735F4-DA0A-C44C-8F99-659D1D7FA226}" type="presParOf" srcId="{339CB0A5-D316-314C-8ABB-330A5D70D4AD}" destId="{A2C051A6-C3D1-6D46-8C94-1B40F7596219}" srcOrd="3" destOrd="0" presId="urn:microsoft.com/office/officeart/2016/7/layout/RepeatingBendingProcessNew"/>
    <dgm:cxn modelId="{B33DCF02-255B-0345-A83B-B1221C25195F}" type="presParOf" srcId="{A2C051A6-C3D1-6D46-8C94-1B40F7596219}" destId="{C9D34003-C33C-414F-887B-901F2BDDB912}" srcOrd="0" destOrd="0" presId="urn:microsoft.com/office/officeart/2016/7/layout/RepeatingBendingProcessNew"/>
    <dgm:cxn modelId="{E2573261-3228-6844-A7E2-4A0C65BBDD7C}" type="presParOf" srcId="{339CB0A5-D316-314C-8ABB-330A5D70D4AD}" destId="{BAED8D97-BCD6-2747-A6BC-21C7488CC171}" srcOrd="4" destOrd="0" presId="urn:microsoft.com/office/officeart/2016/7/layout/RepeatingBendingProcessNew"/>
    <dgm:cxn modelId="{6D204B2D-3CC1-474D-84FB-C7C8B429992D}" type="presParOf" srcId="{339CB0A5-D316-314C-8ABB-330A5D70D4AD}" destId="{2E66B125-FF21-2344-B699-04B1630C5360}" srcOrd="5" destOrd="0" presId="urn:microsoft.com/office/officeart/2016/7/layout/RepeatingBendingProcessNew"/>
    <dgm:cxn modelId="{81445ED3-5924-B34E-B81C-1F2B39D67D10}" type="presParOf" srcId="{2E66B125-FF21-2344-B699-04B1630C5360}" destId="{A6524749-989D-6B48-B623-62FB6CFD7A9D}" srcOrd="0" destOrd="0" presId="urn:microsoft.com/office/officeart/2016/7/layout/RepeatingBendingProcessNew"/>
    <dgm:cxn modelId="{37DDAFD7-A68E-4244-A004-87B5B886AA75}" type="presParOf" srcId="{339CB0A5-D316-314C-8ABB-330A5D70D4AD}" destId="{D69E8897-B22C-D747-8695-EDBC78B7BE05}" srcOrd="6" destOrd="0" presId="urn:microsoft.com/office/officeart/2016/7/layout/RepeatingBendingProcessNew"/>
    <dgm:cxn modelId="{3387D58B-3597-374E-BB2B-F8001481D437}" type="presParOf" srcId="{339CB0A5-D316-314C-8ABB-330A5D70D4AD}" destId="{A08121F6-A578-A444-8930-EC9546D1A8C6}" srcOrd="7" destOrd="0" presId="urn:microsoft.com/office/officeart/2016/7/layout/RepeatingBendingProcessNew"/>
    <dgm:cxn modelId="{5E302D96-53AA-344A-BAA4-61F75B615F15}" type="presParOf" srcId="{A08121F6-A578-A444-8930-EC9546D1A8C6}" destId="{C08141C8-5C27-484D-BE25-1F4754D1A7E7}" srcOrd="0" destOrd="0" presId="urn:microsoft.com/office/officeart/2016/7/layout/RepeatingBendingProcessNew"/>
    <dgm:cxn modelId="{C8E76980-4A4C-3044-9F8E-FA9842CE0E48}" type="presParOf" srcId="{339CB0A5-D316-314C-8ABB-330A5D70D4AD}" destId="{D2631FD1-4476-E045-AA09-1101DC8B5CD4}" srcOrd="8" destOrd="0" presId="urn:microsoft.com/office/officeart/2016/7/layout/RepeatingBendingProcessNew"/>
    <dgm:cxn modelId="{9C8AE73B-5589-8247-ADD1-78A5FA4C4A1D}" type="presParOf" srcId="{339CB0A5-D316-314C-8ABB-330A5D70D4AD}" destId="{00FB2882-802B-7F4E-AC50-9862DF09C707}" srcOrd="9" destOrd="0" presId="urn:microsoft.com/office/officeart/2016/7/layout/RepeatingBendingProcessNew"/>
    <dgm:cxn modelId="{32611710-403F-494A-9299-F9C78ECEC55C}" type="presParOf" srcId="{00FB2882-802B-7F4E-AC50-9862DF09C707}" destId="{746519D3-6397-2440-9BCD-4AF176DE6941}" srcOrd="0" destOrd="0" presId="urn:microsoft.com/office/officeart/2016/7/layout/RepeatingBendingProcessNew"/>
    <dgm:cxn modelId="{88763200-0A53-BA4D-82DE-B8B1E07C1222}" type="presParOf" srcId="{339CB0A5-D316-314C-8ABB-330A5D70D4AD}" destId="{5530F280-3A78-C542-ADC2-A1B826FDF848}" srcOrd="10" destOrd="0" presId="urn:microsoft.com/office/officeart/2016/7/layout/RepeatingBendingProcessNew"/>
    <dgm:cxn modelId="{DA856EA1-BD86-8D42-A7A9-611A2E2A6A2E}" type="presParOf" srcId="{339CB0A5-D316-314C-8ABB-330A5D70D4AD}" destId="{7F8DD881-4487-994B-BF21-8A38DDD5CEFD}" srcOrd="11" destOrd="0" presId="urn:microsoft.com/office/officeart/2016/7/layout/RepeatingBendingProcessNew"/>
    <dgm:cxn modelId="{8D6C604D-2CAA-E142-B25B-2A93BD806D0A}" type="presParOf" srcId="{7F8DD881-4487-994B-BF21-8A38DDD5CEFD}" destId="{BD7F5C05-1BA9-4244-B6E4-060E65B34482}" srcOrd="0" destOrd="0" presId="urn:microsoft.com/office/officeart/2016/7/layout/RepeatingBendingProcessNew"/>
    <dgm:cxn modelId="{58EE97F1-96F1-FF44-A0EF-F2DF2912ECD0}" type="presParOf" srcId="{339CB0A5-D316-314C-8ABB-330A5D70D4AD}" destId="{C7A31A3B-46AE-4D45-BD16-130765010CF9}" srcOrd="12" destOrd="0" presId="urn:microsoft.com/office/officeart/2016/7/layout/RepeatingBendingProcessNew"/>
    <dgm:cxn modelId="{8A6CEA81-F50A-EF4F-9878-68CB13AB19FE}" type="presParOf" srcId="{339CB0A5-D316-314C-8ABB-330A5D70D4AD}" destId="{5C2D5729-C26F-DB4B-88F8-802486B32B15}" srcOrd="13" destOrd="0" presId="urn:microsoft.com/office/officeart/2016/7/layout/RepeatingBendingProcessNew"/>
    <dgm:cxn modelId="{4DC4E920-5434-BF4A-9241-D056D19C8918}" type="presParOf" srcId="{5C2D5729-C26F-DB4B-88F8-802486B32B15}" destId="{9BF8A701-CB69-BA49-9836-6CEADBC4FFAE}" srcOrd="0" destOrd="0" presId="urn:microsoft.com/office/officeart/2016/7/layout/RepeatingBendingProcessNew"/>
    <dgm:cxn modelId="{FA20B2B6-A70F-D945-A27D-2C3FE89092BC}" type="presParOf" srcId="{339CB0A5-D316-314C-8ABB-330A5D70D4AD}" destId="{F7582A41-0F0E-6045-A873-FE63052E779C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518F1F-CA9F-406C-8F95-A2CABEDA6CE3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44CCCAB-8D53-4D4A-8498-0D4F4DC93B35}">
      <dgm:prSet/>
      <dgm:spPr/>
      <dgm:t>
        <a:bodyPr/>
        <a:lstStyle/>
        <a:p>
          <a:r>
            <a:rPr lang="en-US"/>
            <a:t>The </a:t>
          </a:r>
          <a:r>
            <a:rPr lang="en-US" i="1"/>
            <a:t>Activities Excluding Global Manufacturing </a:t>
          </a:r>
          <a:r>
            <a:rPr lang="en-US"/>
            <a:t>in Mexico tend to exhibit higher DVA shares than the </a:t>
          </a:r>
          <a:r>
            <a:rPr lang="en-US" i="1"/>
            <a:t>Activities Excluding Export Processing </a:t>
          </a:r>
          <a:r>
            <a:rPr lang="en-US"/>
            <a:t>in China (90 vs. 88 percent). </a:t>
          </a:r>
        </a:p>
      </dgm:t>
    </dgm:pt>
    <dgm:pt modelId="{D4BB2277-59F7-4FAC-A8D2-808452FA8B61}" type="parTrans" cxnId="{8C14A7D3-C438-4DCC-91EC-863FBB648040}">
      <dgm:prSet/>
      <dgm:spPr/>
      <dgm:t>
        <a:bodyPr/>
        <a:lstStyle/>
        <a:p>
          <a:endParaRPr lang="en-US"/>
        </a:p>
      </dgm:t>
    </dgm:pt>
    <dgm:pt modelId="{0FC789E0-4539-48CB-9A7F-97AD07BD9A9E}" type="sibTrans" cxnId="{8C14A7D3-C438-4DCC-91EC-863FBB648040}">
      <dgm:prSet/>
      <dgm:spPr/>
      <dgm:t>
        <a:bodyPr/>
        <a:lstStyle/>
        <a:p>
          <a:endParaRPr lang="en-US"/>
        </a:p>
      </dgm:t>
    </dgm:pt>
    <dgm:pt modelId="{95689630-A3D0-4E19-B334-E7FEC1768394}">
      <dgm:prSet/>
      <dgm:spPr/>
      <dgm:t>
        <a:bodyPr/>
        <a:lstStyle/>
        <a:p>
          <a:r>
            <a:rPr lang="en-US"/>
            <a:t>Mexico receives 650 dollars for every 1,000 dollars of exports, and China gets 810 dollars in domestic value-added.</a:t>
          </a:r>
        </a:p>
      </dgm:t>
    </dgm:pt>
    <dgm:pt modelId="{9CEAD995-E963-47BE-9A24-0FD43E7C9723}" type="parTrans" cxnId="{1D834EE3-1912-4C5A-A5D1-1E457156AAFC}">
      <dgm:prSet/>
      <dgm:spPr/>
      <dgm:t>
        <a:bodyPr/>
        <a:lstStyle/>
        <a:p>
          <a:endParaRPr lang="en-US"/>
        </a:p>
      </dgm:t>
    </dgm:pt>
    <dgm:pt modelId="{7FC97CA7-C845-4E46-9106-0B7C4B96DFBC}" type="sibTrans" cxnId="{1D834EE3-1912-4C5A-A5D1-1E457156AAFC}">
      <dgm:prSet/>
      <dgm:spPr/>
      <dgm:t>
        <a:bodyPr/>
        <a:lstStyle/>
        <a:p>
          <a:endParaRPr lang="en-US"/>
        </a:p>
      </dgm:t>
    </dgm:pt>
    <dgm:pt modelId="{24DEFEA1-A6D4-4518-93D5-6C9F0D56CBDA}">
      <dgm:prSet/>
      <dgm:spPr/>
      <dgm:t>
        <a:bodyPr/>
        <a:lstStyle/>
        <a:p>
          <a:r>
            <a:rPr lang="en-US"/>
            <a:t>China also adds more value to its intermediate input exports. </a:t>
          </a:r>
        </a:p>
      </dgm:t>
    </dgm:pt>
    <dgm:pt modelId="{12106DDE-1D86-484E-9D73-19A8CECB8300}" type="parTrans" cxnId="{12E8A895-6CF4-4F5B-8554-7D2DC9DC70A7}">
      <dgm:prSet/>
      <dgm:spPr/>
      <dgm:t>
        <a:bodyPr/>
        <a:lstStyle/>
        <a:p>
          <a:endParaRPr lang="en-US"/>
        </a:p>
      </dgm:t>
    </dgm:pt>
    <dgm:pt modelId="{27BD7954-06B6-4359-9394-6AB73ACB59F5}" type="sibTrans" cxnId="{12E8A895-6CF4-4F5B-8554-7D2DC9DC70A7}">
      <dgm:prSet/>
      <dgm:spPr/>
      <dgm:t>
        <a:bodyPr/>
        <a:lstStyle/>
        <a:p>
          <a:endParaRPr lang="en-US"/>
        </a:p>
      </dgm:t>
    </dgm:pt>
    <dgm:pt modelId="{3309A4DB-3730-4D0F-A78D-99C56728BBC2}">
      <dgm:prSet/>
      <dgm:spPr/>
      <dgm:t>
        <a:bodyPr/>
        <a:lstStyle/>
        <a:p>
          <a:r>
            <a:rPr lang="en-US"/>
            <a:t>The structural decomposition analysis shows that year by year, the relative importance of each variable in the decomposition undergoes significant shifts. </a:t>
          </a:r>
        </a:p>
      </dgm:t>
    </dgm:pt>
    <dgm:pt modelId="{88249F8E-4A6D-4EB8-871E-B7479D0B1C84}" type="parTrans" cxnId="{5E97CCD3-F67B-4AD6-9B89-5D5F881C1189}">
      <dgm:prSet/>
      <dgm:spPr/>
      <dgm:t>
        <a:bodyPr/>
        <a:lstStyle/>
        <a:p>
          <a:endParaRPr lang="en-US"/>
        </a:p>
      </dgm:t>
    </dgm:pt>
    <dgm:pt modelId="{4D1E1F00-1DC9-4E89-8F92-0CA48F75E0F5}" type="sibTrans" cxnId="{5E97CCD3-F67B-4AD6-9B89-5D5F881C1189}">
      <dgm:prSet/>
      <dgm:spPr/>
      <dgm:t>
        <a:bodyPr/>
        <a:lstStyle/>
        <a:p>
          <a:endParaRPr lang="en-US"/>
        </a:p>
      </dgm:t>
    </dgm:pt>
    <dgm:pt modelId="{6C63FA75-3154-4304-B4F7-4C01860A354D}">
      <dgm:prSet/>
      <dgm:spPr/>
      <dgm:t>
        <a:bodyPr/>
        <a:lstStyle/>
        <a:p>
          <a:r>
            <a:rPr lang="en-US" i="1"/>
            <a:t>Export Processing Activities </a:t>
          </a:r>
          <a:r>
            <a:rPr lang="en-US"/>
            <a:t>contribute a lower share of the Chinese economy's value-added change. </a:t>
          </a:r>
        </a:p>
      </dgm:t>
    </dgm:pt>
    <dgm:pt modelId="{097559AD-0ACC-46C4-A8DD-5E672CF2A165}" type="parTrans" cxnId="{A15D863D-9512-478D-8834-B5029880B738}">
      <dgm:prSet/>
      <dgm:spPr/>
      <dgm:t>
        <a:bodyPr/>
        <a:lstStyle/>
        <a:p>
          <a:endParaRPr lang="en-US"/>
        </a:p>
      </dgm:t>
    </dgm:pt>
    <dgm:pt modelId="{AEDCB561-BFB3-4D9D-B428-84AB44090994}" type="sibTrans" cxnId="{A15D863D-9512-478D-8834-B5029880B738}">
      <dgm:prSet/>
      <dgm:spPr/>
      <dgm:t>
        <a:bodyPr/>
        <a:lstStyle/>
        <a:p>
          <a:endParaRPr lang="en-US"/>
        </a:p>
      </dgm:t>
    </dgm:pt>
    <dgm:pt modelId="{6451D223-3377-4C1A-82BE-5364A5258925}">
      <dgm:prSet/>
      <dgm:spPr/>
      <dgm:t>
        <a:bodyPr/>
        <a:lstStyle/>
        <a:p>
          <a:r>
            <a:rPr lang="en-US"/>
            <a:t>Contrary to expectations, the average contribution of Chinese exports to its value-added change was lower than that of Mexican exports to its domestic value-added.</a:t>
          </a:r>
        </a:p>
      </dgm:t>
    </dgm:pt>
    <dgm:pt modelId="{3D2446E2-F241-4C06-BB61-2C4D71DDBA77}" type="parTrans" cxnId="{6F8F7E70-C043-4D86-850E-C68B36E7F575}">
      <dgm:prSet/>
      <dgm:spPr/>
      <dgm:t>
        <a:bodyPr/>
        <a:lstStyle/>
        <a:p>
          <a:endParaRPr lang="en-US"/>
        </a:p>
      </dgm:t>
    </dgm:pt>
    <dgm:pt modelId="{002BB5A5-EC04-4E8D-B8CE-042758FC7907}" type="sibTrans" cxnId="{6F8F7E70-C043-4D86-850E-C68B36E7F575}">
      <dgm:prSet/>
      <dgm:spPr/>
      <dgm:t>
        <a:bodyPr/>
        <a:lstStyle/>
        <a:p>
          <a:endParaRPr lang="en-US"/>
        </a:p>
      </dgm:t>
    </dgm:pt>
    <dgm:pt modelId="{B539A517-C370-4E5A-ABAF-FB23FF08E4FC}">
      <dgm:prSet/>
      <dgm:spPr/>
      <dgm:t>
        <a:bodyPr/>
        <a:lstStyle/>
        <a:p>
          <a:r>
            <a:rPr lang="en-US"/>
            <a:t>Finally, the only decomposition element with a decrease was the one associated with the total requirements coefficient matrix. </a:t>
          </a:r>
        </a:p>
      </dgm:t>
    </dgm:pt>
    <dgm:pt modelId="{4A4798AC-3493-439C-9A34-DE5584CF4AB8}" type="parTrans" cxnId="{1F47490A-5F7C-418B-936E-ABDF9088A0DF}">
      <dgm:prSet/>
      <dgm:spPr/>
      <dgm:t>
        <a:bodyPr/>
        <a:lstStyle/>
        <a:p>
          <a:endParaRPr lang="en-US"/>
        </a:p>
      </dgm:t>
    </dgm:pt>
    <dgm:pt modelId="{FC0B5386-E956-4232-84D7-1976B173244D}" type="sibTrans" cxnId="{1F47490A-5F7C-418B-936E-ABDF9088A0DF}">
      <dgm:prSet/>
      <dgm:spPr/>
      <dgm:t>
        <a:bodyPr/>
        <a:lstStyle/>
        <a:p>
          <a:endParaRPr lang="en-US"/>
        </a:p>
      </dgm:t>
    </dgm:pt>
    <dgm:pt modelId="{207529AF-8489-3841-96CA-323B625083C7}" type="pres">
      <dgm:prSet presAssocID="{A3518F1F-CA9F-406C-8F95-A2CABEDA6CE3}" presName="Name0" presStyleCnt="0">
        <dgm:presLayoutVars>
          <dgm:dir/>
          <dgm:resizeHandles val="exact"/>
        </dgm:presLayoutVars>
      </dgm:prSet>
      <dgm:spPr/>
    </dgm:pt>
    <dgm:pt modelId="{67F9D465-FBD4-A44B-8A69-E1FE6EDDF21B}" type="pres">
      <dgm:prSet presAssocID="{D44CCCAB-8D53-4D4A-8498-0D4F4DC93B35}" presName="node" presStyleLbl="node1" presStyleIdx="0" presStyleCnt="7">
        <dgm:presLayoutVars>
          <dgm:bulletEnabled val="1"/>
        </dgm:presLayoutVars>
      </dgm:prSet>
      <dgm:spPr/>
    </dgm:pt>
    <dgm:pt modelId="{5432B3A9-1890-4643-BC98-7DE41A0E6A49}" type="pres">
      <dgm:prSet presAssocID="{0FC789E0-4539-48CB-9A7F-97AD07BD9A9E}" presName="sibTrans" presStyleLbl="sibTrans1D1" presStyleIdx="0" presStyleCnt="6"/>
      <dgm:spPr/>
    </dgm:pt>
    <dgm:pt modelId="{9E6F4C2D-9D84-5E48-A72B-1CE39410BD2D}" type="pres">
      <dgm:prSet presAssocID="{0FC789E0-4539-48CB-9A7F-97AD07BD9A9E}" presName="connectorText" presStyleLbl="sibTrans1D1" presStyleIdx="0" presStyleCnt="6"/>
      <dgm:spPr/>
    </dgm:pt>
    <dgm:pt modelId="{6B9EDA13-B45A-F247-839B-05D5B67163D7}" type="pres">
      <dgm:prSet presAssocID="{95689630-A3D0-4E19-B334-E7FEC1768394}" presName="node" presStyleLbl="node1" presStyleIdx="1" presStyleCnt="7">
        <dgm:presLayoutVars>
          <dgm:bulletEnabled val="1"/>
        </dgm:presLayoutVars>
      </dgm:prSet>
      <dgm:spPr/>
    </dgm:pt>
    <dgm:pt modelId="{3AD0D9AD-E920-644A-9199-FDF47EFEEB38}" type="pres">
      <dgm:prSet presAssocID="{7FC97CA7-C845-4E46-9106-0B7C4B96DFBC}" presName="sibTrans" presStyleLbl="sibTrans1D1" presStyleIdx="1" presStyleCnt="6"/>
      <dgm:spPr/>
    </dgm:pt>
    <dgm:pt modelId="{93C7088B-B964-FF40-8BE1-CAD7367B3A0C}" type="pres">
      <dgm:prSet presAssocID="{7FC97CA7-C845-4E46-9106-0B7C4B96DFBC}" presName="connectorText" presStyleLbl="sibTrans1D1" presStyleIdx="1" presStyleCnt="6"/>
      <dgm:spPr/>
    </dgm:pt>
    <dgm:pt modelId="{827D9465-83F1-EA47-9402-073ED9B45819}" type="pres">
      <dgm:prSet presAssocID="{24DEFEA1-A6D4-4518-93D5-6C9F0D56CBDA}" presName="node" presStyleLbl="node1" presStyleIdx="2" presStyleCnt="7">
        <dgm:presLayoutVars>
          <dgm:bulletEnabled val="1"/>
        </dgm:presLayoutVars>
      </dgm:prSet>
      <dgm:spPr/>
    </dgm:pt>
    <dgm:pt modelId="{EFE7FBA2-57EE-EE43-B8AA-E766CB07C985}" type="pres">
      <dgm:prSet presAssocID="{27BD7954-06B6-4359-9394-6AB73ACB59F5}" presName="sibTrans" presStyleLbl="sibTrans1D1" presStyleIdx="2" presStyleCnt="6"/>
      <dgm:spPr/>
    </dgm:pt>
    <dgm:pt modelId="{CC8D7E98-81CD-214C-93BD-A17498CCCA92}" type="pres">
      <dgm:prSet presAssocID="{27BD7954-06B6-4359-9394-6AB73ACB59F5}" presName="connectorText" presStyleLbl="sibTrans1D1" presStyleIdx="2" presStyleCnt="6"/>
      <dgm:spPr/>
    </dgm:pt>
    <dgm:pt modelId="{C7BE6AE6-7FEC-D345-84D9-ECBD051EF16A}" type="pres">
      <dgm:prSet presAssocID="{3309A4DB-3730-4D0F-A78D-99C56728BBC2}" presName="node" presStyleLbl="node1" presStyleIdx="3" presStyleCnt="7">
        <dgm:presLayoutVars>
          <dgm:bulletEnabled val="1"/>
        </dgm:presLayoutVars>
      </dgm:prSet>
      <dgm:spPr/>
    </dgm:pt>
    <dgm:pt modelId="{EF6F2E98-D940-3A4C-99B8-29F11B9A4B5F}" type="pres">
      <dgm:prSet presAssocID="{4D1E1F00-1DC9-4E89-8F92-0CA48F75E0F5}" presName="sibTrans" presStyleLbl="sibTrans1D1" presStyleIdx="3" presStyleCnt="6"/>
      <dgm:spPr/>
    </dgm:pt>
    <dgm:pt modelId="{28DECB46-B8E6-D74B-B57C-A27F1126FD71}" type="pres">
      <dgm:prSet presAssocID="{4D1E1F00-1DC9-4E89-8F92-0CA48F75E0F5}" presName="connectorText" presStyleLbl="sibTrans1D1" presStyleIdx="3" presStyleCnt="6"/>
      <dgm:spPr/>
    </dgm:pt>
    <dgm:pt modelId="{E3D4AEB8-8673-664B-9E87-44867BBEEACB}" type="pres">
      <dgm:prSet presAssocID="{6C63FA75-3154-4304-B4F7-4C01860A354D}" presName="node" presStyleLbl="node1" presStyleIdx="4" presStyleCnt="7">
        <dgm:presLayoutVars>
          <dgm:bulletEnabled val="1"/>
        </dgm:presLayoutVars>
      </dgm:prSet>
      <dgm:spPr/>
    </dgm:pt>
    <dgm:pt modelId="{C7EA5BEA-1F3A-4247-B2C3-D75D006313D5}" type="pres">
      <dgm:prSet presAssocID="{AEDCB561-BFB3-4D9D-B428-84AB44090994}" presName="sibTrans" presStyleLbl="sibTrans1D1" presStyleIdx="4" presStyleCnt="6"/>
      <dgm:spPr/>
    </dgm:pt>
    <dgm:pt modelId="{1FFB43E6-5552-DA4E-A791-51E40B402446}" type="pres">
      <dgm:prSet presAssocID="{AEDCB561-BFB3-4D9D-B428-84AB44090994}" presName="connectorText" presStyleLbl="sibTrans1D1" presStyleIdx="4" presStyleCnt="6"/>
      <dgm:spPr/>
    </dgm:pt>
    <dgm:pt modelId="{21CA5170-A3D3-A045-8D16-3930F7E8CA74}" type="pres">
      <dgm:prSet presAssocID="{6451D223-3377-4C1A-82BE-5364A5258925}" presName="node" presStyleLbl="node1" presStyleIdx="5" presStyleCnt="7">
        <dgm:presLayoutVars>
          <dgm:bulletEnabled val="1"/>
        </dgm:presLayoutVars>
      </dgm:prSet>
      <dgm:spPr/>
    </dgm:pt>
    <dgm:pt modelId="{4D13131B-52E7-954E-94DF-C67FA6891E1A}" type="pres">
      <dgm:prSet presAssocID="{002BB5A5-EC04-4E8D-B8CE-042758FC7907}" presName="sibTrans" presStyleLbl="sibTrans1D1" presStyleIdx="5" presStyleCnt="6"/>
      <dgm:spPr/>
    </dgm:pt>
    <dgm:pt modelId="{82FB9F7D-4E26-6C43-97D1-3F1ABD4F48DA}" type="pres">
      <dgm:prSet presAssocID="{002BB5A5-EC04-4E8D-B8CE-042758FC7907}" presName="connectorText" presStyleLbl="sibTrans1D1" presStyleIdx="5" presStyleCnt="6"/>
      <dgm:spPr/>
    </dgm:pt>
    <dgm:pt modelId="{955F90F1-DC12-C546-80AF-45CE47209CDE}" type="pres">
      <dgm:prSet presAssocID="{B539A517-C370-4E5A-ABAF-FB23FF08E4FC}" presName="node" presStyleLbl="node1" presStyleIdx="6" presStyleCnt="7">
        <dgm:presLayoutVars>
          <dgm:bulletEnabled val="1"/>
        </dgm:presLayoutVars>
      </dgm:prSet>
      <dgm:spPr/>
    </dgm:pt>
  </dgm:ptLst>
  <dgm:cxnLst>
    <dgm:cxn modelId="{1F47490A-5F7C-418B-936E-ABDF9088A0DF}" srcId="{A3518F1F-CA9F-406C-8F95-A2CABEDA6CE3}" destId="{B539A517-C370-4E5A-ABAF-FB23FF08E4FC}" srcOrd="6" destOrd="0" parTransId="{4A4798AC-3493-439C-9A34-DE5584CF4AB8}" sibTransId="{FC0B5386-E956-4232-84D7-1976B173244D}"/>
    <dgm:cxn modelId="{08952112-61B5-7C4E-97AC-CA2FD401EB71}" type="presOf" srcId="{A3518F1F-CA9F-406C-8F95-A2CABEDA6CE3}" destId="{207529AF-8489-3841-96CA-323B625083C7}" srcOrd="0" destOrd="0" presId="urn:microsoft.com/office/officeart/2016/7/layout/RepeatingBendingProcessNew"/>
    <dgm:cxn modelId="{7A4CD91B-C0E7-DD49-B579-31B572228CA6}" type="presOf" srcId="{0FC789E0-4539-48CB-9A7F-97AD07BD9A9E}" destId="{9E6F4C2D-9D84-5E48-A72B-1CE39410BD2D}" srcOrd="1" destOrd="0" presId="urn:microsoft.com/office/officeart/2016/7/layout/RepeatingBendingProcessNew"/>
    <dgm:cxn modelId="{39B1F734-6401-C345-884A-5DDE21F58810}" type="presOf" srcId="{3309A4DB-3730-4D0F-A78D-99C56728BBC2}" destId="{C7BE6AE6-7FEC-D345-84D9-ECBD051EF16A}" srcOrd="0" destOrd="0" presId="urn:microsoft.com/office/officeart/2016/7/layout/RepeatingBendingProcessNew"/>
    <dgm:cxn modelId="{8D113C35-9225-4640-835D-19D0F7F7880A}" type="presOf" srcId="{4D1E1F00-1DC9-4E89-8F92-0CA48F75E0F5}" destId="{28DECB46-B8E6-D74B-B57C-A27F1126FD71}" srcOrd="1" destOrd="0" presId="urn:microsoft.com/office/officeart/2016/7/layout/RepeatingBendingProcessNew"/>
    <dgm:cxn modelId="{C0E30A3C-F8B3-1B47-B987-C6919DA2270C}" type="presOf" srcId="{AEDCB561-BFB3-4D9D-B428-84AB44090994}" destId="{1FFB43E6-5552-DA4E-A791-51E40B402446}" srcOrd="1" destOrd="0" presId="urn:microsoft.com/office/officeart/2016/7/layout/RepeatingBendingProcessNew"/>
    <dgm:cxn modelId="{A15D863D-9512-478D-8834-B5029880B738}" srcId="{A3518F1F-CA9F-406C-8F95-A2CABEDA6CE3}" destId="{6C63FA75-3154-4304-B4F7-4C01860A354D}" srcOrd="4" destOrd="0" parTransId="{097559AD-0ACC-46C4-A8DD-5E672CF2A165}" sibTransId="{AEDCB561-BFB3-4D9D-B428-84AB44090994}"/>
    <dgm:cxn modelId="{7324084B-44E0-184D-A34D-C11DE443673E}" type="presOf" srcId="{7FC97CA7-C845-4E46-9106-0B7C4B96DFBC}" destId="{93C7088B-B964-FF40-8BE1-CAD7367B3A0C}" srcOrd="1" destOrd="0" presId="urn:microsoft.com/office/officeart/2016/7/layout/RepeatingBendingProcessNew"/>
    <dgm:cxn modelId="{BA3D945F-602F-F646-A7A3-BDF4F082D853}" type="presOf" srcId="{002BB5A5-EC04-4E8D-B8CE-042758FC7907}" destId="{82FB9F7D-4E26-6C43-97D1-3F1ABD4F48DA}" srcOrd="1" destOrd="0" presId="urn:microsoft.com/office/officeart/2016/7/layout/RepeatingBendingProcessNew"/>
    <dgm:cxn modelId="{85253467-4EC8-0948-8753-521C5ED88E9F}" type="presOf" srcId="{002BB5A5-EC04-4E8D-B8CE-042758FC7907}" destId="{4D13131B-52E7-954E-94DF-C67FA6891E1A}" srcOrd="0" destOrd="0" presId="urn:microsoft.com/office/officeart/2016/7/layout/RepeatingBendingProcessNew"/>
    <dgm:cxn modelId="{6F8F7E70-C043-4D86-850E-C68B36E7F575}" srcId="{A3518F1F-CA9F-406C-8F95-A2CABEDA6CE3}" destId="{6451D223-3377-4C1A-82BE-5364A5258925}" srcOrd="5" destOrd="0" parTransId="{3D2446E2-F241-4C06-BB61-2C4D71DDBA77}" sibTransId="{002BB5A5-EC04-4E8D-B8CE-042758FC7907}"/>
    <dgm:cxn modelId="{71475075-C715-9144-BDE6-7EAC34C6F523}" type="presOf" srcId="{24DEFEA1-A6D4-4518-93D5-6C9F0D56CBDA}" destId="{827D9465-83F1-EA47-9402-073ED9B45819}" srcOrd="0" destOrd="0" presId="urn:microsoft.com/office/officeart/2016/7/layout/RepeatingBendingProcessNew"/>
    <dgm:cxn modelId="{12E8A895-6CF4-4F5B-8554-7D2DC9DC70A7}" srcId="{A3518F1F-CA9F-406C-8F95-A2CABEDA6CE3}" destId="{24DEFEA1-A6D4-4518-93D5-6C9F0D56CBDA}" srcOrd="2" destOrd="0" parTransId="{12106DDE-1D86-484E-9D73-19A8CECB8300}" sibTransId="{27BD7954-06B6-4359-9394-6AB73ACB59F5}"/>
    <dgm:cxn modelId="{1BC50DA4-0E83-B147-AAC1-140A00BDD5CC}" type="presOf" srcId="{27BD7954-06B6-4359-9394-6AB73ACB59F5}" destId="{CC8D7E98-81CD-214C-93BD-A17498CCCA92}" srcOrd="1" destOrd="0" presId="urn:microsoft.com/office/officeart/2016/7/layout/RepeatingBendingProcessNew"/>
    <dgm:cxn modelId="{B06B71B0-C47E-B34F-AEE8-16A500990C19}" type="presOf" srcId="{AEDCB561-BFB3-4D9D-B428-84AB44090994}" destId="{C7EA5BEA-1F3A-4247-B2C3-D75D006313D5}" srcOrd="0" destOrd="0" presId="urn:microsoft.com/office/officeart/2016/7/layout/RepeatingBendingProcessNew"/>
    <dgm:cxn modelId="{9343F2B5-54A9-B24E-8016-5B0C0577B432}" type="presOf" srcId="{0FC789E0-4539-48CB-9A7F-97AD07BD9A9E}" destId="{5432B3A9-1890-4643-BC98-7DE41A0E6A49}" srcOrd="0" destOrd="0" presId="urn:microsoft.com/office/officeart/2016/7/layout/RepeatingBendingProcessNew"/>
    <dgm:cxn modelId="{F8EAA2BD-2CDD-2F47-BBDD-ACED1DF59090}" type="presOf" srcId="{7FC97CA7-C845-4E46-9106-0B7C4B96DFBC}" destId="{3AD0D9AD-E920-644A-9199-FDF47EFEEB38}" srcOrd="0" destOrd="0" presId="urn:microsoft.com/office/officeart/2016/7/layout/RepeatingBendingProcessNew"/>
    <dgm:cxn modelId="{8C14A7D3-C438-4DCC-91EC-863FBB648040}" srcId="{A3518F1F-CA9F-406C-8F95-A2CABEDA6CE3}" destId="{D44CCCAB-8D53-4D4A-8498-0D4F4DC93B35}" srcOrd="0" destOrd="0" parTransId="{D4BB2277-59F7-4FAC-A8D2-808452FA8B61}" sibTransId="{0FC789E0-4539-48CB-9A7F-97AD07BD9A9E}"/>
    <dgm:cxn modelId="{5E97CCD3-F67B-4AD6-9B89-5D5F881C1189}" srcId="{A3518F1F-CA9F-406C-8F95-A2CABEDA6CE3}" destId="{3309A4DB-3730-4D0F-A78D-99C56728BBC2}" srcOrd="3" destOrd="0" parTransId="{88249F8E-4A6D-4EB8-871E-B7479D0B1C84}" sibTransId="{4D1E1F00-1DC9-4E89-8F92-0CA48F75E0F5}"/>
    <dgm:cxn modelId="{5A7079D4-4254-6041-954C-A135CB3D6BDC}" type="presOf" srcId="{4D1E1F00-1DC9-4E89-8F92-0CA48F75E0F5}" destId="{EF6F2E98-D940-3A4C-99B8-29F11B9A4B5F}" srcOrd="0" destOrd="0" presId="urn:microsoft.com/office/officeart/2016/7/layout/RepeatingBendingProcessNew"/>
    <dgm:cxn modelId="{1D834EE3-1912-4C5A-A5D1-1E457156AAFC}" srcId="{A3518F1F-CA9F-406C-8F95-A2CABEDA6CE3}" destId="{95689630-A3D0-4E19-B334-E7FEC1768394}" srcOrd="1" destOrd="0" parTransId="{9CEAD995-E963-47BE-9A24-0FD43E7C9723}" sibTransId="{7FC97CA7-C845-4E46-9106-0B7C4B96DFBC}"/>
    <dgm:cxn modelId="{DE5014E6-2BEA-E546-B582-A816B2C90481}" type="presOf" srcId="{6451D223-3377-4C1A-82BE-5364A5258925}" destId="{21CA5170-A3D3-A045-8D16-3930F7E8CA74}" srcOrd="0" destOrd="0" presId="urn:microsoft.com/office/officeart/2016/7/layout/RepeatingBendingProcessNew"/>
    <dgm:cxn modelId="{F96FA9E8-A578-6349-93C2-324F9912671C}" type="presOf" srcId="{6C63FA75-3154-4304-B4F7-4C01860A354D}" destId="{E3D4AEB8-8673-664B-9E87-44867BBEEACB}" srcOrd="0" destOrd="0" presId="urn:microsoft.com/office/officeart/2016/7/layout/RepeatingBendingProcessNew"/>
    <dgm:cxn modelId="{223F21F5-3DF4-244E-8449-32144CD2021B}" type="presOf" srcId="{B539A517-C370-4E5A-ABAF-FB23FF08E4FC}" destId="{955F90F1-DC12-C546-80AF-45CE47209CDE}" srcOrd="0" destOrd="0" presId="urn:microsoft.com/office/officeart/2016/7/layout/RepeatingBendingProcessNew"/>
    <dgm:cxn modelId="{994115FA-1F1F-784E-A445-CDD6C58E15E1}" type="presOf" srcId="{D44CCCAB-8D53-4D4A-8498-0D4F4DC93B35}" destId="{67F9D465-FBD4-A44B-8A69-E1FE6EDDF21B}" srcOrd="0" destOrd="0" presId="urn:microsoft.com/office/officeart/2016/7/layout/RepeatingBendingProcessNew"/>
    <dgm:cxn modelId="{927943FF-4ECE-994F-982C-5F5C5E0997E7}" type="presOf" srcId="{95689630-A3D0-4E19-B334-E7FEC1768394}" destId="{6B9EDA13-B45A-F247-839B-05D5B67163D7}" srcOrd="0" destOrd="0" presId="urn:microsoft.com/office/officeart/2016/7/layout/RepeatingBendingProcessNew"/>
    <dgm:cxn modelId="{B6C1D9FF-7E4A-984C-A5F6-8998000E0A9D}" type="presOf" srcId="{27BD7954-06B6-4359-9394-6AB73ACB59F5}" destId="{EFE7FBA2-57EE-EE43-B8AA-E766CB07C985}" srcOrd="0" destOrd="0" presId="urn:microsoft.com/office/officeart/2016/7/layout/RepeatingBendingProcessNew"/>
    <dgm:cxn modelId="{5C842842-9061-4840-8A2F-A842F60A9556}" type="presParOf" srcId="{207529AF-8489-3841-96CA-323B625083C7}" destId="{67F9D465-FBD4-A44B-8A69-E1FE6EDDF21B}" srcOrd="0" destOrd="0" presId="urn:microsoft.com/office/officeart/2016/7/layout/RepeatingBendingProcessNew"/>
    <dgm:cxn modelId="{47838BD8-0095-0849-AE4C-E54D6D39BFFB}" type="presParOf" srcId="{207529AF-8489-3841-96CA-323B625083C7}" destId="{5432B3A9-1890-4643-BC98-7DE41A0E6A49}" srcOrd="1" destOrd="0" presId="urn:microsoft.com/office/officeart/2016/7/layout/RepeatingBendingProcessNew"/>
    <dgm:cxn modelId="{13079350-1B34-9545-AE97-2696CA82F0CA}" type="presParOf" srcId="{5432B3A9-1890-4643-BC98-7DE41A0E6A49}" destId="{9E6F4C2D-9D84-5E48-A72B-1CE39410BD2D}" srcOrd="0" destOrd="0" presId="urn:microsoft.com/office/officeart/2016/7/layout/RepeatingBendingProcessNew"/>
    <dgm:cxn modelId="{6D4E0106-0ACA-2241-B9B4-4FE7B869FF60}" type="presParOf" srcId="{207529AF-8489-3841-96CA-323B625083C7}" destId="{6B9EDA13-B45A-F247-839B-05D5B67163D7}" srcOrd="2" destOrd="0" presId="urn:microsoft.com/office/officeart/2016/7/layout/RepeatingBendingProcessNew"/>
    <dgm:cxn modelId="{E0D37E74-0759-464D-897E-B392C24D60F4}" type="presParOf" srcId="{207529AF-8489-3841-96CA-323B625083C7}" destId="{3AD0D9AD-E920-644A-9199-FDF47EFEEB38}" srcOrd="3" destOrd="0" presId="urn:microsoft.com/office/officeart/2016/7/layout/RepeatingBendingProcessNew"/>
    <dgm:cxn modelId="{D7FBADC4-465E-F849-832C-5776328A3ABA}" type="presParOf" srcId="{3AD0D9AD-E920-644A-9199-FDF47EFEEB38}" destId="{93C7088B-B964-FF40-8BE1-CAD7367B3A0C}" srcOrd="0" destOrd="0" presId="urn:microsoft.com/office/officeart/2016/7/layout/RepeatingBendingProcessNew"/>
    <dgm:cxn modelId="{48BEF9B1-CBD4-524F-9F70-06728FD4A43A}" type="presParOf" srcId="{207529AF-8489-3841-96CA-323B625083C7}" destId="{827D9465-83F1-EA47-9402-073ED9B45819}" srcOrd="4" destOrd="0" presId="urn:microsoft.com/office/officeart/2016/7/layout/RepeatingBendingProcessNew"/>
    <dgm:cxn modelId="{EF2CDD51-033F-8D43-B41A-231A0E588E2F}" type="presParOf" srcId="{207529AF-8489-3841-96CA-323B625083C7}" destId="{EFE7FBA2-57EE-EE43-B8AA-E766CB07C985}" srcOrd="5" destOrd="0" presId="urn:microsoft.com/office/officeart/2016/7/layout/RepeatingBendingProcessNew"/>
    <dgm:cxn modelId="{0D71B1FF-55EC-124D-80E2-F34EE5B7CB66}" type="presParOf" srcId="{EFE7FBA2-57EE-EE43-B8AA-E766CB07C985}" destId="{CC8D7E98-81CD-214C-93BD-A17498CCCA92}" srcOrd="0" destOrd="0" presId="urn:microsoft.com/office/officeart/2016/7/layout/RepeatingBendingProcessNew"/>
    <dgm:cxn modelId="{7E90443E-0775-914B-B355-071BDA225D02}" type="presParOf" srcId="{207529AF-8489-3841-96CA-323B625083C7}" destId="{C7BE6AE6-7FEC-D345-84D9-ECBD051EF16A}" srcOrd="6" destOrd="0" presId="urn:microsoft.com/office/officeart/2016/7/layout/RepeatingBendingProcessNew"/>
    <dgm:cxn modelId="{63329BDE-9B9F-8C4F-8591-CBBEA3578A8D}" type="presParOf" srcId="{207529AF-8489-3841-96CA-323B625083C7}" destId="{EF6F2E98-D940-3A4C-99B8-29F11B9A4B5F}" srcOrd="7" destOrd="0" presId="urn:microsoft.com/office/officeart/2016/7/layout/RepeatingBendingProcessNew"/>
    <dgm:cxn modelId="{DB66756A-7A89-9149-80E1-CC0517722CF1}" type="presParOf" srcId="{EF6F2E98-D940-3A4C-99B8-29F11B9A4B5F}" destId="{28DECB46-B8E6-D74B-B57C-A27F1126FD71}" srcOrd="0" destOrd="0" presId="urn:microsoft.com/office/officeart/2016/7/layout/RepeatingBendingProcessNew"/>
    <dgm:cxn modelId="{33755A5F-E2A5-DB46-A484-CD41A3986749}" type="presParOf" srcId="{207529AF-8489-3841-96CA-323B625083C7}" destId="{E3D4AEB8-8673-664B-9E87-44867BBEEACB}" srcOrd="8" destOrd="0" presId="urn:microsoft.com/office/officeart/2016/7/layout/RepeatingBendingProcessNew"/>
    <dgm:cxn modelId="{252B23EE-DC89-0446-89CB-31BF1DC2A3D0}" type="presParOf" srcId="{207529AF-8489-3841-96CA-323B625083C7}" destId="{C7EA5BEA-1F3A-4247-B2C3-D75D006313D5}" srcOrd="9" destOrd="0" presId="urn:microsoft.com/office/officeart/2016/7/layout/RepeatingBendingProcessNew"/>
    <dgm:cxn modelId="{88B34305-8C08-1740-8DB9-AFBF2E13F4FB}" type="presParOf" srcId="{C7EA5BEA-1F3A-4247-B2C3-D75D006313D5}" destId="{1FFB43E6-5552-DA4E-A791-51E40B402446}" srcOrd="0" destOrd="0" presId="urn:microsoft.com/office/officeart/2016/7/layout/RepeatingBendingProcessNew"/>
    <dgm:cxn modelId="{445FB517-A929-2443-AA0F-DCD017E85252}" type="presParOf" srcId="{207529AF-8489-3841-96CA-323B625083C7}" destId="{21CA5170-A3D3-A045-8D16-3930F7E8CA74}" srcOrd="10" destOrd="0" presId="urn:microsoft.com/office/officeart/2016/7/layout/RepeatingBendingProcessNew"/>
    <dgm:cxn modelId="{7B56EF9F-C52C-AB43-91F8-E162A689C158}" type="presParOf" srcId="{207529AF-8489-3841-96CA-323B625083C7}" destId="{4D13131B-52E7-954E-94DF-C67FA6891E1A}" srcOrd="11" destOrd="0" presId="urn:microsoft.com/office/officeart/2016/7/layout/RepeatingBendingProcessNew"/>
    <dgm:cxn modelId="{D9D632E2-9382-5745-B6B0-5A47B89EDB9A}" type="presParOf" srcId="{4D13131B-52E7-954E-94DF-C67FA6891E1A}" destId="{82FB9F7D-4E26-6C43-97D1-3F1ABD4F48DA}" srcOrd="0" destOrd="0" presId="urn:microsoft.com/office/officeart/2016/7/layout/RepeatingBendingProcessNew"/>
    <dgm:cxn modelId="{9283186B-6D2F-8C41-8656-490CB101CD31}" type="presParOf" srcId="{207529AF-8489-3841-96CA-323B625083C7}" destId="{955F90F1-DC12-C546-80AF-45CE47209CDE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3A0C4-6870-AE4F-9DD5-59B480C0B36F}">
      <dsp:nvSpPr>
        <dsp:cNvPr id="0" name=""/>
        <dsp:cNvSpPr/>
      </dsp:nvSpPr>
      <dsp:spPr>
        <a:xfrm>
          <a:off x="2332533" y="833349"/>
          <a:ext cx="5045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4569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71439" y="876391"/>
        <a:ext cx="26758" cy="5356"/>
      </dsp:txXfrm>
    </dsp:sp>
    <dsp:sp modelId="{5318E90D-7A63-064D-9A9B-342B4E62ED78}">
      <dsp:nvSpPr>
        <dsp:cNvPr id="0" name=""/>
        <dsp:cNvSpPr/>
      </dsp:nvSpPr>
      <dsp:spPr>
        <a:xfrm>
          <a:off x="7508" y="181022"/>
          <a:ext cx="2326825" cy="13960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016" tIns="119680" rIns="114016" bIns="1196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From 1960 to 2022, Mexico's and China's economic performance showed remarkable differences.</a:t>
          </a:r>
        </a:p>
      </dsp:txBody>
      <dsp:txXfrm>
        <a:off x="7508" y="181022"/>
        <a:ext cx="2326825" cy="1396095"/>
      </dsp:txXfrm>
    </dsp:sp>
    <dsp:sp modelId="{A2C051A6-C3D1-6D46-8C94-1B40F7596219}">
      <dsp:nvSpPr>
        <dsp:cNvPr id="0" name=""/>
        <dsp:cNvSpPr/>
      </dsp:nvSpPr>
      <dsp:spPr>
        <a:xfrm>
          <a:off x="5194529" y="833349"/>
          <a:ext cx="5045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4569" y="45720"/>
              </a:lnTo>
            </a:path>
          </a:pathLst>
        </a:custGeom>
        <a:noFill/>
        <a:ln w="635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33435" y="876391"/>
        <a:ext cx="26758" cy="5356"/>
      </dsp:txXfrm>
    </dsp:sp>
    <dsp:sp modelId="{B00F1690-AFE4-344B-8A45-ED8D476585B6}">
      <dsp:nvSpPr>
        <dsp:cNvPr id="0" name=""/>
        <dsp:cNvSpPr/>
      </dsp:nvSpPr>
      <dsp:spPr>
        <a:xfrm>
          <a:off x="2869503" y="181022"/>
          <a:ext cx="2326825" cy="1396095"/>
        </a:xfrm>
        <a:prstGeom prst="rect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016" tIns="119680" rIns="114016" bIns="1196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At the start of the period in 1960, China held a slight economic advantage over Mexico, with a total GDP of 158 907 million constant 2015 US Dollars, compared to Mexico's 152 253 million.  </a:t>
          </a:r>
        </a:p>
      </dsp:txBody>
      <dsp:txXfrm>
        <a:off x="2869503" y="181022"/>
        <a:ext cx="2326825" cy="1396095"/>
      </dsp:txXfrm>
    </dsp:sp>
    <dsp:sp modelId="{2E66B125-FF21-2344-B699-04B1630C5360}">
      <dsp:nvSpPr>
        <dsp:cNvPr id="0" name=""/>
        <dsp:cNvSpPr/>
      </dsp:nvSpPr>
      <dsp:spPr>
        <a:xfrm>
          <a:off x="8056525" y="833349"/>
          <a:ext cx="5045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4569" y="45720"/>
              </a:lnTo>
            </a:path>
          </a:pathLst>
        </a:custGeom>
        <a:noFill/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295430" y="876391"/>
        <a:ext cx="26758" cy="5356"/>
      </dsp:txXfrm>
    </dsp:sp>
    <dsp:sp modelId="{BAED8D97-BCD6-2747-A6BC-21C7488CC171}">
      <dsp:nvSpPr>
        <dsp:cNvPr id="0" name=""/>
        <dsp:cNvSpPr/>
      </dsp:nvSpPr>
      <dsp:spPr>
        <a:xfrm>
          <a:off x="5731499" y="181022"/>
          <a:ext cx="2326825" cy="1396095"/>
        </a:xfrm>
        <a:prstGeom prst="rect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016" tIns="119680" rIns="114016" bIns="1196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The per capita GDP in China was 238 dollars, and 4 198 dollars in Mexico.</a:t>
          </a:r>
        </a:p>
      </dsp:txBody>
      <dsp:txXfrm>
        <a:off x="5731499" y="181022"/>
        <a:ext cx="2326825" cy="1396095"/>
      </dsp:txXfrm>
    </dsp:sp>
    <dsp:sp modelId="{A08121F6-A578-A444-8930-EC9546D1A8C6}">
      <dsp:nvSpPr>
        <dsp:cNvPr id="0" name=""/>
        <dsp:cNvSpPr/>
      </dsp:nvSpPr>
      <dsp:spPr>
        <a:xfrm>
          <a:off x="1170920" y="1575317"/>
          <a:ext cx="8585987" cy="504569"/>
        </a:xfrm>
        <a:custGeom>
          <a:avLst/>
          <a:gdLst/>
          <a:ahLst/>
          <a:cxnLst/>
          <a:rect l="0" t="0" r="0" b="0"/>
          <a:pathLst>
            <a:path>
              <a:moveTo>
                <a:pt x="8585987" y="0"/>
              </a:moveTo>
              <a:lnTo>
                <a:pt x="8585987" y="269384"/>
              </a:lnTo>
              <a:lnTo>
                <a:pt x="0" y="269384"/>
              </a:lnTo>
              <a:lnTo>
                <a:pt x="0" y="504569"/>
              </a:lnTo>
            </a:path>
          </a:pathLst>
        </a:custGeom>
        <a:noFill/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48848" y="1824924"/>
        <a:ext cx="430132" cy="5356"/>
      </dsp:txXfrm>
    </dsp:sp>
    <dsp:sp modelId="{D69E8897-B22C-D747-8695-EDBC78B7BE05}">
      <dsp:nvSpPr>
        <dsp:cNvPr id="0" name=""/>
        <dsp:cNvSpPr/>
      </dsp:nvSpPr>
      <dsp:spPr>
        <a:xfrm>
          <a:off x="8593495" y="181022"/>
          <a:ext cx="2326825" cy="1396095"/>
        </a:xfrm>
        <a:prstGeom prst="rect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016" tIns="119680" rIns="114016" bIns="1196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From 1961 to 1980, Mexico's economic growth rates were higher and more stable.</a:t>
          </a:r>
        </a:p>
      </dsp:txBody>
      <dsp:txXfrm>
        <a:off x="8593495" y="181022"/>
        <a:ext cx="2326825" cy="1396095"/>
      </dsp:txXfrm>
    </dsp:sp>
    <dsp:sp modelId="{00FB2882-802B-7F4E-AC50-9862DF09C707}">
      <dsp:nvSpPr>
        <dsp:cNvPr id="0" name=""/>
        <dsp:cNvSpPr/>
      </dsp:nvSpPr>
      <dsp:spPr>
        <a:xfrm>
          <a:off x="2332533" y="2764615"/>
          <a:ext cx="5045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4569" y="45720"/>
              </a:lnTo>
            </a:path>
          </a:pathLst>
        </a:custGeom>
        <a:noFill/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71439" y="2807656"/>
        <a:ext cx="26758" cy="5356"/>
      </dsp:txXfrm>
    </dsp:sp>
    <dsp:sp modelId="{D2631FD1-4476-E045-AA09-1101DC8B5CD4}">
      <dsp:nvSpPr>
        <dsp:cNvPr id="0" name=""/>
        <dsp:cNvSpPr/>
      </dsp:nvSpPr>
      <dsp:spPr>
        <a:xfrm>
          <a:off x="7508" y="2112287"/>
          <a:ext cx="2326825" cy="1396095"/>
        </a:xfrm>
        <a:prstGeom prst="rect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016" tIns="119680" rIns="114016" bIns="1196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However, from 1990 to 2020, China’s growth rates were much higher, so by 2021, its per capita GDP reached the Rest of the World’s average.</a:t>
          </a:r>
        </a:p>
      </dsp:txBody>
      <dsp:txXfrm>
        <a:off x="7508" y="2112287"/>
        <a:ext cx="2326825" cy="1396095"/>
      </dsp:txXfrm>
    </dsp:sp>
    <dsp:sp modelId="{7F8DD881-4487-994B-BF21-8A38DDD5CEFD}">
      <dsp:nvSpPr>
        <dsp:cNvPr id="0" name=""/>
        <dsp:cNvSpPr/>
      </dsp:nvSpPr>
      <dsp:spPr>
        <a:xfrm>
          <a:off x="5194529" y="2764615"/>
          <a:ext cx="5045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4569" y="45720"/>
              </a:lnTo>
            </a:path>
          </a:pathLst>
        </a:custGeom>
        <a:noFill/>
        <a:ln w="635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33435" y="2807656"/>
        <a:ext cx="26758" cy="5356"/>
      </dsp:txXfrm>
    </dsp:sp>
    <dsp:sp modelId="{5530F280-3A78-C542-ADC2-A1B826FDF848}">
      <dsp:nvSpPr>
        <dsp:cNvPr id="0" name=""/>
        <dsp:cNvSpPr/>
      </dsp:nvSpPr>
      <dsp:spPr>
        <a:xfrm>
          <a:off x="2869503" y="2112287"/>
          <a:ext cx="2326825" cy="1396095"/>
        </a:xfrm>
        <a:prstGeom prst="rect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016" tIns="119680" rIns="114016" bIns="1196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In 2022, the average income in China was 11 560 vs. 10 077 in Mexico </a:t>
          </a:r>
        </a:p>
      </dsp:txBody>
      <dsp:txXfrm>
        <a:off x="2869503" y="2112287"/>
        <a:ext cx="2326825" cy="1396095"/>
      </dsp:txXfrm>
    </dsp:sp>
    <dsp:sp modelId="{5C2D5729-C26F-DB4B-88F8-802486B32B15}">
      <dsp:nvSpPr>
        <dsp:cNvPr id="0" name=""/>
        <dsp:cNvSpPr/>
      </dsp:nvSpPr>
      <dsp:spPr>
        <a:xfrm>
          <a:off x="8056525" y="2764615"/>
          <a:ext cx="5045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4569" y="45720"/>
              </a:lnTo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295430" y="2807656"/>
        <a:ext cx="26758" cy="5356"/>
      </dsp:txXfrm>
    </dsp:sp>
    <dsp:sp modelId="{C7A31A3B-46AE-4D45-BD16-130765010CF9}">
      <dsp:nvSpPr>
        <dsp:cNvPr id="0" name=""/>
        <dsp:cNvSpPr/>
      </dsp:nvSpPr>
      <dsp:spPr>
        <a:xfrm>
          <a:off x="5731499" y="2112287"/>
          <a:ext cx="2326825" cy="1396095"/>
        </a:xfrm>
        <a:prstGeom prst="rect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016" tIns="119680" rIns="114016" bIns="1196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From 1995 to 2020, both countries had their highest export growth rates in gross value.</a:t>
          </a:r>
        </a:p>
      </dsp:txBody>
      <dsp:txXfrm>
        <a:off x="5731499" y="2112287"/>
        <a:ext cx="2326825" cy="1396095"/>
      </dsp:txXfrm>
    </dsp:sp>
    <dsp:sp modelId="{F7582A41-0F0E-6045-A873-FE63052E779C}">
      <dsp:nvSpPr>
        <dsp:cNvPr id="0" name=""/>
        <dsp:cNvSpPr/>
      </dsp:nvSpPr>
      <dsp:spPr>
        <a:xfrm>
          <a:off x="8593495" y="2112287"/>
          <a:ext cx="2326825" cy="1396095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016" tIns="119680" rIns="114016" bIns="1196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Over the period, the export processing activities in China exhibited a higher share of DVA than the exports of the Global Manufacturing Activities, on average 76 vs. 43 percent. </a:t>
          </a:r>
        </a:p>
      </dsp:txBody>
      <dsp:txXfrm>
        <a:off x="8593495" y="2112287"/>
        <a:ext cx="2326825" cy="13960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2B3A9-1890-4643-BC98-7DE41A0E6A49}">
      <dsp:nvSpPr>
        <dsp:cNvPr id="0" name=""/>
        <dsp:cNvSpPr/>
      </dsp:nvSpPr>
      <dsp:spPr>
        <a:xfrm>
          <a:off x="2329474" y="832405"/>
          <a:ext cx="5050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093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68628" y="875447"/>
        <a:ext cx="26784" cy="5356"/>
      </dsp:txXfrm>
    </dsp:sp>
    <dsp:sp modelId="{67F9D465-FBD4-A44B-8A69-E1FE6EDDF21B}">
      <dsp:nvSpPr>
        <dsp:cNvPr id="0" name=""/>
        <dsp:cNvSpPr/>
      </dsp:nvSpPr>
      <dsp:spPr>
        <a:xfrm>
          <a:off x="2174" y="179395"/>
          <a:ext cx="2329100" cy="13974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128" tIns="119797" rIns="114128" bIns="11979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The </a:t>
          </a:r>
          <a:r>
            <a:rPr lang="en-US" sz="1300" i="1" kern="1200"/>
            <a:t>Activities Excluding Global Manufacturing </a:t>
          </a:r>
          <a:r>
            <a:rPr lang="en-US" sz="1300" kern="1200"/>
            <a:t>in Mexico tend to exhibit higher DVA shares than the </a:t>
          </a:r>
          <a:r>
            <a:rPr lang="en-US" sz="1300" i="1" kern="1200"/>
            <a:t>Activities Excluding Export Processing </a:t>
          </a:r>
          <a:r>
            <a:rPr lang="en-US" sz="1300" kern="1200"/>
            <a:t>in China (90 vs. 88 percent). </a:t>
          </a:r>
        </a:p>
      </dsp:txBody>
      <dsp:txXfrm>
        <a:off x="2174" y="179395"/>
        <a:ext cx="2329100" cy="1397460"/>
      </dsp:txXfrm>
    </dsp:sp>
    <dsp:sp modelId="{3AD0D9AD-E920-644A-9199-FDF47EFEEB38}">
      <dsp:nvSpPr>
        <dsp:cNvPr id="0" name=""/>
        <dsp:cNvSpPr/>
      </dsp:nvSpPr>
      <dsp:spPr>
        <a:xfrm>
          <a:off x="5194267" y="832405"/>
          <a:ext cx="5050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093" y="45720"/>
              </a:lnTo>
            </a:path>
          </a:pathLst>
        </a:custGeom>
        <a:noFill/>
        <a:ln w="635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33422" y="875447"/>
        <a:ext cx="26784" cy="5356"/>
      </dsp:txXfrm>
    </dsp:sp>
    <dsp:sp modelId="{6B9EDA13-B45A-F247-839B-05D5B67163D7}">
      <dsp:nvSpPr>
        <dsp:cNvPr id="0" name=""/>
        <dsp:cNvSpPr/>
      </dsp:nvSpPr>
      <dsp:spPr>
        <a:xfrm>
          <a:off x="2866967" y="179395"/>
          <a:ext cx="2329100" cy="1397460"/>
        </a:xfrm>
        <a:prstGeom prst="rect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128" tIns="119797" rIns="114128" bIns="11979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Mexico receives 650 dollars for every 1,000 dollars of exports, and China gets 810 dollars in domestic value-added.</a:t>
          </a:r>
        </a:p>
      </dsp:txBody>
      <dsp:txXfrm>
        <a:off x="2866967" y="179395"/>
        <a:ext cx="2329100" cy="1397460"/>
      </dsp:txXfrm>
    </dsp:sp>
    <dsp:sp modelId="{EFE7FBA2-57EE-EE43-B8AA-E766CB07C985}">
      <dsp:nvSpPr>
        <dsp:cNvPr id="0" name=""/>
        <dsp:cNvSpPr/>
      </dsp:nvSpPr>
      <dsp:spPr>
        <a:xfrm>
          <a:off x="8059061" y="832405"/>
          <a:ext cx="5050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093" y="45720"/>
              </a:lnTo>
            </a:path>
          </a:pathLst>
        </a:custGeom>
        <a:noFill/>
        <a:ln w="635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298215" y="875447"/>
        <a:ext cx="26784" cy="5356"/>
      </dsp:txXfrm>
    </dsp:sp>
    <dsp:sp modelId="{827D9465-83F1-EA47-9402-073ED9B45819}">
      <dsp:nvSpPr>
        <dsp:cNvPr id="0" name=""/>
        <dsp:cNvSpPr/>
      </dsp:nvSpPr>
      <dsp:spPr>
        <a:xfrm>
          <a:off x="5731761" y="179395"/>
          <a:ext cx="2329100" cy="1397460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128" tIns="119797" rIns="114128" bIns="11979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China also adds more value to its intermediate input exports. </a:t>
          </a:r>
        </a:p>
      </dsp:txBody>
      <dsp:txXfrm>
        <a:off x="5731761" y="179395"/>
        <a:ext cx="2329100" cy="1397460"/>
      </dsp:txXfrm>
    </dsp:sp>
    <dsp:sp modelId="{EF6F2E98-D940-3A4C-99B8-29F11B9A4B5F}">
      <dsp:nvSpPr>
        <dsp:cNvPr id="0" name=""/>
        <dsp:cNvSpPr/>
      </dsp:nvSpPr>
      <dsp:spPr>
        <a:xfrm>
          <a:off x="1166724" y="1575055"/>
          <a:ext cx="8594380" cy="505093"/>
        </a:xfrm>
        <a:custGeom>
          <a:avLst/>
          <a:gdLst/>
          <a:ahLst/>
          <a:cxnLst/>
          <a:rect l="0" t="0" r="0" b="0"/>
          <a:pathLst>
            <a:path>
              <a:moveTo>
                <a:pt x="8594380" y="0"/>
              </a:moveTo>
              <a:lnTo>
                <a:pt x="8594380" y="269646"/>
              </a:lnTo>
              <a:lnTo>
                <a:pt x="0" y="269646"/>
              </a:lnTo>
              <a:lnTo>
                <a:pt x="0" y="505093"/>
              </a:lnTo>
            </a:path>
          </a:pathLst>
        </a:custGeom>
        <a:noFill/>
        <a:ln w="635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48638" y="1824924"/>
        <a:ext cx="430552" cy="5356"/>
      </dsp:txXfrm>
    </dsp:sp>
    <dsp:sp modelId="{C7BE6AE6-7FEC-D345-84D9-ECBD051EF16A}">
      <dsp:nvSpPr>
        <dsp:cNvPr id="0" name=""/>
        <dsp:cNvSpPr/>
      </dsp:nvSpPr>
      <dsp:spPr>
        <a:xfrm>
          <a:off x="8596554" y="179395"/>
          <a:ext cx="2329100" cy="1397460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128" tIns="119797" rIns="114128" bIns="11979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The structural decomposition analysis shows that year by year, the relative importance of each variable in the decomposition undergoes significant shifts. </a:t>
          </a:r>
        </a:p>
      </dsp:txBody>
      <dsp:txXfrm>
        <a:off x="8596554" y="179395"/>
        <a:ext cx="2329100" cy="1397460"/>
      </dsp:txXfrm>
    </dsp:sp>
    <dsp:sp modelId="{C7EA5BEA-1F3A-4247-B2C3-D75D006313D5}">
      <dsp:nvSpPr>
        <dsp:cNvPr id="0" name=""/>
        <dsp:cNvSpPr/>
      </dsp:nvSpPr>
      <dsp:spPr>
        <a:xfrm>
          <a:off x="2329474" y="2765559"/>
          <a:ext cx="5050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093" y="45720"/>
              </a:lnTo>
            </a:path>
          </a:pathLst>
        </a:custGeom>
        <a:noFill/>
        <a:ln w="635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68628" y="2808600"/>
        <a:ext cx="26784" cy="5356"/>
      </dsp:txXfrm>
    </dsp:sp>
    <dsp:sp modelId="{E3D4AEB8-8673-664B-9E87-44867BBEEACB}">
      <dsp:nvSpPr>
        <dsp:cNvPr id="0" name=""/>
        <dsp:cNvSpPr/>
      </dsp:nvSpPr>
      <dsp:spPr>
        <a:xfrm>
          <a:off x="2174" y="2112549"/>
          <a:ext cx="2329100" cy="1397460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128" tIns="119797" rIns="114128" bIns="11979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i="1" kern="1200"/>
            <a:t>Export Processing Activities </a:t>
          </a:r>
          <a:r>
            <a:rPr lang="en-US" sz="1300" kern="1200"/>
            <a:t>contribute a lower share of the Chinese economy's value-added change. </a:t>
          </a:r>
        </a:p>
      </dsp:txBody>
      <dsp:txXfrm>
        <a:off x="2174" y="2112549"/>
        <a:ext cx="2329100" cy="1397460"/>
      </dsp:txXfrm>
    </dsp:sp>
    <dsp:sp modelId="{4D13131B-52E7-954E-94DF-C67FA6891E1A}">
      <dsp:nvSpPr>
        <dsp:cNvPr id="0" name=""/>
        <dsp:cNvSpPr/>
      </dsp:nvSpPr>
      <dsp:spPr>
        <a:xfrm>
          <a:off x="5194267" y="2765559"/>
          <a:ext cx="5050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093" y="45720"/>
              </a:lnTo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33422" y="2808600"/>
        <a:ext cx="26784" cy="5356"/>
      </dsp:txXfrm>
    </dsp:sp>
    <dsp:sp modelId="{21CA5170-A3D3-A045-8D16-3930F7E8CA74}">
      <dsp:nvSpPr>
        <dsp:cNvPr id="0" name=""/>
        <dsp:cNvSpPr/>
      </dsp:nvSpPr>
      <dsp:spPr>
        <a:xfrm>
          <a:off x="2866967" y="2112549"/>
          <a:ext cx="2329100" cy="1397460"/>
        </a:xfrm>
        <a:prstGeom prst="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128" tIns="119797" rIns="114128" bIns="11979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Contrary to expectations, the average contribution of Chinese exports to its value-added change was lower than that of Mexican exports to its domestic value-added.</a:t>
          </a:r>
        </a:p>
      </dsp:txBody>
      <dsp:txXfrm>
        <a:off x="2866967" y="2112549"/>
        <a:ext cx="2329100" cy="1397460"/>
      </dsp:txXfrm>
    </dsp:sp>
    <dsp:sp modelId="{955F90F1-DC12-C546-80AF-45CE47209CDE}">
      <dsp:nvSpPr>
        <dsp:cNvPr id="0" name=""/>
        <dsp:cNvSpPr/>
      </dsp:nvSpPr>
      <dsp:spPr>
        <a:xfrm>
          <a:off x="5731761" y="2112549"/>
          <a:ext cx="2329100" cy="139746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128" tIns="119797" rIns="114128" bIns="119797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Finally, the only decomposition element with a decrease was the one associated with the total requirements coefficient matrix. </a:t>
          </a:r>
        </a:p>
      </dsp:txBody>
      <dsp:txXfrm>
        <a:off x="5731761" y="2112549"/>
        <a:ext cx="2329100" cy="1397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04112-1326-C744-26AA-7F35528EBF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646570-77D2-8DAF-2517-711DF8786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942E2-2E41-935F-34B1-C2673D961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94DC-9622-8E40-8E99-717ABDCE2FAE}" type="datetimeFigureOut">
              <a:rPr lang="en-MX" smtClean="0"/>
              <a:t>25/06/24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20E09-7021-5705-5F42-E381D5E82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96C7B-6832-8EC2-57C2-97028741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30842-E338-8D4A-873F-E195C605C522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416308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B9A8A-290C-CD74-2D0B-2236D1AFD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8BEB3-329C-3199-84E7-AE5E74FC5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F5A93-3744-4361-7584-F9044DB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94DC-9622-8E40-8E99-717ABDCE2FAE}" type="datetimeFigureOut">
              <a:rPr lang="en-MX" smtClean="0"/>
              <a:t>25/06/24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E9828-A0A9-E8BF-2A0B-F930AC294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AFFD7-BBCE-10E7-CCE1-B9BC5AC81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30842-E338-8D4A-873F-E195C605C522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60206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B5B63C-2D52-625C-F455-0930E746CD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6EBDE6-DE4A-8744-B049-A076D1C8D9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4B71C-137B-6FE3-C941-0ECD8231C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94DC-9622-8E40-8E99-717ABDCE2FAE}" type="datetimeFigureOut">
              <a:rPr lang="en-MX" smtClean="0"/>
              <a:t>25/06/24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D2910-DE63-6028-4D78-9393245C4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7CA6-9F65-93ED-F100-F323ECB53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30842-E338-8D4A-873F-E195C605C522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21082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9B3BD-6D88-F7F8-0A2B-54723389C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51DC1-2BFA-49CA-5682-EE36BFC2B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B3351-405F-6A90-6E06-C2144976F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94DC-9622-8E40-8E99-717ABDCE2FAE}" type="datetimeFigureOut">
              <a:rPr lang="en-MX" smtClean="0"/>
              <a:t>25/06/24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119EA-E8BA-3264-92D5-B8D067C47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997C2-0CEC-56C5-7B75-7E3291F55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30842-E338-8D4A-873F-E195C605C522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4127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7749F-B4F5-2068-6560-4567B711F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6FFEC-667D-3A9B-F56F-D2C4379A0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F8229-EB03-AF89-9BDB-C65865C4B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94DC-9622-8E40-8E99-717ABDCE2FAE}" type="datetimeFigureOut">
              <a:rPr lang="en-MX" smtClean="0"/>
              <a:t>25/06/24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97674-F298-F9AC-57D4-9E71892ED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1E212-10E8-06F2-F159-16AB8852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30842-E338-8D4A-873F-E195C605C522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591499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0FACF-DD09-5D8E-583E-27327CBBC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A4989-C654-6A1A-A75F-AF8F3DC20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8EE89-B7F7-01B1-7658-F0112E6AA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2E00D3-3C8D-043C-2D78-5DCA736E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94DC-9622-8E40-8E99-717ABDCE2FAE}" type="datetimeFigureOut">
              <a:rPr lang="en-MX" smtClean="0"/>
              <a:t>25/06/24</a:t>
            </a:fld>
            <a:endParaRPr lang="en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D2CA92-0259-0A7B-07C7-891056134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F0E87-7F72-9AC2-86E1-C9553FD83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30842-E338-8D4A-873F-E195C605C522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555700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993BC-B86C-AF5C-57DA-0C7EE7BBE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2D8F79-5F5F-ED62-5C05-CA98E58F3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EE1929-A526-BFC4-524A-F405EA0553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D62ED3-D67C-216E-8CE1-D027CA8A22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EE24A4-A469-1C94-96F9-D2FA13FB59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31FC30-7FC7-E3E2-249E-0AE245344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94DC-9622-8E40-8E99-717ABDCE2FAE}" type="datetimeFigureOut">
              <a:rPr lang="en-MX" smtClean="0"/>
              <a:t>25/06/24</a:t>
            </a:fld>
            <a:endParaRPr lang="en-MX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092714-0CBF-ACCA-81F6-102AB7786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E56B4C-4A49-9640-25D1-095EC73D2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30842-E338-8D4A-873F-E195C605C522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896400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85910-33FB-257E-0492-EFA06E1A2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D64558-819E-C5C9-83E3-4441B6269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94DC-9622-8E40-8E99-717ABDCE2FAE}" type="datetimeFigureOut">
              <a:rPr lang="en-MX" smtClean="0"/>
              <a:t>25/06/24</a:t>
            </a:fld>
            <a:endParaRPr lang="en-MX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E57DC-5E08-DAFD-57D8-2ECC04513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9ED0EE-E831-71FD-12BB-B6F11B18A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30842-E338-8D4A-873F-E195C605C522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739444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9BB24E-1BC5-F7ED-ADED-896E10F43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94DC-9622-8E40-8E99-717ABDCE2FAE}" type="datetimeFigureOut">
              <a:rPr lang="en-MX" smtClean="0"/>
              <a:t>25/06/24</a:t>
            </a:fld>
            <a:endParaRPr lang="en-MX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B1BD34-2B91-684C-F93E-15548805D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6192D-0743-4EE8-217B-C36D8BFE5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30842-E338-8D4A-873F-E195C605C522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15136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EA3B8-BF76-9C6C-F825-8A1C74192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96F40-5ED5-5D27-EDB2-65C9F428E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682B4D-966B-D52B-C3D9-A3F67DD97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70D5C0-075F-FEAE-32CF-0F4AB3EAB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94DC-9622-8E40-8E99-717ABDCE2FAE}" type="datetimeFigureOut">
              <a:rPr lang="en-MX" smtClean="0"/>
              <a:t>25/06/24</a:t>
            </a:fld>
            <a:endParaRPr lang="en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98B5B-16D8-FB1B-7C87-E9FF0669E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2E3C0-8803-8C14-4857-45E58230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30842-E338-8D4A-873F-E195C605C522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941388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3F3E5-D8CA-2716-06D7-3106FCBDE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68AE48-A2F7-4391-63BE-32E4E73820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913A0E-8505-D9BD-41FE-2D9E819B8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3E98D0-C66C-E099-5018-E887F6258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94DC-9622-8E40-8E99-717ABDCE2FAE}" type="datetimeFigureOut">
              <a:rPr lang="en-MX" smtClean="0"/>
              <a:t>25/06/24</a:t>
            </a:fld>
            <a:endParaRPr lang="en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49248A-0925-C500-450C-D962C0D2D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58261-5CF5-657C-3F15-5FC860F1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30842-E338-8D4A-873F-E195C605C522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899708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4350FE-CFF7-965A-115D-87528B0C8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4C4A9-6039-3DF0-7628-5D411937F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D44E7-9BD0-9B15-1ABE-A7EC13EC01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494DC-9622-8E40-8E99-717ABDCE2FAE}" type="datetimeFigureOut">
              <a:rPr lang="en-MX" smtClean="0"/>
              <a:t>25/06/24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CBEBD-B580-F42C-1B68-E361131E8E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990E9-E603-EA04-8BEE-48B47CF82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30842-E338-8D4A-873F-E195C605C522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19885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F9AB25-C9B4-4B74-4F8E-EDFC27BBA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442" y="921715"/>
            <a:ext cx="5163022" cy="2635993"/>
          </a:xfrm>
        </p:spPr>
        <p:txBody>
          <a:bodyPr anchor="b">
            <a:normAutofit/>
          </a:bodyPr>
          <a:lstStyle/>
          <a:p>
            <a:pPr algn="l"/>
            <a:r>
              <a:rPr lang="en-US" sz="2600" kern="100">
                <a:effectLst/>
                <a:latin typeface="Baskerville" panose="0202050207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Mexico and China’s international trade structural decomposition analysis. 1995-2020</a:t>
            </a:r>
            <a:br>
              <a:rPr lang="en-MX" sz="2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600" kern="100">
                <a:effectLst/>
                <a:latin typeface="Baskerville" panose="0202050207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n-MX" sz="2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600" kern="100">
                <a:effectLst/>
                <a:latin typeface="Baskerville" panose="0202050207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Rosario Cervantes-Martínez</a:t>
            </a:r>
            <a:br>
              <a:rPr lang="en-US" sz="2600" b="1" i="0">
                <a:effectLst/>
                <a:latin typeface="Arial" panose="020B0604020202020204" pitchFamily="34" charset="0"/>
              </a:rPr>
            </a:br>
            <a:endParaRPr lang="en-MX" sz="2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9B1369-0964-C119-888E-A01F0CB311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442" y="4541263"/>
            <a:ext cx="4662957" cy="1395022"/>
          </a:xfrm>
        </p:spPr>
        <p:txBody>
          <a:bodyPr anchor="t">
            <a:normAutofit/>
          </a:bodyPr>
          <a:lstStyle/>
          <a:p>
            <a:pPr algn="l"/>
            <a:r>
              <a:rPr lang="en-US" sz="2200" b="1" i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30</a:t>
            </a:r>
            <a:r>
              <a:rPr lang="en-US" sz="2200" b="1" i="0" baseline="3000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</a:t>
            </a:r>
            <a:r>
              <a:rPr lang="en-US" sz="2200" b="1" i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International Input-Output Association Conference</a:t>
            </a:r>
            <a:br>
              <a:rPr lang="en-US" sz="2200" b="1" i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</a:br>
            <a:br>
              <a:rPr lang="en-US" sz="2200" b="1" i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</a:br>
            <a:r>
              <a:rPr lang="en-US" sz="2200" b="1" i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en-US" sz="2200" b="1" i="0" baseline="3000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st</a:t>
            </a:r>
            <a:r>
              <a:rPr lang="en-US" sz="2200" b="1" i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- 5</a:t>
            </a:r>
            <a:r>
              <a:rPr lang="en-US" sz="2200" b="1" i="0" baseline="3000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</a:t>
            </a:r>
            <a:r>
              <a:rPr lang="en-US" sz="2200" b="1" i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July 2024, Santiago, Chile</a:t>
            </a:r>
            <a:endParaRPr lang="en-MX" sz="2200" kern="10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MX" sz="220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858A72-BE95-DEC8-05D4-BDE39DC933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" r="51079"/>
          <a:stretch/>
        </p:blipFill>
        <p:spPr>
          <a:xfrm>
            <a:off x="6741236" y="463404"/>
            <a:ext cx="4828364" cy="555319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25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0D13C5-AF8C-3EAF-F779-6BD608866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Mexico and China’s international trade structural decomposition analysis. 1995-2020</a:t>
            </a:r>
            <a:endParaRPr lang="en-US" sz="2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40BAEC-369B-8D38-1111-DAC35D52FCA6}"/>
              </a:ext>
            </a:extLst>
          </p:cNvPr>
          <p:cNvSpPr txBox="1"/>
          <p:nvPr/>
        </p:nvSpPr>
        <p:spPr>
          <a:xfrm>
            <a:off x="8572499" y="390832"/>
            <a:ext cx="3233585" cy="873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Final goods exports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54AE61-DF89-20E5-EF36-AFDF78142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586" y="1966293"/>
            <a:ext cx="7154826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61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AF81BD-A6DC-E35D-D1C6-3F6225D68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Mexico and China’s international trade structural decomposition analysis. 1995-2020</a:t>
            </a:r>
            <a:endParaRPr lang="en-US" sz="2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01EE81-D7FB-EC09-F9C3-B18EFDE6A4DA}"/>
              </a:ext>
            </a:extLst>
          </p:cNvPr>
          <p:cNvSpPr txBox="1"/>
          <p:nvPr/>
        </p:nvSpPr>
        <p:spPr>
          <a:xfrm>
            <a:off x="8572499" y="390832"/>
            <a:ext cx="3233585" cy="873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Intermediate inputs exports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D3AD69-75FC-3C02-769F-36E5E0EDA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722" y="1966293"/>
            <a:ext cx="5510554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99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4DCFAB-098D-A3E6-3C20-8CB54642B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>
                <a:solidFill>
                  <a:srgbClr val="FFFFFF"/>
                </a:solidFill>
                <a:effectLst/>
              </a:rPr>
              <a:t>Mexico and China’s international trade structural decomposition analysis. 1995-2020</a:t>
            </a:r>
            <a:endParaRPr lang="en-US" sz="280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A4D459-01BB-585F-D1DD-1753A54C4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48" y="2644998"/>
            <a:ext cx="5131088" cy="30704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7BB945-F706-4197-2270-D8CDDA4A4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165" y="2681485"/>
            <a:ext cx="5131087" cy="307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4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4DCFAB-098D-A3E6-3C20-8CB54642B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>
                <a:solidFill>
                  <a:srgbClr val="FFFFFF"/>
                </a:solidFill>
                <a:effectLst/>
              </a:rPr>
              <a:t>Mexico and China’s international trade structural decomposition analysis. 1995-2020</a:t>
            </a:r>
            <a:endParaRPr lang="en-US" sz="280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7C5F06-5EC8-ADDA-D46A-DCED98BD8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48" y="2634798"/>
            <a:ext cx="5131088" cy="30908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1C7F34-B916-1F83-FB89-60A16C205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165" y="2671284"/>
            <a:ext cx="5131087" cy="309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32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4DCFAB-098D-A3E6-3C20-8CB54642B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Mexico and China’s international trade structural decomposition analysis. 1995-2020</a:t>
            </a:r>
            <a:endParaRPr lang="en-US" sz="2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64D6B6-1EEB-A8EC-3091-1566DE2C3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140" y="1966293"/>
            <a:ext cx="8769719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4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4DCFAB-098D-A3E6-3C20-8CB54642B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Mexico and China’s international trade structural decomposition analysis. 1995-2020</a:t>
            </a: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1" name="TextBox 2">
            <a:extLst>
              <a:ext uri="{FF2B5EF4-FFF2-40B4-BE49-F238E27FC236}">
                <a16:creationId xmlns:a16="http://schemas.microsoft.com/office/drawing/2014/main" id="{07633345-5AD9-9BDD-5298-08FA016A73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4493411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9258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4DCFAB-098D-A3E6-3C20-8CB54642B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Mexico and China’s international trade structural decomposition analysis. 1995-2020</a:t>
            </a: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3DE16016-ED08-66F0-E58E-65A0059D7B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0706741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4121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" name="Rectangle 104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4DCFAB-098D-A3E6-3C20-8CB54642B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Mexico and China’s international trade structural decomposition analysis. 1995-2020</a:t>
            </a:r>
            <a:endParaRPr lang="en-US" sz="28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1DF8D6-C29B-B68D-172B-CF9F65311912}"/>
              </a:ext>
            </a:extLst>
          </p:cNvPr>
          <p:cNvSpPr txBox="1"/>
          <p:nvPr/>
        </p:nvSpPr>
        <p:spPr>
          <a:xfrm>
            <a:off x="1144923" y="2405894"/>
            <a:ext cx="5315189" cy="35350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/>
              <a:t>Dra. María del Rosario Cervantes Martínez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/>
              <a:t>Full time professor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/>
              <a:t>Economics Department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/>
              <a:t>Centro Universitario de Ciencias Económico-Administrativas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/>
              <a:t>Universidad de Guadalajara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/>
              <a:t>mariac@cucea.udg.mx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/>
              <a:t>https://orcid.org/my-orcid?orcid=0000-0002-1524-0379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/>
              <a:t>https://www.researchgate.net/profile/Rosario-Cervantes-Martinez</a:t>
            </a:r>
            <a:endParaRPr lang="en-US" sz="1700" dirty="0"/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9" name="Rectangle 1048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Foto">
            <a:extLst>
              <a:ext uri="{FF2B5EF4-FFF2-40B4-BE49-F238E27FC236}">
                <a16:creationId xmlns:a16="http://schemas.microsoft.com/office/drawing/2014/main" id="{D2CF5266-E194-4A38-50BB-19B40A6417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0" r="3395"/>
          <a:stretch/>
        </p:blipFill>
        <p:spPr bwMode="auto">
          <a:xfrm>
            <a:off x="7439108" y="909081"/>
            <a:ext cx="3444248" cy="507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14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6454F7-5314-6B27-D17C-3EE343C54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2200" kern="100">
                <a:solidFill>
                  <a:srgbClr val="FFFFFF"/>
                </a:solidFill>
                <a:effectLst/>
                <a:latin typeface="Baskerville" panose="0202050207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Mexico and China’s international trade structural decomposition analysis. 1995-2020</a:t>
            </a:r>
            <a:br>
              <a:rPr lang="en-MX" sz="2200" kern="10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MX" sz="22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A52EB-4864-A1E5-4B28-829FC94BD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1900">
                <a:effectLst/>
                <a:latin typeface="Baskerville" panose="02020502070401020303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Gereffi (2009) and </a:t>
            </a:r>
            <a:r>
              <a:rPr lang="en-MX" sz="1900">
                <a:effectLst/>
                <a:latin typeface="Baskerville" panose="02020502070401020303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Shafaeddin &amp; Pizarro (2010), among many other scholars, have </a:t>
            </a:r>
            <a:r>
              <a:rPr lang="en-US" sz="1900">
                <a:effectLst/>
                <a:latin typeface="Baskerville" panose="02020502070401020303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documented well the differences between China and Mexico in terms of</a:t>
            </a:r>
            <a:r>
              <a:rPr lang="en-MX" sz="1900">
                <a:effectLst/>
                <a:latin typeface="Baskerville" panose="02020502070401020303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 their economic performance over</a:t>
            </a:r>
            <a:r>
              <a:rPr lang="en-US" sz="1900">
                <a:effectLst/>
                <a:latin typeface="Baskerville" panose="02020502070401020303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 the last thirty years. </a:t>
            </a:r>
          </a:p>
          <a:p>
            <a:r>
              <a:rPr lang="en-US" sz="1900">
                <a:effectLst/>
                <a:latin typeface="Baskerville" panose="02020502070401020303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While Mexico followed a textbook case of free-market policies, China engaged in “a more strategic, statist approach to its development.” </a:t>
            </a:r>
          </a:p>
          <a:p>
            <a:r>
              <a:rPr lang="en-US" sz="1900">
                <a:effectLst/>
                <a:latin typeface="Baskerville" panose="02020502070401020303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As a result, in the case of the Mexican economy, there was a consistent pattern of low diversification of its exports and low domestic value-added content in its manufacturing exports (Fujii &amp; Cervantes, 2013; De la Cruz et al ., 2011).</a:t>
            </a:r>
          </a:p>
          <a:p>
            <a:r>
              <a:rPr lang="en-US" sz="1900">
                <a:effectLst/>
                <a:latin typeface="Baskerville" panose="02020502070401020303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In the case of China, there is a more diversified basket of exports accompanied by the development of “supply-chain cities,” the strategic attention to high-value activities, and  its participation in the “intra-regional trade and production networks in East Asia,” </a:t>
            </a:r>
            <a:r>
              <a:rPr lang="en-MX" sz="1900">
                <a:effectLst/>
                <a:latin typeface="Baskerville" panose="02020502070401020303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Gereffi</a:t>
            </a:r>
            <a:r>
              <a:rPr lang="en-US" sz="1900">
                <a:effectLst/>
                <a:latin typeface="Baskerville" panose="02020502070401020303" pitchFamily="18" charset="0"/>
                <a:ea typeface="Times New Roman" panose="02020603050405020304" pitchFamily="18" charset="0"/>
                <a:cs typeface="Open Sans" panose="020B0606030504020204" pitchFamily="34" charset="0"/>
              </a:rPr>
              <a:t> (2009, 48)</a:t>
            </a:r>
          </a:p>
          <a:p>
            <a:endParaRPr lang="en-MX" sz="19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MX" sz="1900"/>
          </a:p>
        </p:txBody>
      </p:sp>
    </p:spTree>
    <p:extLst>
      <p:ext uri="{BB962C8B-B14F-4D97-AF65-F5344CB8AC3E}">
        <p14:creationId xmlns:p14="http://schemas.microsoft.com/office/powerpoint/2010/main" val="1891878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416C7C-716A-024E-F3FC-8B1D71808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>
                <a:solidFill>
                  <a:srgbClr val="FFFFFF"/>
                </a:solidFill>
                <a:effectLst/>
              </a:rPr>
              <a:t>Mexico and China’s international trade structural decomposition analysis. 1995-2020</a:t>
            </a:r>
            <a:endParaRPr lang="en-US" sz="2800">
              <a:solidFill>
                <a:srgbClr val="FFFFFF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73E84F2-6893-E165-9214-B2361C28AA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748" y="2766728"/>
            <a:ext cx="5131088" cy="28270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2FCEDD-8B18-3319-353B-C1E0CEFD7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165" y="2668770"/>
            <a:ext cx="5131087" cy="309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104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E7CB1-51DE-A4DE-19EE-8217DA3DC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>
                <a:solidFill>
                  <a:srgbClr val="FFFFFF"/>
                </a:solidFill>
                <a:effectLst/>
              </a:rPr>
              <a:t>Mexico and China’s international trade structural decomposition analysis. 1995-2020</a:t>
            </a:r>
            <a:endParaRPr lang="en-US" sz="280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4B1222-3F9B-2FCA-E8A3-6547CE1E2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48" y="3754680"/>
            <a:ext cx="5131088" cy="8511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692C6F-9A70-7CE0-D667-4DD027D87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165" y="2462958"/>
            <a:ext cx="5131087" cy="350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06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A63936-EE88-7E2F-6D07-16DF5FD60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Mexico and China’s international trade structural decomposition analysis. 1995-2020</a:t>
            </a:r>
            <a:endParaRPr lang="en-US" sz="2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216231-3DD2-FCCE-DCDC-95304084556F}"/>
              </a:ext>
            </a:extLst>
          </p:cNvPr>
          <p:cNvSpPr txBox="1"/>
          <p:nvPr/>
        </p:nvSpPr>
        <p:spPr>
          <a:xfrm>
            <a:off x="8572499" y="390832"/>
            <a:ext cx="3233585" cy="873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GDP per capita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EBD824-12AC-8F7E-F4BF-985C51267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229" y="1966293"/>
            <a:ext cx="8069540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06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1D426C-9C8D-72E3-276F-80E02E4A2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3400" kern="100">
                <a:solidFill>
                  <a:srgbClr val="FFFFFF"/>
                </a:solidFill>
                <a:effectLst/>
                <a:latin typeface="Baskerville" panose="0202050207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Mexico and China’s international trade structural decomposition analysis. 1995-2020</a:t>
            </a:r>
            <a:endParaRPr lang="en-MX" sz="3400">
              <a:solidFill>
                <a:srgbClr val="FFFF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5B112-A4DA-9BCD-2B1D-C3E17106F5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599" y="2318197"/>
                <a:ext cx="9724031" cy="3683358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:r>
                  <a:rPr lang="en-MX" sz="2000" kern="100">
                    <a:effectLst/>
                    <a:latin typeface="Garamond" panose="02020404030301010803" pitchFamily="18" charset="0"/>
                    <a:ea typeface="Calibri" panose="020F0502020204030204" pitchFamily="34" charset="0"/>
                    <a:cs typeface="Angsana New" panose="02020603050405020304" pitchFamily="18" charset="-34"/>
                  </a:rPr>
                  <a:t>Method</a:t>
                </a:r>
              </a:p>
              <a:p>
                <a:r>
                  <a:rPr lang="en-MX" sz="2000" kern="100">
                    <a:latin typeface="Garamond" panose="02020404030301010803" pitchFamily="18" charset="0"/>
                    <a:ea typeface="Calibri" panose="020F0502020204030204" pitchFamily="34" charset="0"/>
                    <a:cs typeface="Angsana New" panose="02020603050405020304" pitchFamily="18" charset="-34"/>
                  </a:rPr>
                  <a:t>In value-added, for each vector of final demand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MX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MX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f</m:t>
                        </m:r>
                      </m:e>
                      <m:sub>
                        <m:r>
                          <a:rPr lang="en-MX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MX" sz="2000" kern="100">
                    <a:latin typeface="Garamond" panose="02020404030301010803" pitchFamily="18" charset="0"/>
                    <a:ea typeface="Calibri" panose="020F0502020204030204" pitchFamily="34" charset="0"/>
                    <a:cs typeface="Angsana New" panose="02020603050405020304" pitchFamily="18" charset="-34"/>
                  </a:rPr>
                  <a:t>, there is a unique total value-added vector by country and industry,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MX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MX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va</m:t>
                        </m:r>
                      </m:e>
                      <m:sub>
                        <m:r>
                          <a:rPr lang="en-MX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MX" sz="2000" kern="100">
                    <a:latin typeface="Garamond" panose="02020404030301010803" pitchFamily="18" charset="0"/>
                    <a:ea typeface="Calibri" panose="020F0502020204030204" pitchFamily="34" charset="0"/>
                    <a:cs typeface="Angsana New" panose="02020603050405020304" pitchFamily="18" charset="-34"/>
                  </a:rPr>
                  <a:t>, given a specific structure in the production system that includes production functions, and wage rates and profit margins:</a:t>
                </a:r>
              </a:p>
              <a:p>
                <a:pPr marL="0" indent="0">
                  <a:buNone/>
                </a:pPr>
                <a:endParaRPr lang="en-MX" sz="2000" kern="100">
                  <a:latin typeface="Garamond" panose="02020404030301010803" pitchFamily="18" charset="0"/>
                  <a:ea typeface="Calibri" panose="020F0502020204030204" pitchFamily="34" charset="0"/>
                  <a:cs typeface="Angsana New" panose="02020603050405020304" pitchFamily="18" charset="-34"/>
                </a:endParaRPr>
              </a:p>
              <a:p>
                <a:pPr marL="0" indent="0">
                  <a:buNone/>
                </a:pPr>
                <a:r>
                  <a:rPr lang="en-MX" sz="2000" kern="100">
                    <a:effectLst/>
                    <a:latin typeface="Garamond" panose="02020404030301010803" pitchFamily="18" charset="0"/>
                    <a:ea typeface="Calibri" panose="020F0502020204030204" pitchFamily="34" charset="0"/>
                    <a:cs typeface="Angsana New" panose="02020603050405020304" pitchFamily="18" charset="-3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MX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MX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va</m:t>
                        </m:r>
                      </m:e>
                      <m:sub>
                        <m:r>
                          <a:rPr lang="en-MX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𝑡</m:t>
                        </m:r>
                      </m:sub>
                    </m:sSub>
                    <m:r>
                      <a:rPr lang="en-MX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=</m:t>
                    </m:r>
                    <m:sSub>
                      <m:sSubPr>
                        <m:ctrlPr>
                          <a:rPr lang="en-MX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MX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V</m:t>
                        </m:r>
                      </m:e>
                      <m:sub>
                        <m:r>
                          <a:rPr lang="en-MX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𝑡</m:t>
                        </m:r>
                      </m:sub>
                    </m:sSub>
                    <m:sSup>
                      <m:sSupPr>
                        <m:ctrlPr>
                          <a:rPr lang="en-MX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MX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ngsana New" panose="02020603050405020304" pitchFamily="18" charset="-34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ngsana New" panose="02020603050405020304" pitchFamily="18" charset="-34"/>
                              </a:rPr>
                              <m:t>I</m:t>
                            </m:r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ngsana New" panose="02020603050405020304" pitchFamily="18" charset="-34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MX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ngsana New" panose="02020603050405020304" pitchFamily="18" charset="-34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ngsana New" panose="02020603050405020304" pitchFamily="18" charset="-34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ngsana New" panose="02020603050405020304" pitchFamily="18" charset="-34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MX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MX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f</m:t>
                        </m:r>
                      </m:e>
                      <m:sub>
                        <m:r>
                          <a:rPr lang="en-MX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𝑡</m:t>
                        </m:r>
                      </m:sub>
                    </m:sSub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=</m:t>
                    </m:r>
                    <m:sSub>
                      <m:sSubPr>
                        <m:ctrlPr>
                          <a:rPr lang="en-MX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MX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V</m:t>
                        </m:r>
                      </m:e>
                      <m:sub>
                        <m:r>
                          <a:rPr lang="en-MX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MX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MX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L</m:t>
                        </m:r>
                      </m:e>
                      <m:sub>
                        <m:r>
                          <a:rPr lang="en-MX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MX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MX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f</m:t>
                        </m:r>
                      </m:e>
                      <m:sub>
                        <m:r>
                          <a:rPr lang="en-MX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MX" sz="2000" b="1" i="1" kern="10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  <a:cs typeface="Angsana New" panose="02020603050405020304" pitchFamily="18" charset="-34"/>
                  </a:rPr>
                  <a:t>	</a:t>
                </a:r>
                <a:r>
                  <a:rPr lang="en-US" sz="2000" kern="100">
                    <a:effectLst/>
                    <a:latin typeface="Garamond" panose="02020404030301010803" pitchFamily="18" charset="0"/>
                    <a:ea typeface="Calibri" panose="020F0502020204030204" pitchFamily="34" charset="0"/>
                    <a:cs typeface="Angsana New" panose="02020603050405020304" pitchFamily="18" charset="-34"/>
                  </a:rPr>
                  <a:t>							(1)</a:t>
                </a:r>
              </a:p>
              <a:p>
                <a:pPr marL="0" indent="0">
                  <a:buNone/>
                </a:pPr>
                <a:r>
                  <a:rPr lang="en-MX" sz="2000" kern="100">
                    <a:effectLst/>
                    <a:latin typeface="Garamond" panose="02020404030301010803" pitchFamily="18" charset="0"/>
                    <a:ea typeface="Calibri" panose="020F0502020204030204" pitchFamily="34" charset="0"/>
                    <a:cs typeface="Angsana New" panose="02020603050405020304" pitchFamily="18" charset="-34"/>
                  </a:rPr>
                  <a:t>In the multiplicative form, strucutral decomposition: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MX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Δva</m:t>
                    </m:r>
                    <m:r>
                      <a:rPr lang="en-MX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=</m:t>
                    </m:r>
                    <m:r>
                      <m:rPr>
                        <m:sty m:val="p"/>
                      </m:rPr>
                      <a:rPr lang="en-MX" sz="2000" b="0" i="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ΔV</m:t>
                    </m:r>
                    <m:sSub>
                      <m:sSubPr>
                        <m:ctrlPr>
                          <a:rPr lang="en-MX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MX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L</m:t>
                        </m:r>
                      </m:e>
                      <m:sub>
                        <m:r>
                          <a:rPr lang="en-MX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𝑡</m:t>
                        </m:r>
                        <m:r>
                          <a:rPr lang="en-MX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−</m:t>
                        </m:r>
                        <m:r>
                          <a:rPr lang="en-MX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MX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MX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f</m:t>
                        </m:r>
                      </m:e>
                      <m:sub>
                        <m:r>
                          <a:rPr lang="en-MX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𝑡</m:t>
                        </m:r>
                        <m:r>
                          <a:rPr lang="en-MX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−</m:t>
                        </m:r>
                        <m:r>
                          <a:rPr lang="en-MX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1</m:t>
                        </m:r>
                      </m:sub>
                    </m:sSub>
                    <m:r>
                      <a:rPr lang="en-MX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+</m:t>
                    </m:r>
                    <m:sSub>
                      <m:sSubPr>
                        <m:ctrlPr>
                          <a:rPr lang="en-MX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MX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V</m:t>
                        </m:r>
                      </m:e>
                      <m:sub>
                        <m:r>
                          <a:rPr lang="en-MX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𝑡</m:t>
                        </m:r>
                        <m:r>
                          <a:rPr lang="en-MX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−</m:t>
                        </m:r>
                        <m:r>
                          <a:rPr lang="en-MX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MX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ΔL</m:t>
                    </m:r>
                    <m:sSub>
                      <m:sSubPr>
                        <m:ctrlPr>
                          <a:rPr lang="en-MX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MX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f</m:t>
                        </m:r>
                      </m:e>
                      <m:sub>
                        <m:r>
                          <a:rPr lang="en-MX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𝑡</m:t>
                        </m:r>
                        <m:r>
                          <a:rPr lang="en-MX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−</m:t>
                        </m:r>
                        <m:r>
                          <a:rPr lang="en-MX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1</m:t>
                        </m:r>
                      </m:sub>
                    </m:sSub>
                    <m:r>
                      <a:rPr lang="en-MX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+</m:t>
                    </m:r>
                    <m:sSub>
                      <m:sSubPr>
                        <m:ctrlPr>
                          <a:rPr lang="en-MX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MX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V</m:t>
                        </m:r>
                      </m:e>
                      <m:sub>
                        <m:r>
                          <a:rPr lang="en-MX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𝑡</m:t>
                        </m:r>
                        <m:r>
                          <a:rPr lang="en-MX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−</m:t>
                        </m:r>
                        <m:r>
                          <a:rPr lang="en-MX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MX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MX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L</m:t>
                        </m:r>
                      </m:e>
                      <m:sub>
                        <m:r>
                          <a:rPr lang="en-MX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𝑡</m:t>
                        </m:r>
                        <m:r>
                          <a:rPr lang="en-MX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−</m:t>
                        </m:r>
                        <m:r>
                          <a:rPr lang="en-MX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MX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Δf</m:t>
                    </m:r>
                    <m:r>
                      <a:rPr lang="en-MX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+</m:t>
                    </m:r>
                    <m:r>
                      <m:rPr>
                        <m:sty m:val="p"/>
                      </m:rPr>
                      <a:rPr lang="en-MX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ΔVΔL</m:t>
                    </m:r>
                    <m:sSub>
                      <m:sSubPr>
                        <m:ctrlPr>
                          <a:rPr lang="en-MX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MX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f</m:t>
                        </m:r>
                      </m:e>
                      <m:sub>
                        <m:r>
                          <a:rPr lang="en-MX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𝑡</m:t>
                        </m:r>
                        <m:r>
                          <a:rPr lang="en-MX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−</m:t>
                        </m:r>
                        <m:r>
                          <a:rPr lang="en-MX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1</m:t>
                        </m:r>
                      </m:sub>
                    </m:sSub>
                    <m:r>
                      <a:rPr lang="en-MX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+</m:t>
                    </m:r>
                    <m:r>
                      <m:rPr>
                        <m:sty m:val="p"/>
                      </m:rPr>
                      <a:rPr lang="en-MX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ΔV</m:t>
                    </m:r>
                    <m:sSub>
                      <m:sSubPr>
                        <m:ctrlPr>
                          <a:rPr lang="en-MX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MX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L</m:t>
                        </m:r>
                      </m:e>
                      <m:sub>
                        <m:r>
                          <a:rPr lang="en-MX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𝑡</m:t>
                        </m:r>
                        <m:r>
                          <a:rPr lang="en-MX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−</m:t>
                        </m:r>
                        <m:r>
                          <a:rPr lang="en-MX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MX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Δf</m:t>
                    </m:r>
                    <m:r>
                      <a:rPr lang="en-MX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+</m:t>
                    </m:r>
                    <m:sSub>
                      <m:sSubPr>
                        <m:ctrlPr>
                          <a:rPr lang="en-MX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MX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V</m:t>
                        </m:r>
                      </m:e>
                      <m:sub>
                        <m:r>
                          <a:rPr lang="en-MX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𝑡</m:t>
                        </m:r>
                        <m:r>
                          <a:rPr lang="en-MX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−</m:t>
                        </m:r>
                        <m:r>
                          <a:rPr lang="en-MX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MX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ΔLΔf</m:t>
                    </m:r>
                    <m:r>
                      <a:rPr lang="en-MX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+</m:t>
                    </m:r>
                    <m:r>
                      <m:rPr>
                        <m:sty m:val="p"/>
                      </m:rPr>
                      <a:rPr lang="en-MX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ΔVΔLΔf</m:t>
                    </m:r>
                  </m:oMath>
                </a14:m>
                <a:r>
                  <a:rPr lang="en-MX" sz="2000" b="1" i="1" kern="10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  <a:cs typeface="Angsana New" panose="02020603050405020304" pitchFamily="18" charset="-34"/>
                  </a:rPr>
                  <a:t>		</a:t>
                </a:r>
                <a:r>
                  <a:rPr lang="en-MX" sz="2000" kern="10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  <a:cs typeface="Angsana New" panose="02020603050405020304" pitchFamily="18" charset="-34"/>
                  </a:rPr>
                  <a:t>(2)</a:t>
                </a:r>
                <a:endParaRPr lang="en-MX" sz="2000" kern="100">
                  <a:latin typeface="Garamond" panose="02020404030301010803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5B112-A4DA-9BCD-2B1D-C3E17106F5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599" y="2318197"/>
                <a:ext cx="9724031" cy="3683358"/>
              </a:xfrm>
              <a:blipFill>
                <a:blip r:embed="rId2"/>
                <a:stretch>
                  <a:fillRect l="-653"/>
                </a:stretch>
              </a:blipFill>
            </p:spPr>
            <p:txBody>
              <a:bodyPr/>
              <a:lstStyle/>
              <a:p>
                <a:r>
                  <a:rPr lang="en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1266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1D426C-9C8D-72E3-276F-80E02E4A2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3400" kern="100">
                <a:solidFill>
                  <a:srgbClr val="FFFFFF"/>
                </a:solidFill>
                <a:effectLst/>
                <a:latin typeface="Baskerville" panose="0202050207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Mexico and China’s international trade structural decomposition analysis. 1995-2020</a:t>
            </a:r>
            <a:endParaRPr lang="en-MX" sz="3400">
              <a:solidFill>
                <a:srgbClr val="FFFF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59F74B17-930B-DD93-DB20-B47D9E0E79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MX" sz="2800" kern="100" dirty="0">
                    <a:effectLst/>
                    <a:latin typeface="Garamond" panose="02020404030301010803" pitchFamily="18" charset="0"/>
                    <a:ea typeface="Calibri" panose="020F0502020204030204" pitchFamily="34" charset="0"/>
                    <a:cs typeface="Angsana New" panose="02020603050405020304" pitchFamily="18" charset="-34"/>
                  </a:rPr>
                  <a:t>If we further decompose the final demand vector:</a:t>
                </a:r>
              </a:p>
              <a:p>
                <a:pPr marL="0" indent="0">
                  <a:buNone/>
                </a:pPr>
                <a:endParaRPr lang="en-MX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MX" sz="1800">
                          <a:latin typeface="Cambria Math" panose="02040503050406030204" pitchFamily="18" charset="0"/>
                        </a:rPr>
                        <m:t>Δv</m:t>
                      </m:r>
                      <m:r>
                        <m:rPr>
                          <m:sty m:val="p"/>
                        </m:rPr>
                        <a:rPr lang="en-MX" sz="180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MX"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MX" sz="18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ΔV</m:t>
                      </m:r>
                      <m:sSub>
                        <m:sSubPr>
                          <m:ctrlPr>
                            <a:rPr lang="en-MX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MX" sz="180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en-MX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MX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MX" sz="18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MX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MX" sz="180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a:rPr lang="en-MX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MX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MX" sz="18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MX" sz="18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MX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MX" sz="180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MX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MX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MX" sz="18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MX" sz="18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ΔL</m:t>
                      </m:r>
                      <m:sSub>
                        <m:sSubPr>
                          <m:ctrlPr>
                            <a:rPr lang="en-MX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MX" sz="180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a:rPr lang="en-MX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MX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MX" sz="18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MX" sz="18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MX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MX" sz="180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MX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MX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MX" sz="18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MX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MX" sz="180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en-MX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MX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MX" sz="18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MX" sz="18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en-MX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MX" sz="1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MX" sz="1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dd</m:t>
                          </m:r>
                        </m:sup>
                      </m:sSup>
                      <m:r>
                        <a:rPr lang="en-MX" sz="18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MX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MX" sz="180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MX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MX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MX" sz="18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MX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MX" sz="180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en-MX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MX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MX" sz="18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MX" sz="18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en-MX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MX" sz="1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MX" sz="1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ed</m:t>
                          </m:r>
                        </m:sup>
                      </m:sSup>
                      <m:r>
                        <a:rPr lang="en-MX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MX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MX" sz="180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MX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MX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MX" sz="18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MX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MX" sz="180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en-MX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MX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MX" sz="18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MX" sz="18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en-MX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MX" sz="1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MX" sz="1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de</m:t>
                          </m:r>
                        </m:sup>
                      </m:sSup>
                      <m:r>
                        <a:rPr lang="en-MX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MX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MX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MX" sz="180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MX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MX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MX" sz="1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MX" sz="180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en-MX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MX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MX" sz="18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MX" sz="18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en-MX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MX" sz="1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MX" sz="1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ee</m:t>
                          </m:r>
                        </m:sup>
                      </m:sSup>
                    </m:oMath>
                  </m:oMathPara>
                </a14:m>
                <a:endParaRPr lang="es-ES" sz="1800" i="1" dirty="0"/>
              </a:p>
              <a:p>
                <a:pPr marL="0" indent="0">
                  <a:buNone/>
                </a:pPr>
                <a:endParaRPr lang="en-MX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MX" sz="180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MX" sz="1800">
                          <a:latin typeface="Cambria Math" panose="02040503050406030204" pitchFamily="18" charset="0"/>
                        </a:rPr>
                        <m:t>ΔVΔL</m:t>
                      </m:r>
                      <m:sSub>
                        <m:sSubPr>
                          <m:ctrlPr>
                            <a:rPr lang="en-MX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MX" sz="180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a:rPr lang="en-MX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MX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MX" sz="18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MX" sz="180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MX" sz="1800">
                          <a:latin typeface="Cambria Math" panose="02040503050406030204" pitchFamily="18" charset="0"/>
                        </a:rPr>
                        <m:t>ΔV</m:t>
                      </m:r>
                      <m:sSub>
                        <m:sSubPr>
                          <m:ctrlPr>
                            <a:rPr lang="en-MX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MX" sz="1800"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en-MX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MX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MX" sz="18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MX" sz="1800">
                          <a:latin typeface="Cambria Math" panose="02040503050406030204" pitchFamily="18" charset="0"/>
                        </a:rPr>
                        <m:t>Δf</m:t>
                      </m:r>
                      <m:r>
                        <a:rPr lang="en-MX" sz="18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MX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MX" sz="180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MX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MX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MX" sz="18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MX" sz="1800">
                          <a:latin typeface="Cambria Math" panose="02040503050406030204" pitchFamily="18" charset="0"/>
                        </a:rPr>
                        <m:t>ΔLΔf</m:t>
                      </m:r>
                      <m:r>
                        <a:rPr lang="en-MX" sz="180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MX" sz="1800">
                          <a:latin typeface="Cambria Math" panose="02040503050406030204" pitchFamily="18" charset="0"/>
                        </a:rPr>
                        <m:t>ΔVΔLΔf</m:t>
                      </m:r>
                      <m:r>
                        <m:rPr>
                          <m:nor/>
                        </m:rPr>
                        <a:rPr lang="en-MX" sz="1800" b="1" i="1">
                          <a:latin typeface="Garamond" panose="02020404030301010803" pitchFamily="18" charset="0"/>
                        </a:rPr>
                        <m:t>				</m:t>
                      </m:r>
                      <m:r>
                        <m:rPr>
                          <m:nor/>
                        </m:rPr>
                        <a:rPr lang="es-ES" sz="1800" b="0" i="0" smtClean="0">
                          <a:latin typeface="Garamond" panose="02020404030301010803" pitchFamily="18" charset="0"/>
                        </a:rPr>
                        <m:t>                                                                             </m:t>
                      </m:r>
                      <m:r>
                        <m:rPr>
                          <m:nor/>
                        </m:rPr>
                        <a:rPr lang="en-MX" sz="1800">
                          <a:latin typeface="Garamond" panose="02020404030301010803" pitchFamily="18" charset="0"/>
                        </a:rPr>
                        <m:t>(3)</m:t>
                      </m:r>
                    </m:oMath>
                  </m:oMathPara>
                </a14:m>
                <a:endParaRPr lang="en-MX" sz="1800" dirty="0">
                  <a:latin typeface="Garamond" panose="02020404030301010803" pitchFamily="18" charset="0"/>
                </a:endParaRPr>
              </a:p>
              <a:p>
                <a:pPr marL="0" indent="0">
                  <a:buNone/>
                </a:pPr>
                <a:r>
                  <a:rPr lang="en-MX" sz="1800" dirty="0">
                    <a:latin typeface="Garamond" panose="02020404030301010803" pitchFamily="18" charset="0"/>
                  </a:rPr>
                  <a:t>Where: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s-ES" sz="1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1. </m:t>
                    </m:r>
                    <m:r>
                      <m:rPr>
                        <m:sty m:val="p"/>
                      </m:rPr>
                      <a:rPr lang="en-MX" sz="18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Δ</m:t>
                    </m:r>
                    <m:sSup>
                      <m:sSupPr>
                        <m:ctrlPr>
                          <a:rPr lang="en-MX" sz="1200" i="1">
                            <a:effectLst/>
                            <a:latin typeface="Cambria Math" panose="02040503050406030204" pitchFamily="18" charset="0"/>
                            <a:cs typeface="Angsana New" panose="02020603050405020304" pitchFamily="18" charset="-34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MX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f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MX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dd</m:t>
                        </m:r>
                      </m:sup>
                    </m:sSup>
                  </m:oMath>
                </a14:m>
                <a:r>
                  <a:rPr lang="en-US" sz="1800" dirty="0">
                    <a:effectLst/>
                    <a:latin typeface="Baskerville" panose="0202050207040102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measures the changes in value-added allocation, given the changes in the domestic final demand supplied by the domestic economy</a:t>
                </a:r>
                <a:r>
                  <a:rPr lang="en-MX" sz="1800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MX" sz="1800" b="1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intermediate inputs imports.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s-ES" sz="1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2. </m:t>
                    </m:r>
                    <m:r>
                      <m:rPr>
                        <m:sty m:val="p"/>
                      </m:rPr>
                      <a:rPr lang="en-MX" sz="18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Δ</m:t>
                    </m:r>
                    <m:sSup>
                      <m:sSupPr>
                        <m:ctrlPr>
                          <a:rPr lang="en-MX" sz="1200" i="1">
                            <a:effectLst/>
                            <a:latin typeface="Cambria Math" panose="02040503050406030204" pitchFamily="18" charset="0"/>
                            <a:cs typeface="Angsana New" panose="02020603050405020304" pitchFamily="18" charset="-34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MX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f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MX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ed</m:t>
                        </m:r>
                      </m:sup>
                    </m:sSup>
                  </m:oMath>
                </a14:m>
                <a:r>
                  <a:rPr lang="en-US" sz="1800" dirty="0">
                    <a:effectLst/>
                    <a:latin typeface="Baskerville" panose="0202050207040102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measures the changes in the</a:t>
                </a:r>
                <a:r>
                  <a:rPr lang="en-US" sz="1800" b="1" dirty="0">
                    <a:effectLst/>
                    <a:latin typeface="Baskerville" panose="0202050207040102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imports of final goods</a:t>
                </a:r>
                <a:r>
                  <a:rPr lang="en-US" sz="1800" dirty="0">
                    <a:effectLst/>
                    <a:latin typeface="Baskerville" panose="0202050207040102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sz="1800" b="1" dirty="0">
                    <a:effectLst/>
                    <a:latin typeface="Baskerville" panose="0202050207040102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exports of intermediate inputs</a:t>
                </a:r>
                <a:r>
                  <a:rPr lang="en-US" sz="1800" dirty="0">
                    <a:effectLst/>
                    <a:latin typeface="Baskerville" panose="0202050207040102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Baskerville" panose="02020502070401020303" pitchFamily="18" charset="0"/>
                    <a:cs typeface="Times New Roman" panose="02020603050405020304" pitchFamily="18" charset="0"/>
                  </a:rPr>
                  <a:t>3.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MX" sz="18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Δ</m:t>
                    </m:r>
                    <m:sSup>
                      <m:sSupPr>
                        <m:ctrlPr>
                          <a:rPr lang="en-MX" sz="1200" i="1">
                            <a:effectLst/>
                            <a:latin typeface="Cambria Math" panose="02040503050406030204" pitchFamily="18" charset="0"/>
                            <a:cs typeface="Angsana New" panose="02020603050405020304" pitchFamily="18" charset="-34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MX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f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MX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de</m:t>
                        </m:r>
                      </m:sup>
                    </m:sSup>
                  </m:oMath>
                </a14:m>
                <a:r>
                  <a:rPr lang="en-US" sz="1800" dirty="0">
                    <a:effectLst/>
                    <a:latin typeface="Baskerville" panose="0202050207040102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measures the changes in the </a:t>
                </a:r>
                <a:r>
                  <a:rPr lang="en-US" sz="1800" b="1" dirty="0">
                    <a:effectLst/>
                    <a:latin typeface="Baskerville" panose="0202050207040102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exports of final goods </a:t>
                </a:r>
                <a:r>
                  <a:rPr lang="en-US" sz="1800" dirty="0">
                    <a:effectLst/>
                    <a:latin typeface="Baskerville" panose="0202050207040102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MX" sz="1800" b="1" dirty="0">
                    <a:effectLst/>
                    <a:latin typeface="Garamond" panose="020204040303010108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intermediate inputs imports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Baskerville" panose="02020502070401020303" pitchFamily="18" charset="0"/>
                    <a:cs typeface="Times New Roman" panose="02020603050405020304" pitchFamily="18" charset="0"/>
                  </a:rPr>
                  <a:t>4.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MX" sz="18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Δ</m:t>
                    </m:r>
                    <m:sSup>
                      <m:sSupPr>
                        <m:ctrlPr>
                          <a:rPr lang="en-MX" sz="1200" i="1">
                            <a:effectLst/>
                            <a:latin typeface="Cambria Math" panose="02040503050406030204" pitchFamily="18" charset="0"/>
                            <a:cs typeface="Angsana New" panose="02020603050405020304" pitchFamily="18" charset="-34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MX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f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MX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ee</m:t>
                        </m:r>
                      </m:sup>
                    </m:sSup>
                  </m:oMath>
                </a14:m>
                <a:r>
                  <a:rPr lang="en-US" sz="1800" dirty="0">
                    <a:effectLst/>
                    <a:latin typeface="Baskerville" panose="0202050207040102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measures the changes in </a:t>
                </a:r>
                <a:r>
                  <a:rPr lang="es-ES" sz="1800" b="1" dirty="0" err="1">
                    <a:effectLst/>
                    <a:latin typeface="Baskerville" panose="0202050207040102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exports</a:t>
                </a:r>
                <a:r>
                  <a:rPr lang="es-ES" sz="1800" b="1" dirty="0">
                    <a:effectLst/>
                    <a:latin typeface="Baskerville" panose="0202050207040102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b="1" dirty="0" err="1">
                    <a:effectLst/>
                    <a:latin typeface="Baskerville" panose="0202050207040102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es-ES" sz="1800" b="1" dirty="0">
                    <a:effectLst/>
                    <a:latin typeface="Baskerville" panose="0202050207040102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b="1" dirty="0" err="1">
                    <a:effectLst/>
                    <a:latin typeface="Baskerville" panose="0202050207040102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intermefiate</a:t>
                </a:r>
                <a:r>
                  <a:rPr lang="es-ES" sz="1800" b="1" dirty="0">
                    <a:effectLst/>
                    <a:latin typeface="Baskerville" panose="0202050207040102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inputs,</a:t>
                </a:r>
                <a:r>
                  <a:rPr lang="es-ES" sz="1800" dirty="0">
                    <a:effectLst/>
                    <a:latin typeface="Baskerville" panose="0202050207040102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lang="es-ES" sz="1800" dirty="0" err="1">
                    <a:effectLst/>
                    <a:latin typeface="Baskerville" panose="0202050207040102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es-ES" sz="1800" dirty="0">
                    <a:effectLst/>
                    <a:latin typeface="Baskerville" panose="0202050207040102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1800" dirty="0" err="1">
                    <a:effectLst/>
                    <a:latin typeface="Baskerville" panose="0202050207040102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RoW</a:t>
                </a:r>
                <a:r>
                  <a:rPr lang="es-ES" sz="1800" dirty="0">
                    <a:effectLst/>
                    <a:latin typeface="Baskerville" panose="0202050207040102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’ final </a:t>
                </a:r>
                <a:r>
                  <a:rPr lang="es-ES" sz="1800" dirty="0" err="1">
                    <a:effectLst/>
                    <a:latin typeface="Baskerville" panose="0202050207040102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production</a:t>
                </a:r>
                <a:r>
                  <a:rPr lang="es-ES" sz="1800" dirty="0">
                    <a:effectLst/>
                    <a:latin typeface="Baskerville" panose="0202050207040102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</a:t>
                </a:r>
                <a:r>
                  <a:rPr lang="es-ES" sz="1800" dirty="0">
                    <a:latin typeface="Baskerville" panose="0202050207040102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 final </a:t>
                </a:r>
                <a:r>
                  <a:rPr lang="es-ES" sz="1800" dirty="0" err="1">
                    <a:latin typeface="Baskerville" panose="0202050207040102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demand</a:t>
                </a:r>
                <a:r>
                  <a:rPr lang="es-ES" sz="1800" dirty="0">
                    <a:latin typeface="Baskerville" panose="0202050207040102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MX" sz="1800" dirty="0">
                  <a:latin typeface="Garamond" panose="02020404030301010803" pitchFamily="18" charset="0"/>
                </a:endParaRPr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59F74B17-930B-DD93-DB20-B47D9E0E79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120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6402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70175"/>
            <a:ext cx="12185331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5265546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35" y="5263483"/>
            <a:ext cx="12192000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78C275-C723-A7AA-8123-C39EAD75E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5510253"/>
            <a:ext cx="9895951" cy="1033669"/>
          </a:xfrm>
        </p:spPr>
        <p:txBody>
          <a:bodyPr>
            <a:normAutofit/>
          </a:bodyPr>
          <a:lstStyle/>
          <a:p>
            <a:r>
              <a:rPr lang="en-US" sz="3400" kern="100">
                <a:solidFill>
                  <a:srgbClr val="FFFFFF"/>
                </a:solidFill>
                <a:effectLst/>
                <a:latin typeface="Baskerville" panose="0202050207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Mexico and China’s international trade structural decomposition analysis. 1995-2020</a:t>
            </a:r>
            <a:endParaRPr lang="en-MX" sz="340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4ABDB0-45D2-A061-CD0A-C20170204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586" y="785017"/>
            <a:ext cx="7004580" cy="443776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4FB2D-B1A0-5D5F-1E68-CD760C42A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670" y="225026"/>
            <a:ext cx="8332826" cy="111998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kern="100" dirty="0">
                <a:effectLst/>
                <a:latin typeface="Baskerville" panose="0202050207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China and Mexico’s total trade in gross and value-added. 1995-2020</a:t>
            </a:r>
            <a:endParaRPr lang="en-MX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MX" sz="2000" dirty="0"/>
          </a:p>
        </p:txBody>
      </p:sp>
    </p:spTree>
    <p:extLst>
      <p:ext uri="{BB962C8B-B14F-4D97-AF65-F5344CB8AC3E}">
        <p14:creationId xmlns:p14="http://schemas.microsoft.com/office/powerpoint/2010/main" val="3288479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6402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70175"/>
            <a:ext cx="12185331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5265546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35" y="5263483"/>
            <a:ext cx="12192000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78C275-C723-A7AA-8123-C39EAD75E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5510253"/>
            <a:ext cx="9895951" cy="1033669"/>
          </a:xfrm>
        </p:spPr>
        <p:txBody>
          <a:bodyPr>
            <a:normAutofit/>
          </a:bodyPr>
          <a:lstStyle/>
          <a:p>
            <a:r>
              <a:rPr lang="en-US" sz="3400" kern="100">
                <a:solidFill>
                  <a:srgbClr val="FFFFFF"/>
                </a:solidFill>
                <a:effectLst/>
                <a:latin typeface="Baskerville" panose="0202050207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Mexico and China’s international trade structural decomposition analysis. 1995-2020</a:t>
            </a:r>
            <a:endParaRPr lang="en-MX" sz="34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4FB2D-B1A0-5D5F-1E68-CD760C42A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670" y="225026"/>
            <a:ext cx="8332826" cy="111998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kern="100" dirty="0">
                <a:effectLst/>
                <a:latin typeface="Baskerville" panose="02020502070401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China and Mexico’s total trade in gross and value-added. 1995-2020</a:t>
            </a:r>
            <a:endParaRPr lang="en-MX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MX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F2B128-0C82-EB11-173A-93268A9F5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285" y="826567"/>
            <a:ext cx="7045411" cy="430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75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5079</TotalTime>
  <Words>1011</Words>
  <Application>Microsoft Macintosh PowerPoint</Application>
  <PresentationFormat>Widescreen</PresentationFormat>
  <Paragraphs>67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Baskerville</vt:lpstr>
      <vt:lpstr>Calibri</vt:lpstr>
      <vt:lpstr>Calibri Light</vt:lpstr>
      <vt:lpstr>Cambria Math</vt:lpstr>
      <vt:lpstr>Garamond</vt:lpstr>
      <vt:lpstr>Office Theme</vt:lpstr>
      <vt:lpstr>Mexico and China’s international trade structural decomposition analysis. 1995-2020   Rosario Cervantes-Martínez </vt:lpstr>
      <vt:lpstr>Mexico and China’s international trade structural decomposition analysis. 1995-2020 </vt:lpstr>
      <vt:lpstr>Mexico and China’s international trade structural decomposition analysis. 1995-2020</vt:lpstr>
      <vt:lpstr>Mexico and China’s international trade structural decomposition analysis. 1995-2020</vt:lpstr>
      <vt:lpstr>Mexico and China’s international trade structural decomposition analysis. 1995-2020</vt:lpstr>
      <vt:lpstr>Mexico and China’s international trade structural decomposition analysis. 1995-2020</vt:lpstr>
      <vt:lpstr>Mexico and China’s international trade structural decomposition analysis. 1995-2020</vt:lpstr>
      <vt:lpstr>Mexico and China’s international trade structural decomposition analysis. 1995-2020</vt:lpstr>
      <vt:lpstr>Mexico and China’s international trade structural decomposition analysis. 1995-2020</vt:lpstr>
      <vt:lpstr>Mexico and China’s international trade structural decomposition analysis. 1995-2020</vt:lpstr>
      <vt:lpstr>Mexico and China’s international trade structural decomposition analysis. 1995-2020</vt:lpstr>
      <vt:lpstr>Mexico and China’s international trade structural decomposition analysis. 1995-2020</vt:lpstr>
      <vt:lpstr>Mexico and China’s international trade structural decomposition analysis. 1995-2020</vt:lpstr>
      <vt:lpstr>Mexico and China’s international trade structural decomposition analysis. 1995-2020</vt:lpstr>
      <vt:lpstr>Mexico and China’s international trade structural decomposition analysis. 1995-2020</vt:lpstr>
      <vt:lpstr>Mexico and China’s international trade structural decomposition analysis. 1995-2020</vt:lpstr>
      <vt:lpstr>Mexico and China’s international trade structural decomposition analysis. 1995-2020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Mexico and China’s international trade structural decomposition analysis. 1995-2020   Rosario Cervantes-Martínez </dc:title>
  <dc:creator>None</dc:creator>
  <cp:lastModifiedBy>None</cp:lastModifiedBy>
  <cp:revision>23</cp:revision>
  <dcterms:created xsi:type="dcterms:W3CDTF">2024-05-27T14:26:21Z</dcterms:created>
  <dcterms:modified xsi:type="dcterms:W3CDTF">2024-06-25T18:28:42Z</dcterms:modified>
</cp:coreProperties>
</file>