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8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0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1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3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4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48" r:id="rId4"/>
  </p:sldMasterIdLst>
  <p:notesMasterIdLst>
    <p:notesMasterId r:id="rId31"/>
  </p:notesMasterIdLst>
  <p:sldIdLst>
    <p:sldId id="952" r:id="rId5"/>
    <p:sldId id="1210" r:id="rId6"/>
    <p:sldId id="328" r:id="rId7"/>
    <p:sldId id="685" r:id="rId8"/>
    <p:sldId id="954" r:id="rId9"/>
    <p:sldId id="955" r:id="rId10"/>
    <p:sldId id="940" r:id="rId11"/>
    <p:sldId id="1212" r:id="rId12"/>
    <p:sldId id="1215" r:id="rId13"/>
    <p:sldId id="957" r:id="rId14"/>
    <p:sldId id="286" r:id="rId15"/>
    <p:sldId id="958" r:id="rId16"/>
    <p:sldId id="946" r:id="rId17"/>
    <p:sldId id="1213" r:id="rId18"/>
    <p:sldId id="1216" r:id="rId19"/>
    <p:sldId id="964" r:id="rId20"/>
    <p:sldId id="965" r:id="rId21"/>
    <p:sldId id="968" r:id="rId22"/>
    <p:sldId id="1211" r:id="rId23"/>
    <p:sldId id="1217" r:id="rId24"/>
    <p:sldId id="972" r:id="rId25"/>
    <p:sldId id="973" r:id="rId26"/>
    <p:sldId id="1209" r:id="rId27"/>
    <p:sldId id="1214" r:id="rId28"/>
    <p:sldId id="974" r:id="rId29"/>
    <p:sldId id="953" r:id="rId3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 userDrawn="1">
          <p15:clr>
            <a:srgbClr val="A4A3A4"/>
          </p15:clr>
        </p15:guide>
        <p15:guide id="2" pos="15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SCAREÑO DIAZ LAURA PATRICIA" initials="TDLP" lastIdx="1" clrIdx="0">
    <p:extLst>
      <p:ext uri="{19B8F6BF-5375-455C-9EA6-DF929625EA0E}">
        <p15:presenceInfo xmlns:p15="http://schemas.microsoft.com/office/powerpoint/2012/main" userId="S::laura.tiscareno@inegi.org.mx::87684098-139c-461f-b580-c93a013b61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2060"/>
    <a:srgbClr val="1277C6"/>
    <a:srgbClr val="033057"/>
    <a:srgbClr val="D0E4F4"/>
    <a:srgbClr val="106BB0"/>
    <a:srgbClr val="0DACE5"/>
    <a:srgbClr val="A6A6A6"/>
    <a:srgbClr val="33C0F3"/>
    <a:srgbClr val="17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8"/>
    <p:restoredTop sz="94646"/>
  </p:normalViewPr>
  <p:slideViewPr>
    <p:cSldViewPr snapToGrid="0" snapToObjects="1">
      <p:cViewPr varScale="1">
        <p:scale>
          <a:sx n="105" d="100"/>
          <a:sy n="105" d="100"/>
        </p:scale>
        <p:origin x="516" y="96"/>
      </p:cViewPr>
      <p:guideLst>
        <p:guide orient="horz" pos="2568"/>
        <p:guide pos="15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7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8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9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Libro1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sse\Downloads\Vista_Turista_VAPE%202018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1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2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scargas\Relation%20I-O_Export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scargas\Relation%20I-O_Exporte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Producción_E!$B$6</c:f>
          <c:strCache>
            <c:ptCount val="1"/>
            <c:pt idx="0">
              <c:v>Relation I-O 2018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Producción_E!$C$6</c:f>
              <c:strCache>
                <c:ptCount val="1"/>
                <c:pt idx="0">
                  <c:v>IC/GVP</c:v>
                </c:pt>
              </c:strCache>
            </c:strRef>
          </c:tx>
          <c:spPr>
            <a:solidFill>
              <a:srgbClr val="0330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Producción_E!$B$7:$B$9</c:f>
              <c:strCache>
                <c:ptCount val="3"/>
                <c:pt idx="0">
                  <c:v>INE</c:v>
                </c:pt>
                <c:pt idx="1">
                  <c:v>FNE</c:v>
                </c:pt>
                <c:pt idx="2">
                  <c:v>E</c:v>
                </c:pt>
              </c:strCache>
            </c:strRef>
          </c:cat>
          <c:val>
            <c:numRef>
              <c:f>Producción_E!$C$7:$C$9</c:f>
              <c:numCache>
                <c:formatCode>0.0%</c:formatCode>
                <c:ptCount val="3"/>
                <c:pt idx="0">
                  <c:v>0.27421666684606499</c:v>
                </c:pt>
                <c:pt idx="1">
                  <c:v>0.39428293393063257</c:v>
                </c:pt>
                <c:pt idx="2">
                  <c:v>0.59532651327342323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C-4624-99CB-29594B3EC6D0}"/>
            </c:ext>
          </c:extLst>
        </c:ser>
        <c:ser>
          <c:idx val="1"/>
          <c:order val="1"/>
          <c:tx>
            <c:strRef>
              <c:f>Producción_E!$D$6</c:f>
              <c:strCache>
                <c:ptCount val="1"/>
                <c:pt idx="0">
                  <c:v>GVA/GVP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Producción_E!$B$7:$B$9</c:f>
              <c:strCache>
                <c:ptCount val="3"/>
                <c:pt idx="0">
                  <c:v>INE</c:v>
                </c:pt>
                <c:pt idx="1">
                  <c:v>FNE</c:v>
                </c:pt>
                <c:pt idx="2">
                  <c:v>E</c:v>
                </c:pt>
              </c:strCache>
            </c:strRef>
          </c:cat>
          <c:val>
            <c:numRef>
              <c:f>Producción_E!$D$7:$D$9</c:f>
              <c:numCache>
                <c:formatCode>0.0%</c:formatCode>
                <c:ptCount val="3"/>
                <c:pt idx="0">
                  <c:v>0.72578333315393506</c:v>
                </c:pt>
                <c:pt idx="1">
                  <c:v>0.60571706606936748</c:v>
                </c:pt>
                <c:pt idx="2">
                  <c:v>0.40467348672657677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0C-4624-99CB-29594B3EC6D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16626703"/>
        <c:axId val="721007744"/>
      </c:barChart>
      <c:catAx>
        <c:axId val="1316626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721007744"/>
        <c:crosses val="autoZero"/>
        <c:auto val="1"/>
        <c:lblAlgn val="ctr"/>
        <c:lblOffset val="100"/>
        <c:noMultiLvlLbl val="0"/>
      </c:catAx>
      <c:valAx>
        <c:axId val="7210077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16626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'O IC GVA_PP'!$A$16</c:f>
          <c:strCache>
            <c:ptCount val="1"/>
            <c:pt idx="0">
              <c:v>Gross Value Added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2.6011264720942142E-2"/>
          <c:y val="0.13899376142841777"/>
          <c:w val="0.96748591909882231"/>
          <c:h val="0.66029579434226093"/>
        </c:manualLayout>
      </c:layout>
      <c:lineChart>
        <c:grouping val="standard"/>
        <c:varyColors val="0"/>
        <c:ser>
          <c:idx val="0"/>
          <c:order val="0"/>
          <c:tx>
            <c:strRef>
              <c:f>'O IC GVA_PP'!$B$2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5.8967507815672233E-2"/>
                  <c:y val="-4.621852798043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EA-473F-A943-1DD55AC03F05}"/>
                </c:ext>
              </c:extLst>
            </c:dLbl>
            <c:dLbl>
              <c:idx val="2"/>
              <c:layout>
                <c:manualLayout>
                  <c:x val="-0.14691500256016385"/>
                  <c:y val="7.4448746907604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EA-473F-A943-1DD55AC03F05}"/>
                </c:ext>
              </c:extLst>
            </c:dLbl>
            <c:dLbl>
              <c:idx val="3"/>
              <c:layout>
                <c:manualLayout>
                  <c:x val="-6.5895405304282187E-2"/>
                  <c:y val="3.5563914266528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EA-473F-A943-1DD55AC03F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 IC GVA_PP'!$A$17:$A$20</c:f>
              <c:strCache>
                <c:ptCount val="4"/>
                <c:pt idx="0">
                  <c:v>Domestic Owned Affiliate</c:v>
                </c:pt>
                <c:pt idx="1">
                  <c:v>Domestic Owned</c:v>
                </c:pt>
                <c:pt idx="2">
                  <c:v>Foreing Owned Affiliate</c:v>
                </c:pt>
                <c:pt idx="3">
                  <c:v>Foreing Owned</c:v>
                </c:pt>
              </c:strCache>
            </c:strRef>
          </c:cat>
          <c:val>
            <c:numRef>
              <c:f>'O IC GVA_PP'!$B$17:$B$20</c:f>
              <c:numCache>
                <c:formatCode>0.0%</c:formatCode>
                <c:ptCount val="4"/>
                <c:pt idx="0">
                  <c:v>0.27500000000000002</c:v>
                </c:pt>
                <c:pt idx="1">
                  <c:v>0.37</c:v>
                </c:pt>
                <c:pt idx="2">
                  <c:v>0.26500000000000001</c:v>
                </c:pt>
                <c:pt idx="3">
                  <c:v>9.0999999999999998E-2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EA-473F-A943-1DD55AC03F05}"/>
            </c:ext>
          </c:extLst>
        </c:ser>
        <c:ser>
          <c:idx val="1"/>
          <c:order val="1"/>
          <c:tx>
            <c:strRef>
              <c:f>'O IC GVA_PP'!$C$2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3314644137224785E-2"/>
                  <c:y val="5.8490642142626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EA-473F-A943-1DD55AC03F05}"/>
                </c:ext>
              </c:extLst>
            </c:dLbl>
            <c:dLbl>
              <c:idx val="1"/>
              <c:layout>
                <c:manualLayout>
                  <c:x val="-5.6193548387096837E-2"/>
                  <c:y val="5.1481122942884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EA-473F-A943-1DD55AC03F05}"/>
                </c:ext>
              </c:extLst>
            </c:dLbl>
            <c:dLbl>
              <c:idx val="3"/>
              <c:layout>
                <c:manualLayout>
                  <c:x val="-7.5133128520225292E-3"/>
                  <c:y val="-6.7837474454124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EA-473F-A943-1DD55AC03F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 IC GVA_PP'!$A$17:$A$20</c:f>
              <c:strCache>
                <c:ptCount val="4"/>
                <c:pt idx="0">
                  <c:v>Domestic Owned Affiliate</c:v>
                </c:pt>
                <c:pt idx="1">
                  <c:v>Domestic Owned</c:v>
                </c:pt>
                <c:pt idx="2">
                  <c:v>Foreing Owned Affiliate</c:v>
                </c:pt>
                <c:pt idx="3">
                  <c:v>Foreing Owned</c:v>
                </c:pt>
              </c:strCache>
            </c:strRef>
          </c:cat>
          <c:val>
            <c:numRef>
              <c:f>'O IC GVA_PP'!$C$17:$C$20</c:f>
              <c:numCache>
                <c:formatCode>0.0%</c:formatCode>
                <c:ptCount val="4"/>
                <c:pt idx="0">
                  <c:v>0.217</c:v>
                </c:pt>
                <c:pt idx="1">
                  <c:v>0.32800000000000001</c:v>
                </c:pt>
                <c:pt idx="2">
                  <c:v>0.35299999999999998</c:v>
                </c:pt>
                <c:pt idx="3">
                  <c:v>0.10199999999999999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2EA-473F-A943-1DD55AC03F0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9074639"/>
        <c:axId val="1439070799"/>
      </c:lineChart>
      <c:catAx>
        <c:axId val="143907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439070799"/>
        <c:crosses val="autoZero"/>
        <c:auto val="1"/>
        <c:lblAlgn val="ctr"/>
        <c:lblOffset val="100"/>
        <c:noMultiLvlLbl val="0"/>
      </c:catAx>
      <c:valAx>
        <c:axId val="143907079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39074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Producción!$S$6</c:f>
          <c:strCache>
            <c:ptCount val="1"/>
            <c:pt idx="0">
              <c:v>I-O Relation 2018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Producción!$T$6</c:f>
              <c:strCache>
                <c:ptCount val="1"/>
                <c:pt idx="0">
                  <c:v>IC/GVP</c:v>
                </c:pt>
              </c:strCache>
            </c:strRef>
          </c:tx>
          <c:spPr>
            <a:solidFill>
              <a:srgbClr val="0330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Producción!$S$7:$S$9</c:f>
              <c:strCache>
                <c:ptCount val="3"/>
                <c:pt idx="0">
                  <c:v>L</c:v>
                </c:pt>
                <c:pt idx="1">
                  <c:v>M</c:v>
                </c:pt>
                <c:pt idx="2">
                  <c:v>S</c:v>
                </c:pt>
              </c:strCache>
            </c:strRef>
          </c:cat>
          <c:val>
            <c:numRef>
              <c:f>Producción!$T$7:$T$9</c:f>
              <c:numCache>
                <c:formatCode>0.0%</c:formatCode>
                <c:ptCount val="3"/>
                <c:pt idx="0">
                  <c:v>0.55336988280700672</c:v>
                </c:pt>
                <c:pt idx="1">
                  <c:v>0.44394285088579633</c:v>
                </c:pt>
                <c:pt idx="2">
                  <c:v>0.28117235795472273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84-4E81-BC10-49AA89CBD114}"/>
            </c:ext>
          </c:extLst>
        </c:ser>
        <c:ser>
          <c:idx val="1"/>
          <c:order val="1"/>
          <c:tx>
            <c:strRef>
              <c:f>Producción!$U$6</c:f>
              <c:strCache>
                <c:ptCount val="1"/>
                <c:pt idx="0">
                  <c:v>GVA/GVP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Producción!$S$7:$S$9</c:f>
              <c:strCache>
                <c:ptCount val="3"/>
                <c:pt idx="0">
                  <c:v>L</c:v>
                </c:pt>
                <c:pt idx="1">
                  <c:v>M</c:v>
                </c:pt>
                <c:pt idx="2">
                  <c:v>S</c:v>
                </c:pt>
              </c:strCache>
            </c:strRef>
          </c:cat>
          <c:val>
            <c:numRef>
              <c:f>Producción!$U$7:$U$9</c:f>
              <c:numCache>
                <c:formatCode>0.0%</c:formatCode>
                <c:ptCount val="3"/>
                <c:pt idx="0">
                  <c:v>0.44663011719299334</c:v>
                </c:pt>
                <c:pt idx="1">
                  <c:v>0.55605714911420367</c:v>
                </c:pt>
                <c:pt idx="2">
                  <c:v>0.71882764204527727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84-4E81-BC10-49AA89CBD1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16626703"/>
        <c:axId val="721007744"/>
      </c:barChart>
      <c:catAx>
        <c:axId val="1316626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721007744"/>
        <c:crosses val="autoZero"/>
        <c:auto val="1"/>
        <c:lblAlgn val="ctr"/>
        <c:lblOffset val="100"/>
        <c:noMultiLvlLbl val="0"/>
      </c:catAx>
      <c:valAx>
        <c:axId val="7210077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16626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Producción!$S$18</c:f>
          <c:strCache>
            <c:ptCount val="1"/>
            <c:pt idx="0">
              <c:v>I-O Relation 2013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Producción!$T$6</c:f>
              <c:strCache>
                <c:ptCount val="1"/>
                <c:pt idx="0">
                  <c:v>IC/GVP</c:v>
                </c:pt>
              </c:strCache>
            </c:strRef>
          </c:tx>
          <c:spPr>
            <a:solidFill>
              <a:srgbClr val="0DACE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Producción!$S$19:$S$21</c:f>
              <c:strCache>
                <c:ptCount val="3"/>
                <c:pt idx="0">
                  <c:v>L</c:v>
                </c:pt>
                <c:pt idx="1">
                  <c:v>M</c:v>
                </c:pt>
                <c:pt idx="2">
                  <c:v>S</c:v>
                </c:pt>
              </c:strCache>
            </c:strRef>
          </c:cat>
          <c:val>
            <c:numRef>
              <c:f>Producción!$T$19:$T$21</c:f>
              <c:numCache>
                <c:formatCode>0.0%</c:formatCode>
                <c:ptCount val="3"/>
                <c:pt idx="0">
                  <c:v>0.55415419770213115</c:v>
                </c:pt>
                <c:pt idx="1">
                  <c:v>0.4354491757048129</c:v>
                </c:pt>
                <c:pt idx="2">
                  <c:v>0.36045269237728711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F-4B48-BB2E-358438DA701E}"/>
            </c:ext>
          </c:extLst>
        </c:ser>
        <c:ser>
          <c:idx val="1"/>
          <c:order val="1"/>
          <c:tx>
            <c:strRef>
              <c:f>Producción!$U$6</c:f>
              <c:strCache>
                <c:ptCount val="1"/>
                <c:pt idx="0">
                  <c:v>GVA/GVP</c:v>
                </c:pt>
              </c:strCache>
            </c:strRef>
          </c:tx>
          <c:spPr>
            <a:solidFill>
              <a:srgbClr val="106B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Producción!$S$19:$S$21</c:f>
              <c:strCache>
                <c:ptCount val="3"/>
                <c:pt idx="0">
                  <c:v>L</c:v>
                </c:pt>
                <c:pt idx="1">
                  <c:v>M</c:v>
                </c:pt>
                <c:pt idx="2">
                  <c:v>S</c:v>
                </c:pt>
              </c:strCache>
            </c:strRef>
          </c:cat>
          <c:val>
            <c:numRef>
              <c:f>Producción!$U$19:$U$21</c:f>
              <c:numCache>
                <c:formatCode>0.0%</c:formatCode>
                <c:ptCount val="3"/>
                <c:pt idx="0">
                  <c:v>0.44584580229786885</c:v>
                </c:pt>
                <c:pt idx="1">
                  <c:v>0.5645508242951871</c:v>
                </c:pt>
                <c:pt idx="2">
                  <c:v>0.63954730762271284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4F-4B48-BB2E-358438DA70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16626703"/>
        <c:axId val="721007744"/>
      </c:barChart>
      <c:catAx>
        <c:axId val="1316626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721007744"/>
        <c:crosses val="autoZero"/>
        <c:auto val="1"/>
        <c:lblAlgn val="ctr"/>
        <c:lblOffset val="100"/>
        <c:noMultiLvlLbl val="0"/>
      </c:catAx>
      <c:valAx>
        <c:axId val="7210077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16626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'O IC GVA_TUE'!$A$2</c:f>
          <c:strCache>
            <c:ptCount val="1"/>
            <c:pt idx="0">
              <c:v>Output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2514080901177678E-3"/>
          <c:y val="0.13899376142841777"/>
          <c:w val="0.99349718381976437"/>
          <c:h val="0.75653893729159949"/>
        </c:manualLayout>
      </c:layout>
      <c:lineChart>
        <c:grouping val="standard"/>
        <c:varyColors val="0"/>
        <c:ser>
          <c:idx val="0"/>
          <c:order val="0"/>
          <c:tx>
            <c:strRef>
              <c:f>'O IC GVA_TUE'!$B$2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7.1018177163338456E-2"/>
                  <c:y val="-5.5460094654189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D8-4E42-9A10-9A13D33B3F1A}"/>
                </c:ext>
              </c:extLst>
            </c:dLbl>
            <c:dLbl>
              <c:idx val="1"/>
              <c:layout>
                <c:manualLayout>
                  <c:x val="-0.1013952892985151"/>
                  <c:y val="4.71281058405937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D8-4E42-9A10-9A13D33B3F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 IC GVA_TUE'!$A$3:$A$5</c:f>
              <c:strCache>
                <c:ptCount val="3"/>
                <c:pt idx="0">
                  <c:v>Small</c:v>
                </c:pt>
                <c:pt idx="1">
                  <c:v>Medium</c:v>
                </c:pt>
                <c:pt idx="2">
                  <c:v>Large</c:v>
                </c:pt>
              </c:strCache>
            </c:strRef>
          </c:cat>
          <c:val>
            <c:numRef>
              <c:f>'O IC GVA_TUE'!$B$3:$B$5</c:f>
              <c:numCache>
                <c:formatCode>0.0%</c:formatCode>
                <c:ptCount val="3"/>
                <c:pt idx="0">
                  <c:v>0.54400000000000004</c:v>
                </c:pt>
                <c:pt idx="1">
                  <c:v>0.124</c:v>
                </c:pt>
                <c:pt idx="2">
                  <c:v>0.33200000000000002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D8-4E42-9A10-9A13D33B3F1A}"/>
            </c:ext>
          </c:extLst>
        </c:ser>
        <c:ser>
          <c:idx val="1"/>
          <c:order val="1"/>
          <c:tx>
            <c:strRef>
              <c:f>'O IC GVA_TUE'!$C$2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0.10853481822836661"/>
                  <c:y val="-0.1195033344089491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D8-4E42-9A10-9A13D33B3F1A}"/>
                </c:ext>
              </c:extLst>
            </c:dLbl>
            <c:dLbl>
              <c:idx val="2"/>
              <c:layout>
                <c:manualLayout>
                  <c:x val="-6.3598822324628781E-2"/>
                  <c:y val="-4.1799774120684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D8-4E42-9A10-9A13D33B3F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 IC GVA_TUE'!$A$3:$A$5</c:f>
              <c:strCache>
                <c:ptCount val="3"/>
                <c:pt idx="0">
                  <c:v>Small</c:v>
                </c:pt>
                <c:pt idx="1">
                  <c:v>Medium</c:v>
                </c:pt>
                <c:pt idx="2">
                  <c:v>Large</c:v>
                </c:pt>
              </c:strCache>
            </c:strRef>
          </c:cat>
          <c:val>
            <c:numRef>
              <c:f>'O IC GVA_TUE'!$C$3:$C$5</c:f>
              <c:numCache>
                <c:formatCode>0.0%</c:formatCode>
                <c:ptCount val="3"/>
                <c:pt idx="0">
                  <c:v>0.29099999999999998</c:v>
                </c:pt>
                <c:pt idx="1">
                  <c:v>0.17599999999999999</c:v>
                </c:pt>
                <c:pt idx="2">
                  <c:v>0.53300000000000003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D8-4E42-9A10-9A13D33B3F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9074639"/>
        <c:axId val="1439070799"/>
      </c:lineChart>
      <c:catAx>
        <c:axId val="143907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439070799"/>
        <c:crosses val="autoZero"/>
        <c:auto val="1"/>
        <c:lblAlgn val="ctr"/>
        <c:lblOffset val="100"/>
        <c:noMultiLvlLbl val="0"/>
      </c:catAx>
      <c:valAx>
        <c:axId val="143907079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39074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'O IC GVA_TUE'!$A$9</c:f>
          <c:strCache>
            <c:ptCount val="1"/>
            <c:pt idx="0">
              <c:v>Intermediate Consumption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5028161802355355E-3"/>
          <c:y val="0.13899376142841777"/>
          <c:w val="0.97398873527905783"/>
          <c:h val="0.75653893729159949"/>
        </c:manualLayout>
      </c:layout>
      <c:lineChart>
        <c:grouping val="standard"/>
        <c:varyColors val="0"/>
        <c:ser>
          <c:idx val="0"/>
          <c:order val="0"/>
          <c:tx>
            <c:strRef>
              <c:f>'O IC GVA_TUE'!$B$2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8.9909370199692779E-2"/>
                  <c:y val="-3.72805743788318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69-4BAB-8A50-BEC644464EA8}"/>
                </c:ext>
              </c:extLst>
            </c:dLbl>
            <c:dLbl>
              <c:idx val="1"/>
              <c:layout>
                <c:manualLayout>
                  <c:x val="-0.10464669738863287"/>
                  <c:y val="4.71281058405936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69-4BAB-8A50-BEC644464EA8}"/>
                </c:ext>
              </c:extLst>
            </c:dLbl>
            <c:dLbl>
              <c:idx val="2"/>
              <c:layout>
                <c:manualLayout>
                  <c:x val="-3.1181871326419194E-2"/>
                  <c:y val="-3.7188416920964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69-4BAB-8A50-BEC644464E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 IC GVA_TUE'!$A$10:$A$12</c:f>
              <c:strCache>
                <c:ptCount val="3"/>
                <c:pt idx="0">
                  <c:v>Small</c:v>
                </c:pt>
                <c:pt idx="1">
                  <c:v>Medium</c:v>
                </c:pt>
                <c:pt idx="2">
                  <c:v>Large</c:v>
                </c:pt>
              </c:strCache>
            </c:strRef>
          </c:cat>
          <c:val>
            <c:numRef>
              <c:f>'O IC GVA_TUE'!$B$10:$B$12</c:f>
              <c:numCache>
                <c:formatCode>0.0%</c:formatCode>
                <c:ptCount val="3"/>
                <c:pt idx="0">
                  <c:v>0.45200000000000001</c:v>
                </c:pt>
                <c:pt idx="1">
                  <c:v>0.124</c:v>
                </c:pt>
                <c:pt idx="2">
                  <c:v>0.42399999999999999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69-4BAB-8A50-BEC644464EA8}"/>
            </c:ext>
          </c:extLst>
        </c:ser>
        <c:ser>
          <c:idx val="1"/>
          <c:order val="1"/>
          <c:tx>
            <c:strRef>
              <c:f>'O IC GVA_TUE'!$C$2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0.10622222222222229"/>
                  <c:y val="-8.9622189953748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69-4BAB-8A50-BEC644464EA8}"/>
                </c:ext>
              </c:extLst>
            </c:dLbl>
            <c:dLbl>
              <c:idx val="2"/>
              <c:layout>
                <c:manualLayout>
                  <c:x val="-3.8076640221316155E-2"/>
                  <c:y val="4.0134735919602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69-4BAB-8A50-BEC644464E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 IC GVA_TUE'!$A$10:$A$12</c:f>
              <c:strCache>
                <c:ptCount val="3"/>
                <c:pt idx="0">
                  <c:v>Small</c:v>
                </c:pt>
                <c:pt idx="1">
                  <c:v>Medium</c:v>
                </c:pt>
                <c:pt idx="2">
                  <c:v>Large</c:v>
                </c:pt>
              </c:strCache>
            </c:strRef>
          </c:cat>
          <c:val>
            <c:numRef>
              <c:f>'O IC GVA_TUE'!$C$10:$C$12</c:f>
              <c:numCache>
                <c:formatCode>0.0%</c:formatCode>
                <c:ptCount val="3"/>
                <c:pt idx="0">
                  <c:v>0.18</c:v>
                </c:pt>
                <c:pt idx="1">
                  <c:v>0.17199999999999999</c:v>
                </c:pt>
                <c:pt idx="2">
                  <c:v>0.64800000000000002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B69-4BAB-8A50-BEC644464EA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9074639"/>
        <c:axId val="1439070799"/>
      </c:lineChart>
      <c:catAx>
        <c:axId val="143907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439070799"/>
        <c:crosses val="autoZero"/>
        <c:auto val="1"/>
        <c:lblAlgn val="ctr"/>
        <c:lblOffset val="100"/>
        <c:noMultiLvlLbl val="0"/>
      </c:catAx>
      <c:valAx>
        <c:axId val="143907079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39074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'O IC GVA_TUE'!$A$16</c:f>
          <c:strCache>
            <c:ptCount val="1"/>
            <c:pt idx="0">
              <c:v>Gross Value Added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5028161802355355E-3"/>
          <c:y val="0.13899376142841777"/>
          <c:w val="0.99349718381976437"/>
          <c:h val="0.75653893729159949"/>
        </c:manualLayout>
      </c:layout>
      <c:lineChart>
        <c:grouping val="standard"/>
        <c:varyColors val="0"/>
        <c:ser>
          <c:idx val="0"/>
          <c:order val="0"/>
          <c:tx>
            <c:strRef>
              <c:f>'O IC GVA_TUE'!$B$2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5947772657450082E-2"/>
                  <c:y val="-5.097128105840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E2-4E14-9E24-4E0BF093FC67}"/>
                </c:ext>
              </c:extLst>
            </c:dLbl>
            <c:dLbl>
              <c:idx val="1"/>
              <c:layout>
                <c:manualLayout>
                  <c:x val="-9.7984383000512029E-2"/>
                  <c:y val="4.2573679681617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E2-4E14-9E24-4E0BF093FC67}"/>
                </c:ext>
              </c:extLst>
            </c:dLbl>
            <c:dLbl>
              <c:idx val="2"/>
              <c:layout>
                <c:manualLayout>
                  <c:x val="-7.7998463901689713E-2"/>
                  <c:y val="-4.4141120791653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E2-4E14-9E24-4E0BF093FC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 IC GVA_TUE'!$A$17:$A$19</c:f>
              <c:strCache>
                <c:ptCount val="3"/>
                <c:pt idx="0">
                  <c:v>Small</c:v>
                </c:pt>
                <c:pt idx="1">
                  <c:v>Medium</c:v>
                </c:pt>
                <c:pt idx="2">
                  <c:v>Large</c:v>
                </c:pt>
              </c:strCache>
            </c:strRef>
          </c:cat>
          <c:val>
            <c:numRef>
              <c:f>'O IC GVA_TUE'!$B$17:$B$19</c:f>
              <c:numCache>
                <c:formatCode>0.0%</c:formatCode>
                <c:ptCount val="3"/>
                <c:pt idx="0">
                  <c:v>0.61499999999999999</c:v>
                </c:pt>
                <c:pt idx="1">
                  <c:v>0.123</c:v>
                </c:pt>
                <c:pt idx="2">
                  <c:v>0.26200000000000001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0E2-4E14-9E24-4E0BF093FC67}"/>
            </c:ext>
          </c:extLst>
        </c:ser>
        <c:ser>
          <c:idx val="1"/>
          <c:order val="1"/>
          <c:tx>
            <c:strRef>
              <c:f>'O IC GVA_TUE'!$C$2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9.2823092677931388E-2"/>
                  <c:y val="-3.7131601591911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E2-4E14-9E24-4E0BF093FC67}"/>
                </c:ext>
              </c:extLst>
            </c:dLbl>
            <c:dLbl>
              <c:idx val="1"/>
              <c:layout>
                <c:manualLayout>
                  <c:x val="-9.9803379416282645E-2"/>
                  <c:y val="-0.1000005378078951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E2-4E14-9E24-4E0BF093FC67}"/>
                </c:ext>
              </c:extLst>
            </c:dLbl>
            <c:dLbl>
              <c:idx val="2"/>
              <c:layout>
                <c:manualLayout>
                  <c:x val="-3.9549824268871894E-2"/>
                  <c:y val="-5.076199699415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E2-4E14-9E24-4E0BF093FC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 IC GVA_TUE'!$A$17:$A$19</c:f>
              <c:strCache>
                <c:ptCount val="3"/>
                <c:pt idx="0">
                  <c:v>Small</c:v>
                </c:pt>
                <c:pt idx="1">
                  <c:v>Medium</c:v>
                </c:pt>
                <c:pt idx="2">
                  <c:v>Large</c:v>
                </c:pt>
              </c:strCache>
            </c:strRef>
          </c:cat>
          <c:val>
            <c:numRef>
              <c:f>'O IC GVA_TUE'!$C$17:$C$19</c:f>
              <c:numCache>
                <c:formatCode>0.0%</c:formatCode>
                <c:ptCount val="3"/>
                <c:pt idx="0">
                  <c:v>0.38400000000000001</c:v>
                </c:pt>
                <c:pt idx="1">
                  <c:v>0.18</c:v>
                </c:pt>
                <c:pt idx="2">
                  <c:v>0.437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0E2-4E14-9E24-4E0BF093FC6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9074639"/>
        <c:axId val="1439070799"/>
      </c:lineChart>
      <c:catAx>
        <c:axId val="143907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439070799"/>
        <c:crosses val="autoZero"/>
        <c:auto val="1"/>
        <c:lblAlgn val="ctr"/>
        <c:lblOffset val="100"/>
        <c:noMultiLvlLbl val="0"/>
      </c:catAx>
      <c:valAx>
        <c:axId val="143907079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39074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00876293258307E-2"/>
          <c:y val="8.591315614587626E-3"/>
          <c:w val="0.80329954304995776"/>
          <c:h val="0.9914086843854121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'VAPE 2018'!$E$5</c15:sqref>
                        </c15:formulaRef>
                      </c:ext>
                    </c:extLst>
                    <c:strCache>
                      <c:ptCount val="1"/>
                      <c:pt idx="0">
                        <c:v>NEF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317500" algn="ctr" rotWithShape="0">
                        <a:prstClr val="black">
                          <a:alpha val="25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1-480F-4068-AE92-27AC588262D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317500" algn="ctr" rotWithShape="0">
                        <a:prstClr val="black">
                          <a:alpha val="25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3-480F-4068-AE92-27AC588262D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5"/>
                    </a:solidFill>
                    <a:ln>
                      <a:noFill/>
                    </a:ln>
                    <a:effectLst>
                      <a:outerShdw blurRad="317500" algn="ctr" rotWithShape="0">
                        <a:prstClr val="black">
                          <a:alpha val="25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5-480F-4068-AE92-27AC588262D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es-MX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dk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('VAPE 2018'!$B$7:$B$8,'VAPE 2018'!$B$17)</c15:sqref>
                        </c15:formulaRef>
                      </c:ext>
                    </c:extLst>
                    <c:strCache>
                      <c:ptCount val="3"/>
                      <c:pt idx="0">
                        <c:v>     B.1bVpb - Valor agregado bruto a precios básicos</c:v>
                      </c:pt>
                      <c:pt idx="1">
                        <c:v>__dD.1 - Remuneración de los asalariados</c:v>
                      </c:pt>
                      <c:pt idx="2">
                        <c:v>     B.2b - Excedente bruto de operación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('VAPE 2018'!$E$7:$E$8,'VAPE 2018'!$E$17)</c15:sqref>
                        </c15:formulaRef>
                      </c:ext>
                    </c:extLst>
                    <c:numCache>
                      <c:formatCode>#,##0.0</c:formatCode>
                      <c:ptCount val="3"/>
                      <c:pt idx="0">
                        <c:v>14202801.426999999</c:v>
                      </c:pt>
                      <c:pt idx="1">
                        <c:v>4589314.8190000001</c:v>
                      </c:pt>
                      <c:pt idx="2">
                        <c:v>9520073.2259999998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480F-4068-AE92-27AC588262DB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>
          <a:glow rad="127000">
            <a:schemeClr val="bg1"/>
          </a:glow>
        </a:effectLst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'Producción PI'!$T$15</c:f>
          <c:strCache>
            <c:ptCount val="1"/>
            <c:pt idx="0">
              <c:v>I-O Relation 2018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0652798097523822"/>
          <c:y val="9.0833502043980954E-2"/>
          <c:w val="0.86955065507208262"/>
          <c:h val="0.8367256792826507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'Producción PI'!$U$15</c:f>
              <c:strCache>
                <c:ptCount val="1"/>
                <c:pt idx="0">
                  <c:v>IC/GVP</c:v>
                </c:pt>
              </c:strCache>
            </c:strRef>
          </c:tx>
          <c:spPr>
            <a:solidFill>
              <a:srgbClr val="0330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'Producción PI'!$T$16:$T$27</c:f>
              <c:strCache>
                <c:ptCount val="12"/>
                <c:pt idx="0">
                  <c:v>L-FO</c:v>
                </c:pt>
                <c:pt idx="1">
                  <c:v>M-FO</c:v>
                </c:pt>
                <c:pt idx="2">
                  <c:v>S-FO</c:v>
                </c:pt>
                <c:pt idx="3">
                  <c:v>L-FOA</c:v>
                </c:pt>
                <c:pt idx="4">
                  <c:v>M-FOA</c:v>
                </c:pt>
                <c:pt idx="5">
                  <c:v>S-FOA</c:v>
                </c:pt>
                <c:pt idx="6">
                  <c:v>L-DO</c:v>
                </c:pt>
                <c:pt idx="7">
                  <c:v>M-DO</c:v>
                </c:pt>
                <c:pt idx="8">
                  <c:v>S-DO</c:v>
                </c:pt>
                <c:pt idx="9">
                  <c:v>L-DOA</c:v>
                </c:pt>
                <c:pt idx="10">
                  <c:v>M-DOA</c:v>
                </c:pt>
                <c:pt idx="11">
                  <c:v>S-DOA</c:v>
                </c:pt>
              </c:strCache>
            </c:strRef>
          </c:cat>
          <c:val>
            <c:numRef>
              <c:f>'Producción PI'!$U$16:$U$27</c:f>
              <c:numCache>
                <c:formatCode>0.0%</c:formatCode>
                <c:ptCount val="12"/>
                <c:pt idx="0">
                  <c:v>0.69565267500145556</c:v>
                </c:pt>
                <c:pt idx="1">
                  <c:v>0.62792356487819223</c:v>
                </c:pt>
                <c:pt idx="2">
                  <c:v>0.39277270239671536</c:v>
                </c:pt>
                <c:pt idx="3">
                  <c:v>0.64754124588910167</c:v>
                </c:pt>
                <c:pt idx="4">
                  <c:v>0.5746893353095236</c:v>
                </c:pt>
                <c:pt idx="5">
                  <c:v>0.32108745978334091</c:v>
                </c:pt>
                <c:pt idx="6">
                  <c:v>0.53094236365309488</c:v>
                </c:pt>
                <c:pt idx="7">
                  <c:v>0.55478601708926023</c:v>
                </c:pt>
                <c:pt idx="8">
                  <c:v>0.34317559864011354</c:v>
                </c:pt>
                <c:pt idx="9">
                  <c:v>0.61460146960906792</c:v>
                </c:pt>
                <c:pt idx="10">
                  <c:v>0.55664328080568759</c:v>
                </c:pt>
                <c:pt idx="11">
                  <c:v>0.34508632594073058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B3-4B79-859D-341E92D4B9FD}"/>
            </c:ext>
          </c:extLst>
        </c:ser>
        <c:ser>
          <c:idx val="1"/>
          <c:order val="1"/>
          <c:tx>
            <c:strRef>
              <c:f>'Producción PI'!$V$15</c:f>
              <c:strCache>
                <c:ptCount val="1"/>
                <c:pt idx="0">
                  <c:v>GVA/GVP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'Producción PI'!$T$16:$T$27</c:f>
              <c:strCache>
                <c:ptCount val="12"/>
                <c:pt idx="0">
                  <c:v>L-FO</c:v>
                </c:pt>
                <c:pt idx="1">
                  <c:v>M-FO</c:v>
                </c:pt>
                <c:pt idx="2">
                  <c:v>S-FO</c:v>
                </c:pt>
                <c:pt idx="3">
                  <c:v>L-FOA</c:v>
                </c:pt>
                <c:pt idx="4">
                  <c:v>M-FOA</c:v>
                </c:pt>
                <c:pt idx="5">
                  <c:v>S-FOA</c:v>
                </c:pt>
                <c:pt idx="6">
                  <c:v>L-DO</c:v>
                </c:pt>
                <c:pt idx="7">
                  <c:v>M-DO</c:v>
                </c:pt>
                <c:pt idx="8">
                  <c:v>S-DO</c:v>
                </c:pt>
                <c:pt idx="9">
                  <c:v>L-DOA</c:v>
                </c:pt>
                <c:pt idx="10">
                  <c:v>M-DOA</c:v>
                </c:pt>
                <c:pt idx="11">
                  <c:v>S-DOA</c:v>
                </c:pt>
              </c:strCache>
            </c:strRef>
          </c:cat>
          <c:val>
            <c:numRef>
              <c:f>'Producción PI'!$V$16:$V$27</c:f>
              <c:numCache>
                <c:formatCode>0.0%</c:formatCode>
                <c:ptCount val="12"/>
                <c:pt idx="0">
                  <c:v>0.30434732499854444</c:v>
                </c:pt>
                <c:pt idx="1">
                  <c:v>0.37207643512180777</c:v>
                </c:pt>
                <c:pt idx="2">
                  <c:v>0.60722729760328464</c:v>
                </c:pt>
                <c:pt idx="3">
                  <c:v>0.35245875411089833</c:v>
                </c:pt>
                <c:pt idx="4">
                  <c:v>0.42531066469047646</c:v>
                </c:pt>
                <c:pt idx="5">
                  <c:v>0.67891254021665914</c:v>
                </c:pt>
                <c:pt idx="6">
                  <c:v>0.46905763634690512</c:v>
                </c:pt>
                <c:pt idx="7">
                  <c:v>0.44521398291073977</c:v>
                </c:pt>
                <c:pt idx="8">
                  <c:v>0.6568244013598864</c:v>
                </c:pt>
                <c:pt idx="9">
                  <c:v>0.38539853039093208</c:v>
                </c:pt>
                <c:pt idx="10">
                  <c:v>0.44335671919431241</c:v>
                </c:pt>
                <c:pt idx="11">
                  <c:v>0.65491367405926948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B3-4B79-859D-341E92D4B9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00229440"/>
        <c:axId val="1677826976"/>
      </c:barChart>
      <c:catAx>
        <c:axId val="170022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677826976"/>
        <c:crosses val="autoZero"/>
        <c:auto val="1"/>
        <c:lblAlgn val="ctr"/>
        <c:lblOffset val="100"/>
        <c:noMultiLvlLbl val="0"/>
      </c:catAx>
      <c:valAx>
        <c:axId val="16778269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002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09952246313678"/>
          <c:y val="0.93643541931138574"/>
          <c:w val="0.36180095507372645"/>
          <c:h val="6.35645806886143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'Producción PI'!$T$43</c:f>
          <c:strCache>
            <c:ptCount val="1"/>
            <c:pt idx="0">
              <c:v>I-O Relation 2013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0654199205370599"/>
          <c:y val="9.3817580164056683E-2"/>
          <c:w val="0.86953349773941635"/>
          <c:h val="0.8337220357941834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'Producción PI'!$U$15</c:f>
              <c:strCache>
                <c:ptCount val="1"/>
                <c:pt idx="0">
                  <c:v>IC/GVP</c:v>
                </c:pt>
              </c:strCache>
            </c:strRef>
          </c:tx>
          <c:spPr>
            <a:solidFill>
              <a:srgbClr val="0DACE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'Producción PI'!$T$44:$T$55</c:f>
              <c:strCache>
                <c:ptCount val="12"/>
                <c:pt idx="0">
                  <c:v>L-FO</c:v>
                </c:pt>
                <c:pt idx="1">
                  <c:v>M-FO</c:v>
                </c:pt>
                <c:pt idx="2">
                  <c:v>S-FO</c:v>
                </c:pt>
                <c:pt idx="3">
                  <c:v>L-FOA</c:v>
                </c:pt>
                <c:pt idx="4">
                  <c:v>M-FOA</c:v>
                </c:pt>
                <c:pt idx="5">
                  <c:v>S-FOA</c:v>
                </c:pt>
                <c:pt idx="6">
                  <c:v>L-DO</c:v>
                </c:pt>
                <c:pt idx="7">
                  <c:v>M-DO</c:v>
                </c:pt>
                <c:pt idx="8">
                  <c:v>S-DO</c:v>
                </c:pt>
                <c:pt idx="9">
                  <c:v>L-DOA</c:v>
                </c:pt>
                <c:pt idx="10">
                  <c:v>M-DOA</c:v>
                </c:pt>
                <c:pt idx="11">
                  <c:v>S-DOA</c:v>
                </c:pt>
              </c:strCache>
            </c:strRef>
          </c:cat>
          <c:val>
            <c:numRef>
              <c:f>'Producción PI'!$U$44:$U$55</c:f>
              <c:numCache>
                <c:formatCode>0.0%</c:formatCode>
                <c:ptCount val="12"/>
                <c:pt idx="0">
                  <c:v>0.77256271787577779</c:v>
                </c:pt>
                <c:pt idx="1">
                  <c:v>0.46419076106116003</c:v>
                </c:pt>
                <c:pt idx="2">
                  <c:v>0.36570272246000396</c:v>
                </c:pt>
                <c:pt idx="3">
                  <c:v>0.75496247249527082</c:v>
                </c:pt>
                <c:pt idx="4">
                  <c:v>0.41734911181185802</c:v>
                </c:pt>
                <c:pt idx="5">
                  <c:v>0.31734726212542336</c:v>
                </c:pt>
                <c:pt idx="6">
                  <c:v>0.54104055910860305</c:v>
                </c:pt>
                <c:pt idx="7">
                  <c:v>0.50190789088622612</c:v>
                </c:pt>
                <c:pt idx="8">
                  <c:v>0.35094299755759861</c:v>
                </c:pt>
                <c:pt idx="9">
                  <c:v>0.70977574388959752</c:v>
                </c:pt>
                <c:pt idx="10">
                  <c:v>0.53579197814093227</c:v>
                </c:pt>
                <c:pt idx="11">
                  <c:v>0.29924773521902959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2-46AC-8342-5F45814E6E46}"/>
            </c:ext>
          </c:extLst>
        </c:ser>
        <c:ser>
          <c:idx val="1"/>
          <c:order val="1"/>
          <c:tx>
            <c:strRef>
              <c:f>'Producción PI'!$V$15</c:f>
              <c:strCache>
                <c:ptCount val="1"/>
                <c:pt idx="0">
                  <c:v>GVA/GVP</c:v>
                </c:pt>
              </c:strCache>
            </c:strRef>
          </c:tx>
          <c:spPr>
            <a:solidFill>
              <a:srgbClr val="106B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'Producción PI'!$T$44:$T$55</c:f>
              <c:strCache>
                <c:ptCount val="12"/>
                <c:pt idx="0">
                  <c:v>L-FO</c:v>
                </c:pt>
                <c:pt idx="1">
                  <c:v>M-FO</c:v>
                </c:pt>
                <c:pt idx="2">
                  <c:v>S-FO</c:v>
                </c:pt>
                <c:pt idx="3">
                  <c:v>L-FOA</c:v>
                </c:pt>
                <c:pt idx="4">
                  <c:v>M-FOA</c:v>
                </c:pt>
                <c:pt idx="5">
                  <c:v>S-FOA</c:v>
                </c:pt>
                <c:pt idx="6">
                  <c:v>L-DO</c:v>
                </c:pt>
                <c:pt idx="7">
                  <c:v>M-DO</c:v>
                </c:pt>
                <c:pt idx="8">
                  <c:v>S-DO</c:v>
                </c:pt>
                <c:pt idx="9">
                  <c:v>L-DOA</c:v>
                </c:pt>
                <c:pt idx="10">
                  <c:v>M-DOA</c:v>
                </c:pt>
                <c:pt idx="11">
                  <c:v>S-DOA</c:v>
                </c:pt>
              </c:strCache>
            </c:strRef>
          </c:cat>
          <c:val>
            <c:numRef>
              <c:f>'Producción PI'!$V$44:$V$55</c:f>
              <c:numCache>
                <c:formatCode>0.0%</c:formatCode>
                <c:ptCount val="12"/>
                <c:pt idx="0">
                  <c:v>0.22743728212422218</c:v>
                </c:pt>
                <c:pt idx="1">
                  <c:v>0.53580923893883992</c:v>
                </c:pt>
                <c:pt idx="2">
                  <c:v>0.6342972775399961</c:v>
                </c:pt>
                <c:pt idx="3">
                  <c:v>0.24503752750472918</c:v>
                </c:pt>
                <c:pt idx="4">
                  <c:v>0.58265088818814192</c:v>
                </c:pt>
                <c:pt idx="5">
                  <c:v>0.68265273787457659</c:v>
                </c:pt>
                <c:pt idx="6">
                  <c:v>0.45895944089139701</c:v>
                </c:pt>
                <c:pt idx="7">
                  <c:v>0.49809210911377383</c:v>
                </c:pt>
                <c:pt idx="8">
                  <c:v>0.64905700244240139</c:v>
                </c:pt>
                <c:pt idx="9">
                  <c:v>0.29022425611040248</c:v>
                </c:pt>
                <c:pt idx="10">
                  <c:v>0.46420802185906773</c:v>
                </c:pt>
                <c:pt idx="11">
                  <c:v>0.70075226478097041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62-46AC-8342-5F45814E6E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00229440"/>
        <c:axId val="1677826976"/>
      </c:barChart>
      <c:catAx>
        <c:axId val="170022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677826976"/>
        <c:crosses val="autoZero"/>
        <c:auto val="1"/>
        <c:lblAlgn val="ctr"/>
        <c:lblOffset val="100"/>
        <c:noMultiLvlLbl val="0"/>
      </c:catAx>
      <c:valAx>
        <c:axId val="16778269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002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2009521852308"/>
          <c:y val="0.93641825130499623"/>
          <c:w val="0.36184854089601315"/>
          <c:h val="6.3581748695003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Hoja1!$A$4</c:f>
              <c:strCache>
                <c:ptCount val="1"/>
                <c:pt idx="0">
                  <c:v>Oferta</c:v>
                </c:pt>
              </c:strCache>
            </c:strRef>
          </c:tx>
          <c:spPr>
            <a:solidFill>
              <a:srgbClr val="0A3356"/>
            </a:solidFill>
            <a:ln>
              <a:noFill/>
            </a:ln>
            <a:effectLst/>
          </c:spPr>
          <c:invertIfNegative val="0"/>
          <c:cat>
            <c:multiLvlStrRef>
              <c:f>Hoja1!$B$2:$O$3</c:f>
              <c:multiLvlStrCache>
                <c:ptCount val="14"/>
                <c:lvl>
                  <c:pt idx="0">
                    <c:v>P</c:v>
                  </c:pt>
                  <c:pt idx="1">
                    <c:v>M</c:v>
                  </c:pt>
                  <c:pt idx="2">
                    <c:v>G</c:v>
                  </c:pt>
                  <c:pt idx="3">
                    <c:v>P</c:v>
                  </c:pt>
                  <c:pt idx="4">
                    <c:v>M</c:v>
                  </c:pt>
                  <c:pt idx="5">
                    <c:v>G</c:v>
                  </c:pt>
                  <c:pt idx="6">
                    <c:v>P</c:v>
                  </c:pt>
                  <c:pt idx="7">
                    <c:v>M</c:v>
                  </c:pt>
                  <c:pt idx="8">
                    <c:v>G</c:v>
                  </c:pt>
                  <c:pt idx="9">
                    <c:v>P</c:v>
                  </c:pt>
                  <c:pt idx="10">
                    <c:v>M</c:v>
                  </c:pt>
                  <c:pt idx="11">
                    <c:v>G</c:v>
                  </c:pt>
                </c:lvl>
                <c:lvl>
                  <c:pt idx="0">
                    <c:v>CN</c:v>
                  </c:pt>
                  <c:pt idx="3">
                    <c:v>FCN</c:v>
                  </c:pt>
                  <c:pt idx="6">
                    <c:v>CE</c:v>
                  </c:pt>
                  <c:pt idx="9">
                    <c:v>FCE</c:v>
                  </c:pt>
                  <c:pt idx="12">
                    <c:v>NEF</c:v>
                  </c:pt>
                  <c:pt idx="13">
                    <c:v>NEI</c:v>
                  </c:pt>
                </c:lvl>
              </c:multiLvlStrCache>
            </c:multiLvlStrRef>
          </c:cat>
          <c:val>
            <c:numRef>
              <c:f>Hoja1!$B$4:$O$4</c:f>
              <c:numCache>
                <c:formatCode>General</c:formatCode>
                <c:ptCount val="14"/>
                <c:pt idx="0">
                  <c:v>348.3</c:v>
                </c:pt>
                <c:pt idx="1">
                  <c:v>897.2</c:v>
                </c:pt>
                <c:pt idx="2" formatCode="#,##0.00">
                  <c:v>2855.3</c:v>
                </c:pt>
                <c:pt idx="3">
                  <c:v>238.2</c:v>
                </c:pt>
                <c:pt idx="4">
                  <c:v>544.79999999999995</c:v>
                </c:pt>
                <c:pt idx="5" formatCode="#,##0.00">
                  <c:v>2354.9</c:v>
                </c:pt>
                <c:pt idx="6">
                  <c:v>79.8</c:v>
                </c:pt>
                <c:pt idx="7">
                  <c:v>307.3</c:v>
                </c:pt>
                <c:pt idx="8" formatCode="#,##0.00">
                  <c:v>1475</c:v>
                </c:pt>
                <c:pt idx="9">
                  <c:v>152.9</c:v>
                </c:pt>
                <c:pt idx="10">
                  <c:v>660.5</c:v>
                </c:pt>
                <c:pt idx="11" formatCode="#,##0.00">
                  <c:v>4923</c:v>
                </c:pt>
                <c:pt idx="12" formatCode="#,##0.00">
                  <c:v>23447.9</c:v>
                </c:pt>
                <c:pt idx="13" formatCode="#,##0.00">
                  <c:v>3674.1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6-427D-AC78-05F5F34316F1}"/>
            </c:ext>
          </c:extLst>
        </c:ser>
        <c:ser>
          <c:idx val="1"/>
          <c:order val="1"/>
          <c:tx>
            <c:strRef>
              <c:f>Hoja1!$A$5</c:f>
              <c:strCache>
                <c:ptCount val="1"/>
                <c:pt idx="0">
                  <c:v>Utilización</c:v>
                </c:pt>
              </c:strCache>
            </c:strRef>
          </c:tx>
          <c:spPr>
            <a:solidFill>
              <a:srgbClr val="178FD5"/>
            </a:solidFill>
            <a:ln>
              <a:noFill/>
            </a:ln>
            <a:effectLst/>
          </c:spPr>
          <c:invertIfNegative val="0"/>
          <c:cat>
            <c:multiLvlStrRef>
              <c:f>Hoja1!$B$2:$O$3</c:f>
              <c:multiLvlStrCache>
                <c:ptCount val="14"/>
                <c:lvl>
                  <c:pt idx="0">
                    <c:v>P</c:v>
                  </c:pt>
                  <c:pt idx="1">
                    <c:v>M</c:v>
                  </c:pt>
                  <c:pt idx="2">
                    <c:v>G</c:v>
                  </c:pt>
                  <c:pt idx="3">
                    <c:v>P</c:v>
                  </c:pt>
                  <c:pt idx="4">
                    <c:v>M</c:v>
                  </c:pt>
                  <c:pt idx="5">
                    <c:v>G</c:v>
                  </c:pt>
                  <c:pt idx="6">
                    <c:v>P</c:v>
                  </c:pt>
                  <c:pt idx="7">
                    <c:v>M</c:v>
                  </c:pt>
                  <c:pt idx="8">
                    <c:v>G</c:v>
                  </c:pt>
                  <c:pt idx="9">
                    <c:v>P</c:v>
                  </c:pt>
                  <c:pt idx="10">
                    <c:v>M</c:v>
                  </c:pt>
                  <c:pt idx="11">
                    <c:v>G</c:v>
                  </c:pt>
                </c:lvl>
                <c:lvl>
                  <c:pt idx="0">
                    <c:v>CN</c:v>
                  </c:pt>
                  <c:pt idx="3">
                    <c:v>FCN</c:v>
                  </c:pt>
                  <c:pt idx="6">
                    <c:v>CE</c:v>
                  </c:pt>
                  <c:pt idx="9">
                    <c:v>FCE</c:v>
                  </c:pt>
                  <c:pt idx="12">
                    <c:v>NEF</c:v>
                  </c:pt>
                  <c:pt idx="13">
                    <c:v>NEI</c:v>
                  </c:pt>
                </c:lvl>
              </c:multiLvlStrCache>
            </c:multiLvlStrRef>
          </c:cat>
          <c:val>
            <c:numRef>
              <c:f>Hoja1!$B$5:$O$5</c:f>
              <c:numCache>
                <c:formatCode>General</c:formatCode>
                <c:ptCount val="14"/>
                <c:pt idx="0">
                  <c:v>119.5</c:v>
                </c:pt>
                <c:pt idx="1">
                  <c:v>497.7</c:v>
                </c:pt>
                <c:pt idx="2" formatCode="#,##0.00">
                  <c:v>1516</c:v>
                </c:pt>
                <c:pt idx="3">
                  <c:v>82.2</c:v>
                </c:pt>
                <c:pt idx="4">
                  <c:v>303.2</c:v>
                </c:pt>
                <c:pt idx="5" formatCode="#,##0.00">
                  <c:v>1447.3</c:v>
                </c:pt>
                <c:pt idx="6">
                  <c:v>31.4</c:v>
                </c:pt>
                <c:pt idx="7">
                  <c:v>193</c:v>
                </c:pt>
                <c:pt idx="8" formatCode="#,##0.00">
                  <c:v>1026.0999999999999</c:v>
                </c:pt>
                <c:pt idx="9">
                  <c:v>49.1</c:v>
                </c:pt>
                <c:pt idx="10">
                  <c:v>379.6</c:v>
                </c:pt>
                <c:pt idx="11" formatCode="#,##0.00">
                  <c:v>3187.8</c:v>
                </c:pt>
                <c:pt idx="12" formatCode="#,##0.00">
                  <c:v>9245.1</c:v>
                </c:pt>
                <c:pt idx="13" formatCode="#,##0.00">
                  <c:v>1007.5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26-427D-AC78-05F5F3431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2075474416"/>
        <c:axId val="1823147616"/>
      </c:barChart>
      <c:catAx>
        <c:axId val="207547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900" b="1" i="0" u="none" strike="noStrike" kern="1200" baseline="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823147616"/>
        <c:crosses val="autoZero"/>
        <c:auto val="1"/>
        <c:lblAlgn val="ctr"/>
        <c:lblOffset val="100"/>
        <c:noMultiLvlLbl val="0"/>
      </c:catAx>
      <c:valAx>
        <c:axId val="18231476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7547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'Producción PE'!$B$20</c:f>
          <c:strCache>
            <c:ptCount val="1"/>
            <c:pt idx="0">
              <c:v>Relation I-P 2013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'Producción PE'!$C$6</c:f>
              <c:strCache>
                <c:ptCount val="1"/>
                <c:pt idx="0">
                  <c:v>IC/GVP</c:v>
                </c:pt>
              </c:strCache>
            </c:strRef>
          </c:tx>
          <c:spPr>
            <a:solidFill>
              <a:srgbClr val="0DACE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'Producción PE'!$B$21:$B$23</c:f>
              <c:strCache>
                <c:ptCount val="3"/>
                <c:pt idx="0">
                  <c:v>INE</c:v>
                </c:pt>
                <c:pt idx="1">
                  <c:v>FNE</c:v>
                </c:pt>
                <c:pt idx="2">
                  <c:v>E</c:v>
                </c:pt>
              </c:strCache>
            </c:strRef>
          </c:cat>
          <c:val>
            <c:numRef>
              <c:f>'Producción PE'!$C$21:$C$23</c:f>
              <c:numCache>
                <c:formatCode>0.0%</c:formatCode>
                <c:ptCount val="3"/>
                <c:pt idx="0">
                  <c:v>0.28890264816276595</c:v>
                </c:pt>
                <c:pt idx="1">
                  <c:v>0.37212872448756429</c:v>
                </c:pt>
                <c:pt idx="2">
                  <c:v>0.58841479476043057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F3-43BB-9939-A690885ECF2A}"/>
            </c:ext>
          </c:extLst>
        </c:ser>
        <c:ser>
          <c:idx val="1"/>
          <c:order val="1"/>
          <c:tx>
            <c:strRef>
              <c:f>'Producción PE'!$D$6</c:f>
              <c:strCache>
                <c:ptCount val="1"/>
                <c:pt idx="0">
                  <c:v>GVA/GVP</c:v>
                </c:pt>
              </c:strCache>
            </c:strRef>
          </c:tx>
          <c:spPr>
            <a:solidFill>
              <a:srgbClr val="106B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'Producción PE'!$B$21:$B$23</c:f>
              <c:strCache>
                <c:ptCount val="3"/>
                <c:pt idx="0">
                  <c:v>INE</c:v>
                </c:pt>
                <c:pt idx="1">
                  <c:v>FNE</c:v>
                </c:pt>
                <c:pt idx="2">
                  <c:v>E</c:v>
                </c:pt>
              </c:strCache>
            </c:strRef>
          </c:cat>
          <c:val>
            <c:numRef>
              <c:f>'Producción PE'!$D$21:$D$23</c:f>
              <c:numCache>
                <c:formatCode>0.0%</c:formatCode>
                <c:ptCount val="3"/>
                <c:pt idx="0">
                  <c:v>0.71109735183723399</c:v>
                </c:pt>
                <c:pt idx="1">
                  <c:v>0.62787127551243571</c:v>
                </c:pt>
                <c:pt idx="2">
                  <c:v>0.41158520523956948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F3-43BB-9939-A690885ECF2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16626703"/>
        <c:axId val="721007744"/>
      </c:barChart>
      <c:catAx>
        <c:axId val="1316626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721007744"/>
        <c:crosses val="autoZero"/>
        <c:auto val="1"/>
        <c:lblAlgn val="ctr"/>
        <c:lblOffset val="100"/>
        <c:noMultiLvlLbl val="0"/>
      </c:catAx>
      <c:valAx>
        <c:axId val="7210077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16626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'O IC GVA_PE'!$A$2</c:f>
          <c:strCache>
            <c:ptCount val="1"/>
            <c:pt idx="0">
              <c:v>Output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3901312487864018"/>
          <c:w val="0.99321524358635493"/>
          <c:h val="0.70151430149730443"/>
        </c:manualLayout>
      </c:layout>
      <c:lineChart>
        <c:grouping val="standard"/>
        <c:varyColors val="0"/>
        <c:ser>
          <c:idx val="0"/>
          <c:order val="0"/>
          <c:tx>
            <c:strRef>
              <c:f>'O IC GVA_PE'!$B$2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1144466036636735"/>
                  <c:y val="5.0408764047482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ED-41BD-8878-2166A13F0045}"/>
                </c:ext>
              </c:extLst>
            </c:dLbl>
            <c:dLbl>
              <c:idx val="2"/>
              <c:layout>
                <c:manualLayout>
                  <c:x val="-3.5326423492033396E-2"/>
                  <c:y val="-6.8994229055246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ED-41BD-8878-2166A13F00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 IC GVA_PE'!$A$3:$A$5</c:f>
              <c:strCache>
                <c:ptCount val="3"/>
                <c:pt idx="0">
                  <c:v>Exporter</c:v>
                </c:pt>
                <c:pt idx="1">
                  <c:v>Formal Non-Exporter</c:v>
                </c:pt>
                <c:pt idx="2">
                  <c:v>Informal Non-Exporter</c:v>
                </c:pt>
              </c:strCache>
            </c:strRef>
          </c:cat>
          <c:val>
            <c:numRef>
              <c:f>'O IC GVA_PE'!$B$3:$B$5</c:f>
              <c:numCache>
                <c:formatCode>0.0%</c:formatCode>
                <c:ptCount val="3"/>
                <c:pt idx="0">
                  <c:v>0.32100000000000001</c:v>
                </c:pt>
                <c:pt idx="1">
                  <c:v>0.58899999999999997</c:v>
                </c:pt>
                <c:pt idx="2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ED-41BD-8878-2166A13F0045}"/>
            </c:ext>
          </c:extLst>
        </c:ser>
        <c:ser>
          <c:idx val="1"/>
          <c:order val="1"/>
          <c:tx>
            <c:strRef>
              <c:f>'O IC GVA_PE'!$C$2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11701939212821524"/>
                  <c:y val="-5.5332005479950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ED-41BD-8878-2166A13F0045}"/>
                </c:ext>
              </c:extLst>
            </c:dLbl>
            <c:dLbl>
              <c:idx val="1"/>
              <c:layout>
                <c:manualLayout>
                  <c:x val="-0.10892162835077898"/>
                  <c:y val="8.198813322927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ED-41BD-8878-2166A13F0045}"/>
                </c:ext>
              </c:extLst>
            </c:dLbl>
            <c:dLbl>
              <c:idx val="2"/>
              <c:layout>
                <c:manualLayout>
                  <c:x val="-6.0347495719482065E-2"/>
                  <c:y val="4.0162125892604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ED-41BD-8878-2166A13F00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 IC GVA_PE'!$A$3:$A$5</c:f>
              <c:strCache>
                <c:ptCount val="3"/>
                <c:pt idx="0">
                  <c:v>Exporter</c:v>
                </c:pt>
                <c:pt idx="1">
                  <c:v>Formal Non-Exporter</c:v>
                </c:pt>
                <c:pt idx="2">
                  <c:v>Informal Non-Exporter</c:v>
                </c:pt>
              </c:strCache>
            </c:strRef>
          </c:cat>
          <c:val>
            <c:numRef>
              <c:f>'O IC GVA_PE'!$C$3:$C$5</c:f>
              <c:numCache>
                <c:formatCode>0.0%</c:formatCode>
                <c:ptCount val="3"/>
                <c:pt idx="0">
                  <c:v>0.35399999999999998</c:v>
                </c:pt>
                <c:pt idx="1">
                  <c:v>0.55900000000000005</c:v>
                </c:pt>
                <c:pt idx="2">
                  <c:v>8.7999999999999995E-2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0ED-41BD-8878-2166A13F004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9074639"/>
        <c:axId val="1439070799"/>
      </c:lineChart>
      <c:catAx>
        <c:axId val="143907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439070799"/>
        <c:crosses val="autoZero"/>
        <c:auto val="1"/>
        <c:lblAlgn val="ctr"/>
        <c:lblOffset val="100"/>
        <c:noMultiLvlLbl val="0"/>
      </c:catAx>
      <c:valAx>
        <c:axId val="143907079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39074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'O IC GVA_PE'!$A$9</c:f>
          <c:strCache>
            <c:ptCount val="1"/>
            <c:pt idx="0">
              <c:v>Intermediate Consumption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1.9508448540706606E-2"/>
          <c:y val="0.13899376142841777"/>
          <c:w val="0.95773169482846887"/>
          <c:h val="0.70155587824029253"/>
        </c:manualLayout>
      </c:layout>
      <c:lineChart>
        <c:grouping val="standard"/>
        <c:varyColors val="0"/>
        <c:ser>
          <c:idx val="0"/>
          <c:order val="0"/>
          <c:tx>
            <c:strRef>
              <c:f>'O IC GVA_PE'!$B$2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7149451613901665E-2"/>
                  <c:y val="4.46813035116685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FF-46AB-8198-C7BD7FF77FE5}"/>
                </c:ext>
              </c:extLst>
            </c:dLbl>
            <c:dLbl>
              <c:idx val="2"/>
              <c:layout>
                <c:manualLayout>
                  <c:x val="-3.1181871326419194E-2"/>
                  <c:y val="-3.7188416920964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FF-46AB-8198-C7BD7FF77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 IC GVA_PE'!$A$10:$A$12</c:f>
              <c:strCache>
                <c:ptCount val="3"/>
                <c:pt idx="0">
                  <c:v>Exporter</c:v>
                </c:pt>
                <c:pt idx="1">
                  <c:v>Formal Non-Exporter</c:v>
                </c:pt>
                <c:pt idx="2">
                  <c:v>Informal Non-Exporter</c:v>
                </c:pt>
              </c:strCache>
            </c:strRef>
          </c:cat>
          <c:val>
            <c:numRef>
              <c:f>'O IC GVA_PE'!$B$10:$B$12</c:f>
              <c:numCache>
                <c:formatCode>0.0%</c:formatCode>
                <c:ptCount val="3"/>
                <c:pt idx="0">
                  <c:v>0.435</c:v>
                </c:pt>
                <c:pt idx="1">
                  <c:v>0.505</c:v>
                </c:pt>
                <c:pt idx="2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FF-46AB-8198-C7BD7FF77FE5}"/>
            </c:ext>
          </c:extLst>
        </c:ser>
        <c:ser>
          <c:idx val="1"/>
          <c:order val="1"/>
          <c:tx>
            <c:strRef>
              <c:f>'O IC GVA_PE'!$C$2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0.10048611111111111"/>
                  <c:y val="6.747149618156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FF-46AB-8198-C7BD7FF77FE5}"/>
                </c:ext>
              </c:extLst>
            </c:dLbl>
            <c:dLbl>
              <c:idx val="2"/>
              <c:layout>
                <c:manualLayout>
                  <c:x val="-3.8076640221316155E-2"/>
                  <c:y val="4.0134735919602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4FF-46AB-8198-C7BD7FF77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 IC GVA_PE'!$A$10:$A$12</c:f>
              <c:strCache>
                <c:ptCount val="3"/>
                <c:pt idx="0">
                  <c:v>Exporter</c:v>
                </c:pt>
                <c:pt idx="1">
                  <c:v>Formal Non-Exporter</c:v>
                </c:pt>
                <c:pt idx="2">
                  <c:v>Informal Non-Exporter</c:v>
                </c:pt>
              </c:strCache>
            </c:strRef>
          </c:cat>
          <c:val>
            <c:numRef>
              <c:f>'O IC GVA_PE'!$C$10:$C$12</c:f>
              <c:numCache>
                <c:formatCode>0.0%</c:formatCode>
                <c:ptCount val="3"/>
                <c:pt idx="0">
                  <c:v>0.46300000000000002</c:v>
                </c:pt>
                <c:pt idx="1">
                  <c:v>0.48399999999999999</c:v>
                </c:pt>
                <c:pt idx="2">
                  <c:v>5.2999999999999999E-2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4FF-46AB-8198-C7BD7FF77FE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9074639"/>
        <c:axId val="1439070799"/>
      </c:lineChart>
      <c:catAx>
        <c:axId val="143907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439070799"/>
        <c:crosses val="autoZero"/>
        <c:auto val="1"/>
        <c:lblAlgn val="ctr"/>
        <c:lblOffset val="100"/>
        <c:noMultiLvlLbl val="0"/>
      </c:catAx>
      <c:valAx>
        <c:axId val="143907079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39074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'O IC GVA_PE'!$A$16</c:f>
          <c:strCache>
            <c:ptCount val="1"/>
            <c:pt idx="0">
              <c:v>Gross Value Added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1.9508448540706606E-2"/>
          <c:y val="0.13899376142841777"/>
          <c:w val="0.97052252944188433"/>
          <c:h val="0.70155587824029253"/>
        </c:manualLayout>
      </c:layout>
      <c:lineChart>
        <c:grouping val="standard"/>
        <c:varyColors val="0"/>
        <c:ser>
          <c:idx val="0"/>
          <c:order val="0"/>
          <c:tx>
            <c:strRef>
              <c:f>'O IC GVA_PE'!$B$2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11146748591909884"/>
                  <c:y val="5.1481122942884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EA-4BD7-BD35-A82973449610}"/>
                </c:ext>
              </c:extLst>
            </c:dLbl>
            <c:dLbl>
              <c:idx val="1"/>
              <c:layout>
                <c:manualLayout>
                  <c:x val="-5.8967507815672233E-2"/>
                  <c:y val="-4.621852798043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EA-4BD7-BD35-A82973449610}"/>
                </c:ext>
              </c:extLst>
            </c:dLbl>
            <c:dLbl>
              <c:idx val="2"/>
              <c:layout>
                <c:manualLayout>
                  <c:x val="-6.1741462608072395E-2"/>
                  <c:y val="4.46508522939688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EA-4BD7-BD35-A829734496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 IC GVA_PE'!$A$17:$A$19</c:f>
              <c:strCache>
                <c:ptCount val="3"/>
                <c:pt idx="0">
                  <c:v>Exporter</c:v>
                </c:pt>
                <c:pt idx="1">
                  <c:v>Formal Non-Exporter</c:v>
                </c:pt>
                <c:pt idx="2">
                  <c:v>Informal Non-Exporter</c:v>
                </c:pt>
              </c:strCache>
            </c:strRef>
          </c:cat>
          <c:val>
            <c:numRef>
              <c:f>'O IC GVA_PE'!$B$17:$B$19</c:f>
              <c:numCache>
                <c:formatCode>0.0%</c:formatCode>
                <c:ptCount val="3"/>
                <c:pt idx="0">
                  <c:v>0.23400000000000001</c:v>
                </c:pt>
                <c:pt idx="1">
                  <c:v>0.65300000000000002</c:v>
                </c:pt>
                <c:pt idx="2">
                  <c:v>0.113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EA-4BD7-BD35-A82973449610}"/>
            </c:ext>
          </c:extLst>
        </c:ser>
        <c:ser>
          <c:idx val="1"/>
          <c:order val="1"/>
          <c:tx>
            <c:strRef>
              <c:f>'O IC GVA_PE'!$C$2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16435407066052227"/>
                  <c:y val="-6.786732279229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EA-4BD7-BD35-A82973449610}"/>
                </c:ext>
              </c:extLst>
            </c:dLbl>
            <c:dLbl>
              <c:idx val="1"/>
              <c:layout>
                <c:manualLayout>
                  <c:x val="-0.10305478750640042"/>
                  <c:y val="0.12539475099494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EA-4BD7-BD35-A82973449610}"/>
                </c:ext>
              </c:extLst>
            </c:dLbl>
            <c:dLbl>
              <c:idx val="2"/>
              <c:layout>
                <c:manualLayout>
                  <c:x val="-3.9549824268871894E-2"/>
                  <c:y val="-5.076199699415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EA-4BD7-BD35-A829734496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 IC GVA_PE'!$A$17:$A$19</c:f>
              <c:strCache>
                <c:ptCount val="3"/>
                <c:pt idx="0">
                  <c:v>Exporter</c:v>
                </c:pt>
                <c:pt idx="1">
                  <c:v>Formal Non-Exporter</c:v>
                </c:pt>
                <c:pt idx="2">
                  <c:v>Informal Non-Exporter</c:v>
                </c:pt>
              </c:strCache>
            </c:strRef>
          </c:cat>
          <c:val>
            <c:numRef>
              <c:f>'O IC GVA_PE'!$C$17:$C$19</c:f>
              <c:numCache>
                <c:formatCode>0.0%</c:formatCode>
                <c:ptCount val="3"/>
                <c:pt idx="0">
                  <c:v>0.26200000000000001</c:v>
                </c:pt>
                <c:pt idx="1">
                  <c:v>0.621</c:v>
                </c:pt>
                <c:pt idx="2">
                  <c:v>0.11700000000000001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7EA-4BD7-BD35-A8297344961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9074639"/>
        <c:axId val="1439070799"/>
      </c:lineChart>
      <c:catAx>
        <c:axId val="143907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439070799"/>
        <c:crosses val="autoZero"/>
        <c:auto val="1"/>
        <c:lblAlgn val="ctr"/>
        <c:lblOffset val="100"/>
        <c:noMultiLvlLbl val="0"/>
      </c:catAx>
      <c:valAx>
        <c:axId val="143907079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39074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'Producción PP'!$W$7</c:f>
          <c:strCache>
            <c:ptCount val="1"/>
            <c:pt idx="0">
              <c:v>I-O Relation 2018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'Producción PP'!$X$7</c:f>
              <c:strCache>
                <c:ptCount val="1"/>
                <c:pt idx="0">
                  <c:v>IC/GVP</c:v>
                </c:pt>
              </c:strCache>
            </c:strRef>
          </c:tx>
          <c:spPr>
            <a:solidFill>
              <a:srgbClr val="03305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'Producción PP'!$W$8:$W$11</c:f>
              <c:strCache>
                <c:ptCount val="4"/>
                <c:pt idx="0">
                  <c:v>FO</c:v>
                </c:pt>
                <c:pt idx="1">
                  <c:v>FOA</c:v>
                </c:pt>
                <c:pt idx="2">
                  <c:v>DO</c:v>
                </c:pt>
                <c:pt idx="3">
                  <c:v>DOA</c:v>
                </c:pt>
              </c:strCache>
            </c:strRef>
          </c:cat>
          <c:val>
            <c:numRef>
              <c:f>'Producción PP'!$X$8:$X$11</c:f>
              <c:numCache>
                <c:formatCode>0.0%</c:formatCode>
                <c:ptCount val="4"/>
                <c:pt idx="0">
                  <c:v>0.67148847747489249</c:v>
                </c:pt>
                <c:pt idx="1">
                  <c:v>0.6304515068810177</c:v>
                </c:pt>
                <c:pt idx="2">
                  <c:v>0.52021269685951999</c:v>
                </c:pt>
                <c:pt idx="3">
                  <c:v>0.58407854475740506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E8-4EA3-AC6B-AF6C56852F83}"/>
            </c:ext>
          </c:extLst>
        </c:ser>
        <c:ser>
          <c:idx val="1"/>
          <c:order val="1"/>
          <c:tx>
            <c:strRef>
              <c:f>'Producción PP'!$Y$7</c:f>
              <c:strCache>
                <c:ptCount val="1"/>
                <c:pt idx="0">
                  <c:v>GVA/GVP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'Producción PP'!$W$8:$W$11</c:f>
              <c:strCache>
                <c:ptCount val="4"/>
                <c:pt idx="0">
                  <c:v>FO</c:v>
                </c:pt>
                <c:pt idx="1">
                  <c:v>FOA</c:v>
                </c:pt>
                <c:pt idx="2">
                  <c:v>DO</c:v>
                </c:pt>
                <c:pt idx="3">
                  <c:v>DOA</c:v>
                </c:pt>
              </c:strCache>
            </c:strRef>
          </c:cat>
          <c:val>
            <c:numRef>
              <c:f>'Producción PP'!$Y$8:$Y$11</c:f>
              <c:numCache>
                <c:formatCode>0.0%</c:formatCode>
                <c:ptCount val="4"/>
                <c:pt idx="0">
                  <c:v>0.32851152252510757</c:v>
                </c:pt>
                <c:pt idx="1">
                  <c:v>0.36954849311898225</c:v>
                </c:pt>
                <c:pt idx="2">
                  <c:v>0.47978730314048001</c:v>
                </c:pt>
                <c:pt idx="3">
                  <c:v>0.41592145524259488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E8-4EA3-AC6B-AF6C56852F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00229440"/>
        <c:axId val="1677826976"/>
      </c:barChart>
      <c:catAx>
        <c:axId val="170022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677826976"/>
        <c:crosses val="autoZero"/>
        <c:auto val="1"/>
        <c:lblAlgn val="ctr"/>
        <c:lblOffset val="100"/>
        <c:noMultiLvlLbl val="0"/>
      </c:catAx>
      <c:valAx>
        <c:axId val="16778269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002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'Producción PP'!$W$19</c:f>
          <c:strCache>
            <c:ptCount val="1"/>
            <c:pt idx="0">
              <c:v>I-O Relation 2013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'Producción PP'!$X$7</c:f>
              <c:strCache>
                <c:ptCount val="1"/>
                <c:pt idx="0">
                  <c:v>IC/GVP</c:v>
                </c:pt>
              </c:strCache>
            </c:strRef>
          </c:tx>
          <c:spPr>
            <a:solidFill>
              <a:srgbClr val="0DACE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'Producción PP'!$W$20:$W$23</c:f>
              <c:strCache>
                <c:ptCount val="4"/>
                <c:pt idx="0">
                  <c:v>FO</c:v>
                </c:pt>
                <c:pt idx="1">
                  <c:v>FOA</c:v>
                </c:pt>
                <c:pt idx="2">
                  <c:v>DO</c:v>
                </c:pt>
                <c:pt idx="3">
                  <c:v>DOA</c:v>
                </c:pt>
              </c:strCache>
            </c:strRef>
          </c:cat>
          <c:val>
            <c:numRef>
              <c:f>'Producción PP'!$X$20:$X$23</c:f>
              <c:numCache>
                <c:formatCode>0.0%</c:formatCode>
                <c:ptCount val="4"/>
                <c:pt idx="0">
                  <c:v>0.63843831623359204</c:v>
                </c:pt>
                <c:pt idx="1">
                  <c:v>0.63518263087791316</c:v>
                </c:pt>
                <c:pt idx="2">
                  <c:v>0.49723795715304331</c:v>
                </c:pt>
                <c:pt idx="3">
                  <c:v>0.61707399198268909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CA-4485-BDB7-90BB9ACF4BF1}"/>
            </c:ext>
          </c:extLst>
        </c:ser>
        <c:ser>
          <c:idx val="1"/>
          <c:order val="1"/>
          <c:tx>
            <c:strRef>
              <c:f>'Producción PP'!$Y$7</c:f>
              <c:strCache>
                <c:ptCount val="1"/>
                <c:pt idx="0">
                  <c:v>GVA/GVP</c:v>
                </c:pt>
              </c:strCache>
            </c:strRef>
          </c:tx>
          <c:spPr>
            <a:solidFill>
              <a:srgbClr val="106B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'Producción PP'!$W$20:$W$23</c:f>
              <c:strCache>
                <c:ptCount val="4"/>
                <c:pt idx="0">
                  <c:v>FO</c:v>
                </c:pt>
                <c:pt idx="1">
                  <c:v>FOA</c:v>
                </c:pt>
                <c:pt idx="2">
                  <c:v>DO</c:v>
                </c:pt>
                <c:pt idx="3">
                  <c:v>DOA</c:v>
                </c:pt>
              </c:strCache>
            </c:strRef>
          </c:cat>
          <c:val>
            <c:numRef>
              <c:f>'Producción PP'!$Y$20:$Y$23</c:f>
              <c:numCache>
                <c:formatCode>0.0%</c:formatCode>
                <c:ptCount val="4"/>
                <c:pt idx="0">
                  <c:v>0.36156168376640802</c:v>
                </c:pt>
                <c:pt idx="1">
                  <c:v>0.3648173691220869</c:v>
                </c:pt>
                <c:pt idx="2">
                  <c:v>0.50276204284695669</c:v>
                </c:pt>
                <c:pt idx="3">
                  <c:v>0.38292600801731091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CA-4485-BDB7-90BB9ACF4B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00229440"/>
        <c:axId val="1677826976"/>
      </c:barChart>
      <c:catAx>
        <c:axId val="170022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677826976"/>
        <c:crosses val="autoZero"/>
        <c:auto val="1"/>
        <c:lblAlgn val="ctr"/>
        <c:lblOffset val="100"/>
        <c:noMultiLvlLbl val="0"/>
      </c:catAx>
      <c:valAx>
        <c:axId val="16778269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7002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strRef>
          <c:f>'O IC GVA_PP'!$A$2</c:f>
          <c:strCache>
            <c:ptCount val="1"/>
            <c:pt idx="0">
              <c:v>Output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2514080901177678E-3"/>
          <c:y val="0.13899376142841777"/>
          <c:w val="0.99024577572964667"/>
          <c:h val="0.66029579434226093"/>
        </c:manualLayout>
      </c:layout>
      <c:lineChart>
        <c:grouping val="standard"/>
        <c:varyColors val="0"/>
        <c:ser>
          <c:idx val="0"/>
          <c:order val="0"/>
          <c:tx>
            <c:strRef>
              <c:f>'O IC GVA_PP'!$B$2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0.11765232974910395"/>
                  <c:y val="-5.8739378294073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DC-428A-8739-14723142B569}"/>
                </c:ext>
              </c:extLst>
            </c:dLbl>
            <c:dLbl>
              <c:idx val="3"/>
              <c:layout>
                <c:manualLayout>
                  <c:x val="-5.8999608812428835E-2"/>
                  <c:y val="4.54975940507436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DC-428A-8739-14723142B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 IC GVA_PP'!$A$3:$A$6</c:f>
              <c:strCache>
                <c:ptCount val="4"/>
                <c:pt idx="0">
                  <c:v>Domestic Owned Affiliate</c:v>
                </c:pt>
                <c:pt idx="1">
                  <c:v>Domestic Owned</c:v>
                </c:pt>
                <c:pt idx="2">
                  <c:v>Foreing Owned Affiliate</c:v>
                </c:pt>
                <c:pt idx="3">
                  <c:v>Foreing Owned</c:v>
                </c:pt>
              </c:strCache>
            </c:strRef>
          </c:cat>
          <c:val>
            <c:numRef>
              <c:f>'O IC GVA_PP'!$B$3:$B$6</c:f>
              <c:numCache>
                <c:formatCode>0.0%</c:formatCode>
                <c:ptCount val="4"/>
                <c:pt idx="0">
                  <c:v>0.29499999999999998</c:v>
                </c:pt>
                <c:pt idx="1">
                  <c:v>0.30299999999999999</c:v>
                </c:pt>
                <c:pt idx="2">
                  <c:v>0.29899999999999999</c:v>
                </c:pt>
                <c:pt idx="3">
                  <c:v>0.10299999999999999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DC-428A-8739-14723142B569}"/>
            </c:ext>
          </c:extLst>
        </c:ser>
        <c:ser>
          <c:idx val="1"/>
          <c:order val="1"/>
          <c:tx>
            <c:strRef>
              <c:f>'O IC GVA_PP'!$C$2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4.2346819470214014E-2"/>
                  <c:y val="5.01272236803732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DC-428A-8739-14723142B569}"/>
                </c:ext>
              </c:extLst>
            </c:dLbl>
            <c:dLbl>
              <c:idx val="3"/>
              <c:layout>
                <c:manualLayout>
                  <c:x val="-2.1886584741423451E-2"/>
                  <c:y val="-7.24437990749704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DC-428A-8739-14723142B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 IC GVA_PP'!$A$3:$A$6</c:f>
              <c:strCache>
                <c:ptCount val="4"/>
                <c:pt idx="0">
                  <c:v>Domestic Owned Affiliate</c:v>
                </c:pt>
                <c:pt idx="1">
                  <c:v>Domestic Owned</c:v>
                </c:pt>
                <c:pt idx="2">
                  <c:v>Foreing Owned Affiliate</c:v>
                </c:pt>
                <c:pt idx="3">
                  <c:v>Foreing Owned</c:v>
                </c:pt>
              </c:strCache>
            </c:strRef>
          </c:cat>
          <c:val>
            <c:numRef>
              <c:f>'O IC GVA_PP'!$C$3:$C$6</c:f>
              <c:numCache>
                <c:formatCode>0.0%</c:formatCode>
                <c:ptCount val="4"/>
                <c:pt idx="0">
                  <c:v>0.21099999999999999</c:v>
                </c:pt>
                <c:pt idx="1">
                  <c:v>0.27600000000000002</c:v>
                </c:pt>
                <c:pt idx="2">
                  <c:v>0.38700000000000001</c:v>
                </c:pt>
                <c:pt idx="3">
                  <c:v>0.126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2DC-428A-8739-14723142B56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9074639"/>
        <c:axId val="1439070799"/>
      </c:lineChart>
      <c:catAx>
        <c:axId val="143907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439070799"/>
        <c:crosses val="autoZero"/>
        <c:auto val="1"/>
        <c:lblAlgn val="ctr"/>
        <c:lblOffset val="100"/>
        <c:noMultiLvlLbl val="0"/>
      </c:catAx>
      <c:valAx>
        <c:axId val="143907079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39074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'O IC GVA_PP'!$A$9</c:f>
          <c:strCache>
            <c:ptCount val="1"/>
            <c:pt idx="0">
              <c:v>Intermediate Consumption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2.2759856630824374E-2"/>
          <c:y val="0.13899376142841777"/>
          <c:w val="0.95122887864823347"/>
          <c:h val="0.66029579434226093"/>
        </c:manualLayout>
      </c:layout>
      <c:lineChart>
        <c:grouping val="standard"/>
        <c:varyColors val="0"/>
        <c:ser>
          <c:idx val="0"/>
          <c:order val="0"/>
          <c:tx>
            <c:strRef>
              <c:f>'O IC GVA_PP'!$B$2</c:f>
              <c:strCache>
                <c:ptCount val="1"/>
                <c:pt idx="0">
                  <c:v>2013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2"/>
              <c:layout>
                <c:manualLayout>
                  <c:x val="-0.11391679467485925"/>
                  <c:y val="9.71517693879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E2-4AD6-86B0-39BBEE1BD116}"/>
                </c:ext>
              </c:extLst>
            </c:dLbl>
            <c:dLbl>
              <c:idx val="3"/>
              <c:layout>
                <c:manualLayout>
                  <c:x val="-4.7811787742451262E-2"/>
                  <c:y val="4.9261466691934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E2-4AD6-86B0-39BBEE1BD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 IC GVA_PP'!$A$10:$A$13</c:f>
              <c:strCache>
                <c:ptCount val="4"/>
                <c:pt idx="0">
                  <c:v>Domestic Owned Affiliate</c:v>
                </c:pt>
                <c:pt idx="1">
                  <c:v>Domestic Owned</c:v>
                </c:pt>
                <c:pt idx="2">
                  <c:v>Foreing Owned Affiliate</c:v>
                </c:pt>
                <c:pt idx="3">
                  <c:v>Foreing Owned</c:v>
                </c:pt>
              </c:strCache>
            </c:strRef>
          </c:cat>
          <c:val>
            <c:numRef>
              <c:f>'O IC GVA_PP'!$B$10:$B$13</c:f>
              <c:numCache>
                <c:formatCode>0.0%</c:formatCode>
                <c:ptCount val="4"/>
                <c:pt idx="0">
                  <c:v>0.31</c:v>
                </c:pt>
                <c:pt idx="1">
                  <c:v>0.25600000000000001</c:v>
                </c:pt>
                <c:pt idx="2">
                  <c:v>0.32200000000000001</c:v>
                </c:pt>
                <c:pt idx="3">
                  <c:v>0.112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E2-4AD6-86B0-39BBEE1BD116}"/>
            </c:ext>
          </c:extLst>
        </c:ser>
        <c:ser>
          <c:idx val="1"/>
          <c:order val="1"/>
          <c:tx>
            <c:strRef>
              <c:f>'O IC GVA_PP'!$C$2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0.10947363031233999"/>
                  <c:y val="7.0886576314940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E2-4AD6-86B0-39BBEE1BD116}"/>
                </c:ext>
              </c:extLst>
            </c:dLbl>
            <c:dLbl>
              <c:idx val="3"/>
              <c:layout>
                <c:manualLayout>
                  <c:x val="-2.2792114695340503E-2"/>
                  <c:y val="-8.9475099494460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E2-4AD6-86B0-39BBEE1BD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70C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 IC GVA_PP'!$A$10:$A$13</c:f>
              <c:strCache>
                <c:ptCount val="4"/>
                <c:pt idx="0">
                  <c:v>Domestic Owned Affiliate</c:v>
                </c:pt>
                <c:pt idx="1">
                  <c:v>Domestic Owned</c:v>
                </c:pt>
                <c:pt idx="2">
                  <c:v>Foreing Owned Affiliate</c:v>
                </c:pt>
                <c:pt idx="3">
                  <c:v>Foreing Owned</c:v>
                </c:pt>
              </c:strCache>
            </c:strRef>
          </c:cat>
          <c:val>
            <c:numRef>
              <c:f>'O IC GVA_PP'!$C$10:$C$13</c:f>
              <c:numCache>
                <c:formatCode>0.0%</c:formatCode>
                <c:ptCount val="4"/>
                <c:pt idx="0">
                  <c:v>0.20699999999999999</c:v>
                </c:pt>
                <c:pt idx="1">
                  <c:v>0.24199999999999999</c:v>
                </c:pt>
                <c:pt idx="2">
                  <c:v>0.40899999999999997</c:v>
                </c:pt>
                <c:pt idx="3">
                  <c:v>0.14199999999999999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E2-4AD6-86B0-39BBEE1BD11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9074639"/>
        <c:axId val="1439070799"/>
      </c:lineChart>
      <c:catAx>
        <c:axId val="1439074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439070799"/>
        <c:crosses val="autoZero"/>
        <c:auto val="1"/>
        <c:lblAlgn val="ctr"/>
        <c:lblOffset val="100"/>
        <c:noMultiLvlLbl val="0"/>
      </c:catAx>
      <c:valAx>
        <c:axId val="143907079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39074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A3678-9833-6147-8FBD-DCC5DF40CB09}" type="datetimeFigureOut">
              <a:rPr lang="es-MX" smtClean="0"/>
              <a:t>30/05/2024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CD2B8-D33F-3D45-BAC5-4700289EAF3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8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E94A7-C4C0-4312-9A43-1209F3AEDD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1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7675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MX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606EB-96F1-4279-AEDE-3A92D35529D8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517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blanc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4415C075-139F-FB4D-9B86-4127AA2641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9616" y="252408"/>
            <a:ext cx="1756229" cy="349250"/>
          </a:xfrm>
          <a:prstGeom prst="rect">
            <a:avLst/>
          </a:prstGeom>
        </p:spPr>
      </p:pic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4ABDC8B8-E5E3-FA48-B3A0-7B2DE8A2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764" y="217750"/>
            <a:ext cx="659435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53185"/>
      </p:ext>
    </p:extLst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E7BFC-2229-B147-B2A4-A684558A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024CF08-ED64-D843-9A06-7A2C27FDA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00" y="6248095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64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3B3E65-2B01-6F43-BD90-CF581CD56E2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FE530E0-368D-BF49-BFED-ADEEEA2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5ACF3B95-16E2-D74E-8FBF-876BA89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19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505CD3-0411-1F4C-92D3-97E982F3B89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D56C19-A3FB-BE47-A54C-C0AA0B0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2616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/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13EDDA-2586-2241-9BE6-3C5F58432F08}"/>
              </a:ext>
            </a:extLst>
          </p:cNvPr>
          <p:cNvSpPr/>
          <p:nvPr userDrawn="1"/>
        </p:nvSpPr>
        <p:spPr>
          <a:xfrm>
            <a:off x="0" y="4140679"/>
            <a:ext cx="12192000" cy="2717321"/>
          </a:xfrm>
          <a:prstGeom prst="rect">
            <a:avLst/>
          </a:prstGeom>
          <a:solidFill>
            <a:srgbClr val="03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1AB52C7-89B6-4B46-92AA-4256BF844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33EEC5-1ED3-E94C-A3B9-5C214A0E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993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azul con círc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A917F76B-BF86-794C-8A31-6046E48E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4ECFEBC-660D-434C-8344-C08A2E534FD8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F532CB6-AD19-714F-9F92-CB577F546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597611" cy="6628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49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F08C00-469B-BB4F-97A2-9B521A6A2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8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1A786B-7C17-3B42-B0E0-38CFD2F32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17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85DAA70-FAF8-222F-77A3-8EBFA93496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000"/>
            <a:ext cx="12208042" cy="6849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1B221EB-8DDC-CA8D-5DE0-845C456603A8}"/>
              </a:ext>
            </a:extLst>
          </p:cNvPr>
          <p:cNvSpPr/>
          <p:nvPr userDrawn="1"/>
        </p:nvSpPr>
        <p:spPr>
          <a:xfrm>
            <a:off x="9435548" y="4784035"/>
            <a:ext cx="2398643" cy="1749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0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o fotografí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D3E7B82-B6DF-EB4D-AFDF-6C29FEC84D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662" y="1096801"/>
            <a:ext cx="3188700" cy="3169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6C4DEA6-FFE0-1542-91E7-208F4E9B49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569565D9-8BBD-2746-9EBF-2E21A95B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ircle: Hollow 17">
            <a:extLst>
              <a:ext uri="{FF2B5EF4-FFF2-40B4-BE49-F238E27FC236}">
                <a16:creationId xmlns:a16="http://schemas.microsoft.com/office/drawing/2014/main" id="{447CE047-E90E-B348-A1FC-1FEB8B447921}"/>
              </a:ext>
            </a:extLst>
          </p:cNvPr>
          <p:cNvSpPr/>
          <p:nvPr userDrawn="1"/>
        </p:nvSpPr>
        <p:spPr>
          <a:xfrm>
            <a:off x="695061" y="886591"/>
            <a:ext cx="3592267" cy="3599146"/>
          </a:xfrm>
          <a:prstGeom prst="donut">
            <a:avLst>
              <a:gd name="adj" fmla="val 3999"/>
            </a:avLst>
          </a:prstGeom>
          <a:gradFill>
            <a:gsLst>
              <a:gs pos="1000">
                <a:srgbClr val="1277C6"/>
              </a:gs>
              <a:gs pos="74000">
                <a:srgbClr val="1BA3E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7706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DDD0F-7C72-F649-B9D5-42A6304A4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2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9F92FA7-BDD0-DB49-9313-CBC8923C3A4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EB46D32-45C8-8848-A5BC-FB71EFCCE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4D5A119C-0322-114B-A400-DD7697C22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18055409-E9C7-0D48-86E6-BBA4C34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5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5E905D4-EE1A-C54F-8133-911E6F19C69F}"/>
              </a:ext>
            </a:extLst>
          </p:cNvPr>
          <p:cNvGrpSpPr/>
          <p:nvPr userDrawn="1"/>
        </p:nvGrpSpPr>
        <p:grpSpPr>
          <a:xfrm>
            <a:off x="4109" y="0"/>
            <a:ext cx="12183781" cy="6858000"/>
            <a:chOff x="4109" y="0"/>
            <a:chExt cx="12183781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5C2A6E1-BF1B-D243-8015-0E5FF1545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09" y="0"/>
              <a:ext cx="12183781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0416" y="6102349"/>
              <a:ext cx="1756229" cy="349250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18A80782-CB74-144B-B439-9AD667FDAB58}"/>
              </a:ext>
            </a:extLst>
          </p:cNvPr>
          <p:cNvSpPr/>
          <p:nvPr userDrawn="1"/>
        </p:nvSpPr>
        <p:spPr>
          <a:xfrm>
            <a:off x="1088020" y="1219200"/>
            <a:ext cx="1013942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95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parad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41A93948-750F-1B46-8D4A-BA0235DA8963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A2618BB-9ED1-C94A-916D-03A9B97D1B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A5213888-FF02-3343-8516-A4661DB2C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102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002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C77F357-FCDB-0445-AFEA-6DAE9292BBBD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BDA145-FEC3-5645-A1F0-903012C5C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E23679C-DAF6-8543-8473-C9322EF3B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89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683D17-FBCF-C746-A573-DDE2C97D2B3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348611D-6CF2-404F-83D7-4D2587A9D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5B52042B-8B68-1D40-9F56-B0A58A153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102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13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EDFE3E2-DCF9-7545-8532-78F404B76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B7774E4-6EE2-DD4B-AE86-3D69DF9B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70" y="57785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8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07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6CB66-A302-EF4A-A3FD-BE4B93CA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26ABCA-6630-9D40-9F05-BE0D09388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9635C-E174-F140-861D-B81656121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91C96-4E23-0247-8238-78CD3C5AF668}" type="datetime1">
              <a:rPr lang="es-MX" smtClean="0"/>
              <a:t>30/05/2024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55997-17D2-5141-9562-5C3A199E2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F0282-F4C6-974D-AA6A-0DEE84C4F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A776-E82A-DB4C-BEC6-9E86C7D9FD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7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6" r:id="rId2"/>
    <p:sldLayoutId id="2147483652" r:id="rId3"/>
    <p:sldLayoutId id="2147483655" r:id="rId4"/>
    <p:sldLayoutId id="2147483676" r:id="rId5"/>
    <p:sldLayoutId id="2147483694" r:id="rId6"/>
    <p:sldLayoutId id="2147483692" r:id="rId7"/>
    <p:sldLayoutId id="2147483695" r:id="rId8"/>
    <p:sldLayoutId id="2147483671" r:id="rId9"/>
    <p:sldLayoutId id="2147483678" r:id="rId10"/>
    <p:sldLayoutId id="2147483687" r:id="rId11"/>
    <p:sldLayoutId id="2147483686" r:id="rId12"/>
    <p:sldLayoutId id="2147483659" r:id="rId13"/>
    <p:sldLayoutId id="2147483690" r:id="rId14"/>
    <p:sldLayoutId id="2147483691" r:id="rId15"/>
    <p:sldLayoutId id="2147483689" r:id="rId16"/>
    <p:sldLayoutId id="2147483697" r:id="rId17"/>
    <p:sldLayoutId id="2147483698" r:id="rId18"/>
    <p:sldLayoutId id="214748369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4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B88151-9093-CA49-BB42-A6D47F0BDCEB}"/>
              </a:ext>
            </a:extLst>
          </p:cNvPr>
          <p:cNvSpPr txBox="1">
            <a:spLocks/>
          </p:cNvSpPr>
          <p:nvPr/>
        </p:nvSpPr>
        <p:spPr>
          <a:xfrm>
            <a:off x="10113264" y="5554187"/>
            <a:ext cx="1254797" cy="38533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2024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E658F059-D5A9-9947-B919-5AE35F76FE0D}"/>
              </a:ext>
            </a:extLst>
          </p:cNvPr>
          <p:cNvSpPr txBox="1">
            <a:spLocks/>
          </p:cNvSpPr>
          <p:nvPr/>
        </p:nvSpPr>
        <p:spPr>
          <a:xfrm>
            <a:off x="999006" y="2672061"/>
            <a:ext cx="9754338" cy="10073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SUPPLY AND USE TABLES OF MEXICO. BASE YEAR 2018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D9DD1BCE-83B2-6740-8E94-EB1A052A1655}"/>
              </a:ext>
            </a:extLst>
          </p:cNvPr>
          <p:cNvSpPr txBox="1">
            <a:spLocks/>
          </p:cNvSpPr>
          <p:nvPr/>
        </p:nvSpPr>
        <p:spPr>
          <a:xfrm>
            <a:off x="1293138" y="5442244"/>
            <a:ext cx="6140934" cy="4972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DIRECTORATE OF </a:t>
            </a:r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ACCOUNTS </a:t>
            </a:r>
            <a:r>
              <a:rPr lang="en-US" altLang="ko-K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DEPUTY, </a:t>
            </a:r>
            <a:r>
              <a:rPr lang="en-US" altLang="ko-K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OUTPUT DIRECTION</a:t>
            </a:r>
            <a:endParaRPr lang="es-MX" altLang="ko-K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5F58A6AB-B11B-F242-AA84-9C1505BC8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89062" y="4039655"/>
            <a:ext cx="736600" cy="1651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A7C53AB6-D8CC-B140-AD7E-E683F5F1E2EB}"/>
              </a:ext>
            </a:extLst>
          </p:cNvPr>
          <p:cNvCxnSpPr/>
          <p:nvPr/>
        </p:nvCxnSpPr>
        <p:spPr>
          <a:xfrm>
            <a:off x="10257937" y="5499202"/>
            <a:ext cx="10504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229A0858-4476-3E43-BA65-4B335DE93DD4}"/>
              </a:ext>
            </a:extLst>
          </p:cNvPr>
          <p:cNvCxnSpPr/>
          <p:nvPr/>
        </p:nvCxnSpPr>
        <p:spPr>
          <a:xfrm>
            <a:off x="10257937" y="5994502"/>
            <a:ext cx="10504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35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68BE941-0F9A-1447-9AD6-E2E0C178CAB2}"/>
              </a:ext>
            </a:extLst>
          </p:cNvPr>
          <p:cNvSpPr txBox="1">
            <a:spLocks/>
          </p:cNvSpPr>
          <p:nvPr/>
        </p:nvSpPr>
        <p:spPr>
          <a:xfrm>
            <a:off x="1070104" y="2675136"/>
            <a:ext cx="4729648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altLang="ko-K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E39306E3-FC02-7444-9265-19EC90959D4D}"/>
              </a:ext>
            </a:extLst>
          </p:cNvPr>
          <p:cNvSpPr txBox="1">
            <a:spLocks/>
          </p:cNvSpPr>
          <p:nvPr/>
        </p:nvSpPr>
        <p:spPr>
          <a:xfrm>
            <a:off x="1095504" y="3251200"/>
            <a:ext cx="4755048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MX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6899287-763C-F445-9904-DB6C555379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71000" y="171450"/>
            <a:ext cx="2743200" cy="365125"/>
          </a:xfrm>
        </p:spPr>
        <p:txBody>
          <a:bodyPr/>
          <a:lstStyle/>
          <a:p>
            <a:fld id="{FA36A776-E82A-DB4C-BEC6-9E86C7D9FDA4}" type="slidenum">
              <a:rPr lang="es-MX" smtClean="0">
                <a:solidFill>
                  <a:schemeClr val="bg1"/>
                </a:solidFill>
              </a:rPr>
              <a:pPr/>
              <a:t>11</a:t>
            </a:fld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AB56C09-87CB-9640-B307-8963765CE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9652" y="4090455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72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0">
            <a:extLst>
              <a:ext uri="{FF2B5EF4-FFF2-40B4-BE49-F238E27FC236}">
                <a16:creationId xmlns:a16="http://schemas.microsoft.com/office/drawing/2014/main" id="{17C8826E-5AD8-6343-806A-8B53D9640732}"/>
              </a:ext>
            </a:extLst>
          </p:cNvPr>
          <p:cNvSpPr txBox="1"/>
          <p:nvPr/>
        </p:nvSpPr>
        <p:spPr>
          <a:xfrm>
            <a:off x="0" y="1652145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Extraction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Censuses 2019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01EDF082-CCF1-6949-9AB6-ED76A6532F7F}"/>
              </a:ext>
            </a:extLst>
          </p:cNvPr>
          <p:cNvSpPr txBox="1">
            <a:spLocks/>
          </p:cNvSpPr>
          <p:nvPr/>
        </p:nvSpPr>
        <p:spPr>
          <a:xfrm>
            <a:off x="73151" y="176000"/>
            <a:ext cx="12106517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24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7C91041-56F5-6A46-A6BF-9EFDAE7858DF}"/>
              </a:ext>
            </a:extLst>
          </p:cNvPr>
          <p:cNvSpPr txBox="1">
            <a:spLocks/>
          </p:cNvSpPr>
          <p:nvPr/>
        </p:nvSpPr>
        <p:spPr>
          <a:xfrm>
            <a:off x="20466" y="550515"/>
            <a:ext cx="12171534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E9ABE2D6-2434-9146-899F-836F6934E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700" y="1256818"/>
            <a:ext cx="736600" cy="16510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0704A51F-7EB2-FA4F-9B6C-DA62F2119E53}"/>
              </a:ext>
            </a:extLst>
          </p:cNvPr>
          <p:cNvGrpSpPr/>
          <p:nvPr/>
        </p:nvGrpSpPr>
        <p:grpSpPr>
          <a:xfrm>
            <a:off x="1122142" y="2432304"/>
            <a:ext cx="8643648" cy="3168878"/>
            <a:chOff x="2306419" y="730764"/>
            <a:chExt cx="7304314" cy="3098286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8C1F875-357C-3DC7-9843-A8AEDF689D74}"/>
                </a:ext>
              </a:extLst>
            </p:cNvPr>
            <p:cNvSpPr txBox="1"/>
            <p:nvPr/>
          </p:nvSpPr>
          <p:spPr>
            <a:xfrm>
              <a:off x="2306419" y="2216150"/>
              <a:ext cx="1774220" cy="812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cap="small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Variables</a:t>
              </a:r>
            </a:p>
          </p:txBody>
        </p:sp>
        <p:sp>
          <p:nvSpPr>
            <p:cNvPr id="8" name="Corchetes 7">
              <a:extLst>
                <a:ext uri="{FF2B5EF4-FFF2-40B4-BE49-F238E27FC236}">
                  <a16:creationId xmlns:a16="http://schemas.microsoft.com/office/drawing/2014/main" id="{924D097E-A4D7-7EE1-CE26-D2E34E5F8764}"/>
                </a:ext>
              </a:extLst>
            </p:cNvPr>
            <p:cNvSpPr/>
            <p:nvPr/>
          </p:nvSpPr>
          <p:spPr>
            <a:xfrm>
              <a:off x="4859993" y="1077261"/>
              <a:ext cx="1456500" cy="2751789"/>
            </a:xfrm>
            <a:prstGeom prst="bracketPair">
              <a:avLst>
                <a:gd name="adj" fmla="val 12669"/>
              </a:avLst>
            </a:prstGeom>
            <a:ln w="19050">
              <a:solidFill>
                <a:srgbClr val="0077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Corchetes 9">
              <a:extLst>
                <a:ext uri="{FF2B5EF4-FFF2-40B4-BE49-F238E27FC236}">
                  <a16:creationId xmlns:a16="http://schemas.microsoft.com/office/drawing/2014/main" id="{A2A5B21B-4B6B-C723-CF78-F4F71E7FC4DB}"/>
                </a:ext>
              </a:extLst>
            </p:cNvPr>
            <p:cNvSpPr/>
            <p:nvPr/>
          </p:nvSpPr>
          <p:spPr>
            <a:xfrm>
              <a:off x="6388051" y="1077261"/>
              <a:ext cx="3042708" cy="2751789"/>
            </a:xfrm>
            <a:prstGeom prst="bracketPair">
              <a:avLst>
                <a:gd name="adj" fmla="val 6891"/>
              </a:avLst>
            </a:prstGeom>
            <a:ln w="19050"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Pentágono 7">
              <a:extLst>
                <a:ext uri="{FF2B5EF4-FFF2-40B4-BE49-F238E27FC236}">
                  <a16:creationId xmlns:a16="http://schemas.microsoft.com/office/drawing/2014/main" id="{F5836A6D-597B-9884-8DE9-FF37EAD61C7B}"/>
                </a:ext>
              </a:extLst>
            </p:cNvPr>
            <p:cNvSpPr/>
            <p:nvPr/>
          </p:nvSpPr>
          <p:spPr>
            <a:xfrm>
              <a:off x="5209450" y="3071493"/>
              <a:ext cx="879548" cy="483719"/>
            </a:xfrm>
            <a:prstGeom prst="homePlate">
              <a:avLst>
                <a:gd name="adj" fmla="val 32455"/>
              </a:avLst>
            </a:prstGeom>
            <a:solidFill>
              <a:schemeClr val="bg1"/>
            </a:solidFill>
            <a:ln w="28575" cmpd="dbl">
              <a:solidFill>
                <a:srgbClr val="007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0077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G411*</a:t>
              </a:r>
            </a:p>
          </p:txBody>
        </p:sp>
        <p:sp>
          <p:nvSpPr>
            <p:cNvPr id="15" name="Pentágono 8">
              <a:extLst>
                <a:ext uri="{FF2B5EF4-FFF2-40B4-BE49-F238E27FC236}">
                  <a16:creationId xmlns:a16="http://schemas.microsoft.com/office/drawing/2014/main" id="{0736BE95-15FB-5194-D5CB-0CC0854E19D2}"/>
                </a:ext>
              </a:extLst>
            </p:cNvPr>
            <p:cNvSpPr/>
            <p:nvPr/>
          </p:nvSpPr>
          <p:spPr>
            <a:xfrm>
              <a:off x="5199521" y="1602827"/>
              <a:ext cx="889477" cy="659613"/>
            </a:xfrm>
            <a:prstGeom prst="homePlate">
              <a:avLst>
                <a:gd name="adj" fmla="val 28846"/>
              </a:avLst>
            </a:prstGeom>
            <a:solidFill>
              <a:schemeClr val="bg1"/>
            </a:solidFill>
            <a:ln w="28575" cmpd="dbl">
              <a:solidFill>
                <a:srgbClr val="0077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rgbClr val="0077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D311</a:t>
              </a:r>
            </a:p>
            <a:p>
              <a:pPr algn="ctr"/>
              <a:endParaRPr lang="en-GB" sz="800" b="1" dirty="0">
                <a:solidFill>
                  <a:srgbClr val="0077C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600" b="1" dirty="0">
                  <a:solidFill>
                    <a:srgbClr val="0077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D312</a:t>
              </a: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F29331CF-6526-2303-9EB4-4E0B86CDDECC}"/>
                </a:ext>
              </a:extLst>
            </p:cNvPr>
            <p:cNvSpPr/>
            <p:nvPr/>
          </p:nvSpPr>
          <p:spPr>
            <a:xfrm>
              <a:off x="6747340" y="3010055"/>
              <a:ext cx="2558585" cy="7853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Establishment belonging to a corporate group.</a:t>
              </a:r>
              <a:endParaRPr lang="en-GB" sz="1600" dirty="0">
                <a:solidFill>
                  <a:srgbClr val="00305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3E27B02C-AD06-B7BD-2268-3CD2EDE6E4FC}"/>
                </a:ext>
              </a:extLst>
            </p:cNvPr>
            <p:cNvSpPr/>
            <p:nvPr/>
          </p:nvSpPr>
          <p:spPr>
            <a:xfrm>
              <a:off x="6747340" y="1215466"/>
              <a:ext cx="2558585" cy="7853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Participation of foreign capital in the capital stock.</a:t>
              </a:r>
              <a:endParaRPr lang="en-GB" sz="1600" dirty="0">
                <a:solidFill>
                  <a:srgbClr val="00305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7E050BE-8BEC-29DF-0E39-BACDDB30403D}"/>
                </a:ext>
              </a:extLst>
            </p:cNvPr>
            <p:cNvSpPr txBox="1"/>
            <p:nvPr/>
          </p:nvSpPr>
          <p:spPr>
            <a:xfrm>
              <a:off x="4740423" y="730764"/>
              <a:ext cx="1695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cap="small" dirty="0">
                  <a:solidFill>
                    <a:srgbClr val="0077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Variables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2DA77E69-9672-776F-D50F-B4346EF38589}"/>
                </a:ext>
              </a:extLst>
            </p:cNvPr>
            <p:cNvSpPr txBox="1"/>
            <p:nvPr/>
          </p:nvSpPr>
          <p:spPr>
            <a:xfrm>
              <a:off x="6819050" y="730764"/>
              <a:ext cx="21807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cap="small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</a:p>
          </p:txBody>
        </p:sp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525024A6-14BD-6F9E-7A16-E8DE388ED885}"/>
                </a:ext>
              </a:extLst>
            </p:cNvPr>
            <p:cNvCxnSpPr>
              <a:endCxn id="13" idx="1"/>
            </p:cNvCxnSpPr>
            <p:nvPr/>
          </p:nvCxnSpPr>
          <p:spPr>
            <a:xfrm>
              <a:off x="4681464" y="2620371"/>
              <a:ext cx="527986" cy="692982"/>
            </a:xfrm>
            <a:prstGeom prst="straightConnector1">
              <a:avLst/>
            </a:prstGeom>
            <a:ln>
              <a:solidFill>
                <a:srgbClr val="003057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55C2A931-50C1-B386-0DA6-F1159014025F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V="1">
              <a:off x="4681464" y="1932634"/>
              <a:ext cx="518057" cy="675271"/>
            </a:xfrm>
            <a:prstGeom prst="straightConnector1">
              <a:avLst/>
            </a:prstGeom>
            <a:ln>
              <a:solidFill>
                <a:srgbClr val="003057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44AF9F53-9ADE-5ABA-3753-377F9517F979}"/>
                </a:ext>
              </a:extLst>
            </p:cNvPr>
            <p:cNvCxnSpPr>
              <a:cxnSpLocks/>
              <a:stCxn id="15" idx="3"/>
              <a:endCxn id="18" idx="1"/>
            </p:cNvCxnSpPr>
            <p:nvPr/>
          </p:nvCxnSpPr>
          <p:spPr>
            <a:xfrm flipV="1">
              <a:off x="6088998" y="1608138"/>
              <a:ext cx="658342" cy="324496"/>
            </a:xfrm>
            <a:prstGeom prst="straightConnector1">
              <a:avLst/>
            </a:prstGeom>
            <a:ln>
              <a:solidFill>
                <a:srgbClr val="003057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de flecha 36">
              <a:extLst>
                <a:ext uri="{FF2B5EF4-FFF2-40B4-BE49-F238E27FC236}">
                  <a16:creationId xmlns:a16="http://schemas.microsoft.com/office/drawing/2014/main" id="{4A3904E7-49DE-DEC8-A9ED-4233040C3B1A}"/>
                </a:ext>
              </a:extLst>
            </p:cNvPr>
            <p:cNvCxnSpPr>
              <a:stCxn id="13" idx="3"/>
              <a:endCxn id="16" idx="1"/>
            </p:cNvCxnSpPr>
            <p:nvPr/>
          </p:nvCxnSpPr>
          <p:spPr>
            <a:xfrm>
              <a:off x="6088998" y="3313353"/>
              <a:ext cx="658342" cy="89374"/>
            </a:xfrm>
            <a:prstGeom prst="straightConnector1">
              <a:avLst/>
            </a:prstGeom>
            <a:ln>
              <a:solidFill>
                <a:srgbClr val="003057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B0C01287-D435-0450-8789-B4920AE876E5}"/>
                </a:ext>
              </a:extLst>
            </p:cNvPr>
            <p:cNvCxnSpPr/>
            <p:nvPr/>
          </p:nvCxnSpPr>
          <p:spPr>
            <a:xfrm>
              <a:off x="3922733" y="2622393"/>
              <a:ext cx="5688000" cy="0"/>
            </a:xfrm>
            <a:prstGeom prst="line">
              <a:avLst/>
            </a:prstGeom>
            <a:noFill/>
            <a:ln w="12700">
              <a:solidFill>
                <a:srgbClr val="003057"/>
              </a:solidFill>
              <a:prstDash val="dash"/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0DD374F2-652A-7519-FE5F-D40F62654EEA}"/>
                </a:ext>
              </a:extLst>
            </p:cNvPr>
            <p:cNvSpPr/>
            <p:nvPr/>
          </p:nvSpPr>
          <p:spPr>
            <a:xfrm>
              <a:off x="6747340" y="2057429"/>
              <a:ext cx="2558585" cy="422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GB" sz="1600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Percentage of participation.</a:t>
              </a:r>
            </a:p>
          </p:txBody>
        </p: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920022BF-E5E0-CB34-18BC-D0B168B7807D}"/>
                </a:ext>
              </a:extLst>
            </p:cNvPr>
            <p:cNvCxnSpPr>
              <a:cxnSpLocks/>
              <a:stCxn id="15" idx="3"/>
              <a:endCxn id="39" idx="1"/>
            </p:cNvCxnSpPr>
            <p:nvPr/>
          </p:nvCxnSpPr>
          <p:spPr>
            <a:xfrm>
              <a:off x="6088998" y="1932633"/>
              <a:ext cx="658342" cy="335984"/>
            </a:xfrm>
            <a:prstGeom prst="straightConnector1">
              <a:avLst/>
            </a:prstGeom>
            <a:ln>
              <a:solidFill>
                <a:srgbClr val="003057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F9FF1ED2-30DE-7A0C-F741-F656A0881571}"/>
                </a:ext>
              </a:extLst>
            </p:cNvPr>
            <p:cNvCxnSpPr>
              <a:cxnSpLocks/>
              <a:stCxn id="15" idx="1"/>
              <a:endCxn id="15" idx="3"/>
            </p:cNvCxnSpPr>
            <p:nvPr/>
          </p:nvCxnSpPr>
          <p:spPr>
            <a:xfrm>
              <a:off x="5199521" y="1932635"/>
              <a:ext cx="889477" cy="0"/>
            </a:xfrm>
            <a:prstGeom prst="line">
              <a:avLst/>
            </a:prstGeom>
            <a:ln w="31750" cmpd="dbl">
              <a:solidFill>
                <a:srgbClr val="0077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045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34F54641-0A8E-7405-2704-2ADB17D3418E}"/>
              </a:ext>
            </a:extLst>
          </p:cNvPr>
          <p:cNvSpPr/>
          <p:nvPr/>
        </p:nvSpPr>
        <p:spPr>
          <a:xfrm flipH="1">
            <a:off x="-9" y="193644"/>
            <a:ext cx="12192005" cy="503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F09C16B-AC21-FF21-304F-C3B08AEDA160}"/>
              </a:ext>
            </a:extLst>
          </p:cNvPr>
          <p:cNvSpPr txBox="1"/>
          <p:nvPr/>
        </p:nvSpPr>
        <p:spPr>
          <a:xfrm>
            <a:off x="1071367" y="237336"/>
            <a:ext cx="10049256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s-MX"/>
            </a:defPPr>
            <a:lvl1pPr algn="just">
              <a:defRPr>
                <a:solidFill>
                  <a:srgbClr val="1BA3E2"/>
                </a:solidFill>
                <a:latin typeface="Arial" panose="020B0604020202020204" pitchFamily="34" charset="0"/>
                <a:ea typeface="Roboto Th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2000" b="1" spc="300" dirty="0"/>
              <a:t>Classification</a:t>
            </a:r>
            <a:r>
              <a:rPr lang="en-GB" sz="2000" spc="300" dirty="0"/>
              <a:t> of </a:t>
            </a:r>
            <a:r>
              <a:rPr lang="en-GB" sz="2000" b="1" spc="300" dirty="0"/>
              <a:t>economic units by category:</a:t>
            </a:r>
            <a:endParaRPr lang="es-MX" sz="2000" b="1" spc="30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5895B89-63D7-03C7-EEE8-3D53D4CBF82E}"/>
              </a:ext>
            </a:extLst>
          </p:cNvPr>
          <p:cNvGrpSpPr/>
          <p:nvPr/>
        </p:nvGrpSpPr>
        <p:grpSpPr>
          <a:xfrm>
            <a:off x="1239496" y="1192283"/>
            <a:ext cx="9712993" cy="4672836"/>
            <a:chOff x="1269912" y="840247"/>
            <a:chExt cx="9712993" cy="4672836"/>
          </a:xfrm>
        </p:grpSpPr>
        <p:cxnSp>
          <p:nvCxnSpPr>
            <p:cNvPr id="7" name="Conector angular 38">
              <a:extLst>
                <a:ext uri="{FF2B5EF4-FFF2-40B4-BE49-F238E27FC236}">
                  <a16:creationId xmlns:a16="http://schemas.microsoft.com/office/drawing/2014/main" id="{57F0FDFA-DCC5-5AD7-4A3B-C34B9A82A151}"/>
                </a:ext>
              </a:extLst>
            </p:cNvPr>
            <p:cNvCxnSpPr>
              <a:cxnSpLocks/>
              <a:stCxn id="41" idx="3"/>
              <a:endCxn id="19" idx="3"/>
            </p:cNvCxnSpPr>
            <p:nvPr/>
          </p:nvCxnSpPr>
          <p:spPr>
            <a:xfrm>
              <a:off x="3606687" y="1960011"/>
              <a:ext cx="67667" cy="1716489"/>
            </a:xfrm>
            <a:prstGeom prst="bentConnector3">
              <a:avLst>
                <a:gd name="adj1" fmla="val 681069"/>
              </a:avLst>
            </a:prstGeom>
            <a:ln w="19050">
              <a:solidFill>
                <a:srgbClr val="0077C8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D9753603-D976-800E-5679-3DBA08E12EA2}"/>
                </a:ext>
              </a:extLst>
            </p:cNvPr>
            <p:cNvSpPr/>
            <p:nvPr/>
          </p:nvSpPr>
          <p:spPr>
            <a:xfrm>
              <a:off x="5336710" y="1699381"/>
              <a:ext cx="1620000" cy="1620000"/>
            </a:xfrm>
            <a:prstGeom prst="ellipse">
              <a:avLst/>
            </a:prstGeom>
            <a:solidFill>
              <a:srgbClr val="003057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307CEE15-81DE-0508-9E28-DD3D77E65FB4}"/>
                </a:ext>
              </a:extLst>
            </p:cNvPr>
            <p:cNvSpPr/>
            <p:nvPr/>
          </p:nvSpPr>
          <p:spPr>
            <a:xfrm>
              <a:off x="5311355" y="1413003"/>
              <a:ext cx="1620000" cy="1620000"/>
            </a:xfrm>
            <a:prstGeom prst="ellipse">
              <a:avLst/>
            </a:prstGeom>
            <a:solidFill>
              <a:srgbClr val="003057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A9D311D2-D59E-58D4-17D0-D05960F0B861}"/>
                </a:ext>
              </a:extLst>
            </p:cNvPr>
            <p:cNvSpPr/>
            <p:nvPr/>
          </p:nvSpPr>
          <p:spPr>
            <a:xfrm>
              <a:off x="5311355" y="1126625"/>
              <a:ext cx="1620000" cy="1620000"/>
            </a:xfrm>
            <a:prstGeom prst="ellipse">
              <a:avLst/>
            </a:prstGeom>
            <a:solidFill>
              <a:srgbClr val="00305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Conector angular 5">
              <a:extLst>
                <a:ext uri="{FF2B5EF4-FFF2-40B4-BE49-F238E27FC236}">
                  <a16:creationId xmlns:a16="http://schemas.microsoft.com/office/drawing/2014/main" id="{133F3E40-3036-B9B7-D81F-CB05357AD9CB}"/>
                </a:ext>
              </a:extLst>
            </p:cNvPr>
            <p:cNvCxnSpPr>
              <a:stCxn id="22" idx="1"/>
              <a:endCxn id="14" idx="3"/>
            </p:cNvCxnSpPr>
            <p:nvPr/>
          </p:nvCxnSpPr>
          <p:spPr>
            <a:xfrm rot="16200000" flipH="1" flipV="1">
              <a:off x="722130" y="4013785"/>
              <a:ext cx="1699115" cy="34070"/>
            </a:xfrm>
            <a:prstGeom prst="bentConnector4">
              <a:avLst>
                <a:gd name="adj1" fmla="val -13454"/>
                <a:gd name="adj2" fmla="val 1606724"/>
              </a:avLst>
            </a:prstGeom>
            <a:ln w="19050">
              <a:solidFill>
                <a:srgbClr val="0077C8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AB2D1825-11E3-695D-6ABF-6464ACE856E7}"/>
                </a:ext>
              </a:extLst>
            </p:cNvPr>
            <p:cNvSpPr/>
            <p:nvPr/>
          </p:nvSpPr>
          <p:spPr>
            <a:xfrm>
              <a:off x="5286000" y="840247"/>
              <a:ext cx="1620000" cy="1620000"/>
            </a:xfrm>
            <a:prstGeom prst="ellipse">
              <a:avLst/>
            </a:prstGeom>
            <a:solidFill>
              <a:srgbClr val="00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Criteria</a:t>
              </a:r>
            </a:p>
          </p:txBody>
        </p:sp>
        <p:sp>
          <p:nvSpPr>
            <p:cNvPr id="13" name="Retraso 7">
              <a:extLst>
                <a:ext uri="{FF2B5EF4-FFF2-40B4-BE49-F238E27FC236}">
                  <a16:creationId xmlns:a16="http://schemas.microsoft.com/office/drawing/2014/main" id="{9953F311-0FFF-F43C-A941-F7D14C183033}"/>
                </a:ext>
              </a:extLst>
            </p:cNvPr>
            <p:cNvSpPr/>
            <p:nvPr/>
          </p:nvSpPr>
          <p:spPr>
            <a:xfrm>
              <a:off x="2931635" y="4247673"/>
              <a:ext cx="1349909" cy="126541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30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b="1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Domestic Owned</a:t>
              </a:r>
            </a:p>
          </p:txBody>
        </p:sp>
        <p:sp>
          <p:nvSpPr>
            <p:cNvPr id="14" name="Retraso 8">
              <a:extLst>
                <a:ext uri="{FF2B5EF4-FFF2-40B4-BE49-F238E27FC236}">
                  <a16:creationId xmlns:a16="http://schemas.microsoft.com/office/drawing/2014/main" id="{B719BC3D-E759-5778-DC77-DF9466D2D14C}"/>
                </a:ext>
              </a:extLst>
            </p:cNvPr>
            <p:cNvSpPr/>
            <p:nvPr/>
          </p:nvSpPr>
          <p:spPr>
            <a:xfrm flipH="1">
              <a:off x="1554653" y="4247673"/>
              <a:ext cx="1289659" cy="126541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30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b="1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Domestic Owned Affiliate</a:t>
              </a:r>
            </a:p>
          </p:txBody>
        </p:sp>
        <p:sp>
          <p:nvSpPr>
            <p:cNvPr id="15" name="Retraso 9">
              <a:extLst>
                <a:ext uri="{FF2B5EF4-FFF2-40B4-BE49-F238E27FC236}">
                  <a16:creationId xmlns:a16="http://schemas.microsoft.com/office/drawing/2014/main" id="{9FB36378-5BDE-11FA-10A5-B210D04327D8}"/>
                </a:ext>
              </a:extLst>
            </p:cNvPr>
            <p:cNvSpPr/>
            <p:nvPr/>
          </p:nvSpPr>
          <p:spPr>
            <a:xfrm flipH="1">
              <a:off x="7983970" y="4244392"/>
              <a:ext cx="1368000" cy="126541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rgbClr val="003057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GB" sz="1500" b="1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Foreign Owned Affiliate</a:t>
              </a:r>
            </a:p>
          </p:txBody>
        </p:sp>
        <p:sp>
          <p:nvSpPr>
            <p:cNvPr id="16" name="Pentágono 10">
              <a:extLst>
                <a:ext uri="{FF2B5EF4-FFF2-40B4-BE49-F238E27FC236}">
                  <a16:creationId xmlns:a16="http://schemas.microsoft.com/office/drawing/2014/main" id="{85E0B1A0-D7AD-269F-4374-F6A4C86783D0}"/>
                </a:ext>
              </a:extLst>
            </p:cNvPr>
            <p:cNvSpPr/>
            <p:nvPr/>
          </p:nvSpPr>
          <p:spPr>
            <a:xfrm>
              <a:off x="1984503" y="1071234"/>
              <a:ext cx="2047101" cy="1065117"/>
            </a:xfrm>
            <a:prstGeom prst="roundRect">
              <a:avLst>
                <a:gd name="adj" fmla="val 50000"/>
              </a:avLst>
            </a:prstGeom>
            <a:solidFill>
              <a:srgbClr val="0077C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Foreign share in the social capital?</a:t>
              </a:r>
            </a:p>
          </p:txBody>
        </p:sp>
        <p:sp>
          <p:nvSpPr>
            <p:cNvPr id="17" name="Retraso 11">
              <a:extLst>
                <a:ext uri="{FF2B5EF4-FFF2-40B4-BE49-F238E27FC236}">
                  <a16:creationId xmlns:a16="http://schemas.microsoft.com/office/drawing/2014/main" id="{28B8E2FF-BE3D-041E-8DCD-C6AB6E425B2F}"/>
                </a:ext>
              </a:extLst>
            </p:cNvPr>
            <p:cNvSpPr/>
            <p:nvPr/>
          </p:nvSpPr>
          <p:spPr>
            <a:xfrm>
              <a:off x="9440941" y="4248658"/>
              <a:ext cx="1368000" cy="1264425"/>
            </a:xfrm>
            <a:prstGeom prst="flowChartDelay">
              <a:avLst/>
            </a:prstGeom>
            <a:ln w="28575">
              <a:solidFill>
                <a:srgbClr val="003057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GB" sz="1500" b="1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Foreign Owned</a:t>
              </a:r>
            </a:p>
          </p:txBody>
        </p:sp>
        <p:sp>
          <p:nvSpPr>
            <p:cNvPr id="18" name="Corchetes 17">
              <a:extLst>
                <a:ext uri="{FF2B5EF4-FFF2-40B4-BE49-F238E27FC236}">
                  <a16:creationId xmlns:a16="http://schemas.microsoft.com/office/drawing/2014/main" id="{F5F2BF52-D51D-A75B-48F9-C18DD4D87B6A}"/>
                </a:ext>
              </a:extLst>
            </p:cNvPr>
            <p:cNvSpPr/>
            <p:nvPr/>
          </p:nvSpPr>
          <p:spPr>
            <a:xfrm>
              <a:off x="2426253" y="2346247"/>
              <a:ext cx="933545" cy="496283"/>
            </a:xfrm>
            <a:prstGeom prst="bracketPair">
              <a:avLst/>
            </a:prstGeom>
            <a:ln w="19050"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</a:t>
              </a:r>
              <a:r>
                <a:rPr lang="en-GB" sz="1600" b="1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</a:p>
          </p:txBody>
        </p:sp>
        <p:sp>
          <p:nvSpPr>
            <p:cNvPr id="19" name="Conector fuera de página 13">
              <a:extLst>
                <a:ext uri="{FF2B5EF4-FFF2-40B4-BE49-F238E27FC236}">
                  <a16:creationId xmlns:a16="http://schemas.microsoft.com/office/drawing/2014/main" id="{56EFC04C-5FF4-133D-6A86-08A0DAEE56C9}"/>
                </a:ext>
              </a:extLst>
            </p:cNvPr>
            <p:cNvSpPr/>
            <p:nvPr/>
          </p:nvSpPr>
          <p:spPr>
            <a:xfrm>
              <a:off x="2126496" y="3203179"/>
              <a:ext cx="1547858" cy="946641"/>
            </a:xfrm>
            <a:prstGeom prst="flowChartOffpageConnector">
              <a:avLst/>
            </a:prstGeom>
            <a:solidFill>
              <a:srgbClr val="00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Do they belong to a corporate group?</a:t>
              </a:r>
            </a:p>
          </p:txBody>
        </p:sp>
        <p:cxnSp>
          <p:nvCxnSpPr>
            <p:cNvPr id="20" name="Conector angular 14">
              <a:extLst>
                <a:ext uri="{FF2B5EF4-FFF2-40B4-BE49-F238E27FC236}">
                  <a16:creationId xmlns:a16="http://schemas.microsoft.com/office/drawing/2014/main" id="{E1E48137-7B68-D005-6E03-316680C73FB2}"/>
                </a:ext>
              </a:extLst>
            </p:cNvPr>
            <p:cNvCxnSpPr>
              <a:cxnSpLocks/>
              <a:stCxn id="40" idx="1"/>
              <a:endCxn id="18" idx="1"/>
            </p:cNvCxnSpPr>
            <p:nvPr/>
          </p:nvCxnSpPr>
          <p:spPr>
            <a:xfrm rot="10800000" flipH="1" flipV="1">
              <a:off x="2391365" y="1943635"/>
              <a:ext cx="34887" cy="650753"/>
            </a:xfrm>
            <a:prstGeom prst="bentConnector3">
              <a:avLst>
                <a:gd name="adj1" fmla="val -1441568"/>
              </a:avLst>
            </a:prstGeom>
            <a:ln w="19050">
              <a:solidFill>
                <a:srgbClr val="0077C8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angular 36">
              <a:extLst>
                <a:ext uri="{FF2B5EF4-FFF2-40B4-BE49-F238E27FC236}">
                  <a16:creationId xmlns:a16="http://schemas.microsoft.com/office/drawing/2014/main" id="{191E6509-63A8-A731-294E-7EC0E4EEEA7E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>
              <a:off x="2893026" y="2842530"/>
              <a:ext cx="7399" cy="360649"/>
            </a:xfrm>
            <a:prstGeom prst="straightConnector1">
              <a:avLst/>
            </a:prstGeom>
            <a:ln w="19050">
              <a:solidFill>
                <a:srgbClr val="0077C8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corde 17">
              <a:extLst>
                <a:ext uri="{FF2B5EF4-FFF2-40B4-BE49-F238E27FC236}">
                  <a16:creationId xmlns:a16="http://schemas.microsoft.com/office/drawing/2014/main" id="{48C7A763-B108-8872-C60D-F51B90EF26D5}"/>
                </a:ext>
              </a:extLst>
            </p:cNvPr>
            <p:cNvSpPr/>
            <p:nvPr/>
          </p:nvSpPr>
          <p:spPr>
            <a:xfrm>
              <a:off x="1269912" y="3181263"/>
              <a:ext cx="637622" cy="584311"/>
            </a:xfrm>
            <a:prstGeom prst="chord">
              <a:avLst/>
            </a:prstGeom>
            <a:solidFill>
              <a:srgbClr val="003057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600" b="1" spc="-150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sp>
          <p:nvSpPr>
            <p:cNvPr id="23" name="Acorde 18">
              <a:extLst>
                <a:ext uri="{FF2B5EF4-FFF2-40B4-BE49-F238E27FC236}">
                  <a16:creationId xmlns:a16="http://schemas.microsoft.com/office/drawing/2014/main" id="{38BB3E61-3C80-B532-9A6B-88C544CDB87E}"/>
                </a:ext>
              </a:extLst>
            </p:cNvPr>
            <p:cNvSpPr/>
            <p:nvPr/>
          </p:nvSpPr>
          <p:spPr>
            <a:xfrm flipH="1">
              <a:off x="4089201" y="3181263"/>
              <a:ext cx="637622" cy="584311"/>
            </a:xfrm>
            <a:prstGeom prst="chord">
              <a:avLst/>
            </a:prstGeom>
            <a:solidFill>
              <a:srgbClr val="003057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b="1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cxnSp>
          <p:nvCxnSpPr>
            <p:cNvPr id="24" name="Conector angular 53">
              <a:extLst>
                <a:ext uri="{FF2B5EF4-FFF2-40B4-BE49-F238E27FC236}">
                  <a16:creationId xmlns:a16="http://schemas.microsoft.com/office/drawing/2014/main" id="{B40FFEC2-CAEB-01AC-ADF6-45FDB38391FF}"/>
                </a:ext>
              </a:extLst>
            </p:cNvPr>
            <p:cNvCxnSpPr>
              <a:stCxn id="19" idx="1"/>
              <a:endCxn id="22" idx="2"/>
            </p:cNvCxnSpPr>
            <p:nvPr/>
          </p:nvCxnSpPr>
          <p:spPr>
            <a:xfrm flipH="1" flipV="1">
              <a:off x="1696420" y="3435037"/>
              <a:ext cx="430076" cy="241463"/>
            </a:xfrm>
            <a:prstGeom prst="straightConnector1">
              <a:avLst/>
            </a:prstGeom>
            <a:ln w="19050">
              <a:solidFill>
                <a:srgbClr val="0077C8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angular 56">
              <a:extLst>
                <a:ext uri="{FF2B5EF4-FFF2-40B4-BE49-F238E27FC236}">
                  <a16:creationId xmlns:a16="http://schemas.microsoft.com/office/drawing/2014/main" id="{6630C6D2-C2B5-571B-A5BF-DD1C2D9143CE}"/>
                </a:ext>
              </a:extLst>
            </p:cNvPr>
            <p:cNvCxnSpPr>
              <a:stCxn id="19" idx="3"/>
              <a:endCxn id="23" idx="2"/>
            </p:cNvCxnSpPr>
            <p:nvPr/>
          </p:nvCxnSpPr>
          <p:spPr>
            <a:xfrm flipV="1">
              <a:off x="3674354" y="3435037"/>
              <a:ext cx="625961" cy="241463"/>
            </a:xfrm>
            <a:prstGeom prst="straightConnector1">
              <a:avLst/>
            </a:prstGeom>
            <a:ln w="19050">
              <a:solidFill>
                <a:srgbClr val="0077C8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angular 20">
              <a:extLst>
                <a:ext uri="{FF2B5EF4-FFF2-40B4-BE49-F238E27FC236}">
                  <a16:creationId xmlns:a16="http://schemas.microsoft.com/office/drawing/2014/main" id="{6F312920-DD46-9570-25FE-6EA203EFC6D2}"/>
                </a:ext>
              </a:extLst>
            </p:cNvPr>
            <p:cNvCxnSpPr>
              <a:stCxn id="23" idx="1"/>
              <a:endCxn id="13" idx="3"/>
            </p:cNvCxnSpPr>
            <p:nvPr/>
          </p:nvCxnSpPr>
          <p:spPr>
            <a:xfrm rot="16200000" flipH="1" flipV="1">
              <a:off x="3495220" y="3967586"/>
              <a:ext cx="1699115" cy="126468"/>
            </a:xfrm>
            <a:prstGeom prst="bentConnector4">
              <a:avLst>
                <a:gd name="adj1" fmla="val -13454"/>
                <a:gd name="adj2" fmla="val -432845"/>
              </a:avLst>
            </a:prstGeom>
            <a:ln w="19050">
              <a:solidFill>
                <a:srgbClr val="0077C8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orchetes 26">
              <a:extLst>
                <a:ext uri="{FF2B5EF4-FFF2-40B4-BE49-F238E27FC236}">
                  <a16:creationId xmlns:a16="http://schemas.microsoft.com/office/drawing/2014/main" id="{E2737D52-2835-A85E-3C50-E51B3E05202E}"/>
                </a:ext>
              </a:extLst>
            </p:cNvPr>
            <p:cNvSpPr/>
            <p:nvPr/>
          </p:nvSpPr>
          <p:spPr>
            <a:xfrm>
              <a:off x="8936672" y="2305064"/>
              <a:ext cx="924796" cy="496283"/>
            </a:xfrm>
            <a:prstGeom prst="bracketPair">
              <a:avLst/>
            </a:prstGeom>
            <a:ln w="19050"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s-MX" sz="1600" b="1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≥</a:t>
              </a:r>
              <a:r>
                <a:rPr lang="en-GB" sz="1600" b="1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51%</a:t>
              </a:r>
            </a:p>
          </p:txBody>
        </p:sp>
        <p:cxnSp>
          <p:nvCxnSpPr>
            <p:cNvPr id="28" name="Conector angular 22">
              <a:extLst>
                <a:ext uri="{FF2B5EF4-FFF2-40B4-BE49-F238E27FC236}">
                  <a16:creationId xmlns:a16="http://schemas.microsoft.com/office/drawing/2014/main" id="{A2B27659-9821-2ACE-8006-0AB99CD2922D}"/>
                </a:ext>
              </a:extLst>
            </p:cNvPr>
            <p:cNvCxnSpPr>
              <a:cxnSpLocks/>
              <a:stCxn id="37" idx="1"/>
              <a:endCxn id="27" idx="1"/>
            </p:cNvCxnSpPr>
            <p:nvPr/>
          </p:nvCxnSpPr>
          <p:spPr>
            <a:xfrm rot="10800000" flipH="1" flipV="1">
              <a:off x="8487918" y="1598864"/>
              <a:ext cx="448753" cy="954341"/>
            </a:xfrm>
            <a:prstGeom prst="bentConnector3">
              <a:avLst>
                <a:gd name="adj1" fmla="val -50941"/>
              </a:avLst>
            </a:prstGeom>
            <a:ln w="19050">
              <a:solidFill>
                <a:srgbClr val="0077C8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angular 36">
              <a:extLst>
                <a:ext uri="{FF2B5EF4-FFF2-40B4-BE49-F238E27FC236}">
                  <a16:creationId xmlns:a16="http://schemas.microsoft.com/office/drawing/2014/main" id="{5CC8E990-5988-1F85-7029-D217A5CA5F24}"/>
                </a:ext>
              </a:extLst>
            </p:cNvPr>
            <p:cNvCxnSpPr>
              <a:cxnSpLocks/>
              <a:stCxn id="27" idx="2"/>
              <a:endCxn id="38" idx="0"/>
            </p:cNvCxnSpPr>
            <p:nvPr/>
          </p:nvCxnSpPr>
          <p:spPr>
            <a:xfrm>
              <a:off x="9399070" y="2801347"/>
              <a:ext cx="12667" cy="379913"/>
            </a:xfrm>
            <a:prstGeom prst="straightConnector1">
              <a:avLst/>
            </a:prstGeom>
            <a:ln w="19050">
              <a:solidFill>
                <a:srgbClr val="0077C8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angular 24">
              <a:extLst>
                <a:ext uri="{FF2B5EF4-FFF2-40B4-BE49-F238E27FC236}">
                  <a16:creationId xmlns:a16="http://schemas.microsoft.com/office/drawing/2014/main" id="{BDF33B3C-2B51-1CD7-5CD4-8DF528F4428E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rot="16200000" flipV="1">
              <a:off x="4157876" y="-287878"/>
              <a:ext cx="6257" cy="2724481"/>
            </a:xfrm>
            <a:prstGeom prst="bentConnector3">
              <a:avLst>
                <a:gd name="adj1" fmla="val 7445165"/>
              </a:avLst>
            </a:prstGeom>
            <a:ln w="19050">
              <a:solidFill>
                <a:srgbClr val="0077C8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angular 25">
              <a:extLst>
                <a:ext uri="{FF2B5EF4-FFF2-40B4-BE49-F238E27FC236}">
                  <a16:creationId xmlns:a16="http://schemas.microsoft.com/office/drawing/2014/main" id="{14A0B32A-8084-0A91-29E6-D2C9D02580A5}"/>
                </a:ext>
              </a:extLst>
            </p:cNvPr>
            <p:cNvCxnSpPr>
              <a:cxnSpLocks/>
              <a:stCxn id="12" idx="7"/>
            </p:cNvCxnSpPr>
            <p:nvPr/>
          </p:nvCxnSpPr>
          <p:spPr>
            <a:xfrm rot="5400000" flipH="1" flipV="1">
              <a:off x="7984995" y="-250174"/>
              <a:ext cx="11426" cy="2643905"/>
            </a:xfrm>
            <a:prstGeom prst="bentConnector3">
              <a:avLst>
                <a:gd name="adj1" fmla="val 4077052"/>
              </a:avLst>
            </a:prstGeom>
            <a:ln w="19050">
              <a:solidFill>
                <a:srgbClr val="0077C8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angular 26">
              <a:extLst>
                <a:ext uri="{FF2B5EF4-FFF2-40B4-BE49-F238E27FC236}">
                  <a16:creationId xmlns:a16="http://schemas.microsoft.com/office/drawing/2014/main" id="{0CB62DB0-21C2-D7F4-A611-3C6E506BDE94}"/>
                </a:ext>
              </a:extLst>
            </p:cNvPr>
            <p:cNvCxnSpPr>
              <a:stCxn id="39" idx="1"/>
              <a:endCxn id="15" idx="3"/>
            </p:cNvCxnSpPr>
            <p:nvPr/>
          </p:nvCxnSpPr>
          <p:spPr>
            <a:xfrm rot="16200000" flipH="1" flipV="1">
              <a:off x="7170786" y="3994445"/>
              <a:ext cx="1695835" cy="69468"/>
            </a:xfrm>
            <a:prstGeom prst="bentConnector4">
              <a:avLst>
                <a:gd name="adj1" fmla="val -13480"/>
                <a:gd name="adj2" fmla="val 788005"/>
              </a:avLst>
            </a:prstGeom>
            <a:ln w="19050">
              <a:solidFill>
                <a:srgbClr val="0077C8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Acorde 28">
              <a:extLst>
                <a:ext uri="{FF2B5EF4-FFF2-40B4-BE49-F238E27FC236}">
                  <a16:creationId xmlns:a16="http://schemas.microsoft.com/office/drawing/2014/main" id="{06C2236E-9BEC-99CE-15D0-64077DF21AB2}"/>
                </a:ext>
              </a:extLst>
            </p:cNvPr>
            <p:cNvSpPr/>
            <p:nvPr/>
          </p:nvSpPr>
          <p:spPr>
            <a:xfrm flipH="1">
              <a:off x="10345283" y="3181261"/>
              <a:ext cx="637622" cy="584311"/>
            </a:xfrm>
            <a:prstGeom prst="chord">
              <a:avLst/>
            </a:prstGeom>
            <a:solidFill>
              <a:srgbClr val="003057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600" b="1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cxnSp>
          <p:nvCxnSpPr>
            <p:cNvPr id="34" name="Conector angular 53">
              <a:extLst>
                <a:ext uri="{FF2B5EF4-FFF2-40B4-BE49-F238E27FC236}">
                  <a16:creationId xmlns:a16="http://schemas.microsoft.com/office/drawing/2014/main" id="{FF106716-BEB8-DB25-E776-E476A701E948}"/>
                </a:ext>
              </a:extLst>
            </p:cNvPr>
            <p:cNvCxnSpPr>
              <a:stCxn id="38" idx="1"/>
              <a:endCxn id="39" idx="2"/>
            </p:cNvCxnSpPr>
            <p:nvPr/>
          </p:nvCxnSpPr>
          <p:spPr>
            <a:xfrm flipH="1" flipV="1">
              <a:off x="8161135" y="3435036"/>
              <a:ext cx="482837" cy="229975"/>
            </a:xfrm>
            <a:prstGeom prst="straightConnector1">
              <a:avLst/>
            </a:prstGeom>
            <a:ln w="19050">
              <a:solidFill>
                <a:srgbClr val="0077C8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angular 56">
              <a:extLst>
                <a:ext uri="{FF2B5EF4-FFF2-40B4-BE49-F238E27FC236}">
                  <a16:creationId xmlns:a16="http://schemas.microsoft.com/office/drawing/2014/main" id="{14EDB316-0C6F-682D-FA66-57AD8F9C5FF5}"/>
                </a:ext>
              </a:extLst>
            </p:cNvPr>
            <p:cNvCxnSpPr>
              <a:stCxn id="38" idx="3"/>
              <a:endCxn id="33" idx="2"/>
            </p:cNvCxnSpPr>
            <p:nvPr/>
          </p:nvCxnSpPr>
          <p:spPr>
            <a:xfrm flipV="1">
              <a:off x="10179502" y="3435035"/>
              <a:ext cx="376895" cy="229976"/>
            </a:xfrm>
            <a:prstGeom prst="straightConnector1">
              <a:avLst/>
            </a:prstGeom>
            <a:ln w="19050">
              <a:solidFill>
                <a:srgbClr val="0077C8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angular 30">
              <a:extLst>
                <a:ext uri="{FF2B5EF4-FFF2-40B4-BE49-F238E27FC236}">
                  <a16:creationId xmlns:a16="http://schemas.microsoft.com/office/drawing/2014/main" id="{D4154A4E-3600-3990-9541-98725260443A}"/>
                </a:ext>
              </a:extLst>
            </p:cNvPr>
            <p:cNvCxnSpPr>
              <a:stCxn id="33" idx="1"/>
              <a:endCxn id="17" idx="3"/>
            </p:cNvCxnSpPr>
            <p:nvPr/>
          </p:nvCxnSpPr>
          <p:spPr>
            <a:xfrm rot="16200000" flipH="1">
              <a:off x="9886712" y="3958643"/>
              <a:ext cx="1699610" cy="144847"/>
            </a:xfrm>
            <a:prstGeom prst="bentConnector4">
              <a:avLst>
                <a:gd name="adj1" fmla="val -13450"/>
                <a:gd name="adj2" fmla="val 377924"/>
              </a:avLst>
            </a:prstGeom>
            <a:ln w="19050">
              <a:solidFill>
                <a:srgbClr val="0077C8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Pentágono 31">
              <a:extLst>
                <a:ext uri="{FF2B5EF4-FFF2-40B4-BE49-F238E27FC236}">
                  <a16:creationId xmlns:a16="http://schemas.microsoft.com/office/drawing/2014/main" id="{07D75FC4-726B-01EF-1BAE-1218FD4905AA}"/>
                </a:ext>
              </a:extLst>
            </p:cNvPr>
            <p:cNvSpPr/>
            <p:nvPr/>
          </p:nvSpPr>
          <p:spPr>
            <a:xfrm>
              <a:off x="8487919" y="1066065"/>
              <a:ext cx="2068478" cy="1065600"/>
            </a:xfrm>
            <a:prstGeom prst="roundRect">
              <a:avLst>
                <a:gd name="adj" fmla="val 50000"/>
              </a:avLst>
            </a:prstGeom>
            <a:solidFill>
              <a:srgbClr val="0077C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Foreign share in the social capital?</a:t>
              </a:r>
            </a:p>
          </p:txBody>
        </p:sp>
        <p:sp>
          <p:nvSpPr>
            <p:cNvPr id="38" name="Conector fuera de página 32">
              <a:extLst>
                <a:ext uri="{FF2B5EF4-FFF2-40B4-BE49-F238E27FC236}">
                  <a16:creationId xmlns:a16="http://schemas.microsoft.com/office/drawing/2014/main" id="{9A54A706-5B0F-2A31-CE7F-FA039E877866}"/>
                </a:ext>
              </a:extLst>
            </p:cNvPr>
            <p:cNvSpPr/>
            <p:nvPr/>
          </p:nvSpPr>
          <p:spPr>
            <a:xfrm>
              <a:off x="8643972" y="3181260"/>
              <a:ext cx="1535530" cy="967501"/>
            </a:xfrm>
            <a:prstGeom prst="flowChartOffpageConnector">
              <a:avLst/>
            </a:prstGeom>
            <a:solidFill>
              <a:srgbClr val="00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Do they belong to a corporate group?</a:t>
              </a:r>
            </a:p>
          </p:txBody>
        </p:sp>
        <p:sp>
          <p:nvSpPr>
            <p:cNvPr id="39" name="Acorde 34">
              <a:extLst>
                <a:ext uri="{FF2B5EF4-FFF2-40B4-BE49-F238E27FC236}">
                  <a16:creationId xmlns:a16="http://schemas.microsoft.com/office/drawing/2014/main" id="{680A1186-6CF6-206F-DCA5-657295D3BC26}"/>
                </a:ext>
              </a:extLst>
            </p:cNvPr>
            <p:cNvSpPr/>
            <p:nvPr/>
          </p:nvSpPr>
          <p:spPr>
            <a:xfrm>
              <a:off x="7734627" y="3181262"/>
              <a:ext cx="637622" cy="584311"/>
            </a:xfrm>
            <a:prstGeom prst="chord">
              <a:avLst/>
            </a:prstGeom>
            <a:solidFill>
              <a:srgbClr val="003057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600" b="1" spc="-150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sp>
          <p:nvSpPr>
            <p:cNvPr id="40" name="Pentágono 34">
              <a:extLst>
                <a:ext uri="{FF2B5EF4-FFF2-40B4-BE49-F238E27FC236}">
                  <a16:creationId xmlns:a16="http://schemas.microsoft.com/office/drawing/2014/main" id="{62E02DC8-F4BF-2E12-306A-D72DD2EB2CD7}"/>
                </a:ext>
              </a:extLst>
            </p:cNvPr>
            <p:cNvSpPr/>
            <p:nvPr/>
          </p:nvSpPr>
          <p:spPr>
            <a:xfrm>
              <a:off x="2391366" y="1805575"/>
              <a:ext cx="551752" cy="276122"/>
            </a:xfrm>
            <a:prstGeom prst="homePlate">
              <a:avLst>
                <a:gd name="adj" fmla="val 43770"/>
              </a:avLst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0077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sp>
          <p:nvSpPr>
            <p:cNvPr id="41" name="Pentágono 35">
              <a:extLst>
                <a:ext uri="{FF2B5EF4-FFF2-40B4-BE49-F238E27FC236}">
                  <a16:creationId xmlns:a16="http://schemas.microsoft.com/office/drawing/2014/main" id="{C28ECCDE-3D5F-5F38-7A92-FBC6A9A37CE9}"/>
                </a:ext>
              </a:extLst>
            </p:cNvPr>
            <p:cNvSpPr/>
            <p:nvPr/>
          </p:nvSpPr>
          <p:spPr>
            <a:xfrm>
              <a:off x="3100396" y="1821950"/>
              <a:ext cx="506291" cy="276122"/>
            </a:xfrm>
            <a:prstGeom prst="homePlate">
              <a:avLst>
                <a:gd name="adj" fmla="val 43770"/>
              </a:avLst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0077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42" name="Pentágono 36">
              <a:extLst>
                <a:ext uri="{FF2B5EF4-FFF2-40B4-BE49-F238E27FC236}">
                  <a16:creationId xmlns:a16="http://schemas.microsoft.com/office/drawing/2014/main" id="{0F7961DE-D813-FBB0-C0F9-49B066609FE4}"/>
                </a:ext>
              </a:extLst>
            </p:cNvPr>
            <p:cNvSpPr/>
            <p:nvPr/>
          </p:nvSpPr>
          <p:spPr>
            <a:xfrm>
              <a:off x="9286963" y="1788398"/>
              <a:ext cx="550443" cy="276122"/>
            </a:xfrm>
            <a:prstGeom prst="homePlate">
              <a:avLst>
                <a:gd name="adj" fmla="val 43770"/>
              </a:avLst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rgbClr val="0077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Yes</a:t>
              </a:r>
            </a:p>
          </p:txBody>
        </p: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6726F689-D762-07D7-4E74-476382F716F5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3606687" y="1960011"/>
              <a:ext cx="149111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058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4E4B479-86FA-B185-F1E4-70C1FC68ADF4}"/>
              </a:ext>
            </a:extLst>
          </p:cNvPr>
          <p:cNvSpPr txBox="1"/>
          <p:nvPr/>
        </p:nvSpPr>
        <p:spPr>
          <a:xfrm>
            <a:off x="2310890" y="2064383"/>
            <a:ext cx="79138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Exporter Economic Units, proceed to obtain the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establishments' production and inputs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estimate the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coefficients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production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for the four disaggregated levels of this focus.</a:t>
            </a:r>
          </a:p>
        </p:txBody>
      </p:sp>
      <p:sp>
        <p:nvSpPr>
          <p:cNvPr id="5" name="Round Diagonal Corner Rectangle 8">
            <a:extLst>
              <a:ext uri="{FF2B5EF4-FFF2-40B4-BE49-F238E27FC236}">
                <a16:creationId xmlns:a16="http://schemas.microsoft.com/office/drawing/2014/main" id="{C33EE6E4-16D8-FF68-9EDA-971A64E3D6E5}"/>
              </a:ext>
            </a:extLst>
          </p:cNvPr>
          <p:cNvSpPr/>
          <p:nvPr/>
        </p:nvSpPr>
        <p:spPr>
          <a:xfrm>
            <a:off x="1371592" y="1664273"/>
            <a:ext cx="830096" cy="830096"/>
          </a:xfrm>
          <a:prstGeom prst="rect">
            <a:avLst/>
          </a:prstGeom>
          <a:solidFill>
            <a:srgbClr val="1BA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BFA0EBE3-E9A3-FFA6-8276-BAE1DE81AA0E}"/>
              </a:ext>
            </a:extLst>
          </p:cNvPr>
          <p:cNvSpPr txBox="1"/>
          <p:nvPr/>
        </p:nvSpPr>
        <p:spPr>
          <a:xfrm>
            <a:off x="2288433" y="1664273"/>
            <a:ext cx="2180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1BA3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Resulting layers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07C5240-7A20-5274-A593-A2AC186FE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6842" y="1849523"/>
            <a:ext cx="459596" cy="459596"/>
          </a:xfrm>
          <a:prstGeom prst="rect">
            <a:avLst/>
          </a:prstGeom>
        </p:spPr>
      </p:pic>
      <p:grpSp>
        <p:nvGrpSpPr>
          <p:cNvPr id="12" name="Group 10">
            <a:extLst>
              <a:ext uri="{FF2B5EF4-FFF2-40B4-BE49-F238E27FC236}">
                <a16:creationId xmlns:a16="http://schemas.microsoft.com/office/drawing/2014/main" id="{E472D571-5FF3-3D0E-C80F-355CF0C739F6}"/>
              </a:ext>
            </a:extLst>
          </p:cNvPr>
          <p:cNvGrpSpPr/>
          <p:nvPr/>
        </p:nvGrpSpPr>
        <p:grpSpPr>
          <a:xfrm>
            <a:off x="9258292" y="3350896"/>
            <a:ext cx="1629734" cy="1629734"/>
            <a:chOff x="1220118" y="2343274"/>
            <a:chExt cx="2450851" cy="2450851"/>
          </a:xfrm>
        </p:grpSpPr>
        <p:sp>
          <p:nvSpPr>
            <p:cNvPr id="13" name="Oval 11">
              <a:extLst>
                <a:ext uri="{FF2B5EF4-FFF2-40B4-BE49-F238E27FC236}">
                  <a16:creationId xmlns:a16="http://schemas.microsoft.com/office/drawing/2014/main" id="{38FBBC98-4C01-8114-B808-B3201941649A}"/>
                </a:ext>
              </a:extLst>
            </p:cNvPr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196011C6-3584-37A2-60BE-A39CD083D38C}"/>
                </a:ext>
              </a:extLst>
            </p:cNvPr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7A9AD93E-FE82-E4DC-E0F0-6B115F6AFF7B}"/>
                </a:ext>
              </a:extLst>
            </p:cNvPr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gradFill>
              <a:gsLst>
                <a:gs pos="0">
                  <a:srgbClr val="033A6A"/>
                </a:gs>
                <a:gs pos="100000">
                  <a:srgbClr val="1277C6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6" name="Group 10">
            <a:extLst>
              <a:ext uri="{FF2B5EF4-FFF2-40B4-BE49-F238E27FC236}">
                <a16:creationId xmlns:a16="http://schemas.microsoft.com/office/drawing/2014/main" id="{74EFC119-7179-9A1F-1752-BA3668806BDB}"/>
              </a:ext>
            </a:extLst>
          </p:cNvPr>
          <p:cNvGrpSpPr/>
          <p:nvPr/>
        </p:nvGrpSpPr>
        <p:grpSpPr>
          <a:xfrm>
            <a:off x="6654792" y="3350896"/>
            <a:ext cx="1629734" cy="1629734"/>
            <a:chOff x="1220118" y="2343274"/>
            <a:chExt cx="2450851" cy="2450851"/>
          </a:xfrm>
        </p:grpSpPr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12510534-79CF-DD2E-783C-756C83986EA0}"/>
                </a:ext>
              </a:extLst>
            </p:cNvPr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D09F3B65-7CC9-67AD-E2DA-24237F799C00}"/>
                </a:ext>
              </a:extLst>
            </p:cNvPr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888D76BF-29A1-1758-06AC-E3B68AC19219}"/>
                </a:ext>
              </a:extLst>
            </p:cNvPr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gradFill>
              <a:gsLst>
                <a:gs pos="0">
                  <a:srgbClr val="033A6A"/>
                </a:gs>
                <a:gs pos="100000">
                  <a:srgbClr val="1277C6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20" name="Group 10">
            <a:extLst>
              <a:ext uri="{FF2B5EF4-FFF2-40B4-BE49-F238E27FC236}">
                <a16:creationId xmlns:a16="http://schemas.microsoft.com/office/drawing/2014/main" id="{A670208E-B982-55E3-2776-BE9E6DD358B9}"/>
              </a:ext>
            </a:extLst>
          </p:cNvPr>
          <p:cNvGrpSpPr/>
          <p:nvPr/>
        </p:nvGrpSpPr>
        <p:grpSpPr>
          <a:xfrm>
            <a:off x="3949692" y="3350896"/>
            <a:ext cx="1629734" cy="1629734"/>
            <a:chOff x="1220118" y="2343274"/>
            <a:chExt cx="2450851" cy="2450851"/>
          </a:xfrm>
        </p:grpSpPr>
        <p:sp>
          <p:nvSpPr>
            <p:cNvPr id="21" name="Oval 11">
              <a:extLst>
                <a:ext uri="{FF2B5EF4-FFF2-40B4-BE49-F238E27FC236}">
                  <a16:creationId xmlns:a16="http://schemas.microsoft.com/office/drawing/2014/main" id="{C940E210-7A88-7215-780A-1D8E0C44009C}"/>
                </a:ext>
              </a:extLst>
            </p:cNvPr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Oval 12">
              <a:extLst>
                <a:ext uri="{FF2B5EF4-FFF2-40B4-BE49-F238E27FC236}">
                  <a16:creationId xmlns:a16="http://schemas.microsoft.com/office/drawing/2014/main" id="{980CD0FF-A4EA-A642-396D-A11EAA29AC40}"/>
                </a:ext>
              </a:extLst>
            </p:cNvPr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Oval 13">
              <a:extLst>
                <a:ext uri="{FF2B5EF4-FFF2-40B4-BE49-F238E27FC236}">
                  <a16:creationId xmlns:a16="http://schemas.microsoft.com/office/drawing/2014/main" id="{BF7B524A-DF59-5D1B-38C9-9469A0D3F04A}"/>
                </a:ext>
              </a:extLst>
            </p:cNvPr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gradFill>
              <a:gsLst>
                <a:gs pos="0">
                  <a:srgbClr val="033A6A"/>
                </a:gs>
                <a:gs pos="100000">
                  <a:srgbClr val="1277C6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4" name="Rectangle 33">
            <a:extLst>
              <a:ext uri="{FF2B5EF4-FFF2-40B4-BE49-F238E27FC236}">
                <a16:creationId xmlns:a16="http://schemas.microsoft.com/office/drawing/2014/main" id="{11392FBB-5852-DC0C-8A6E-20839F837B8C}"/>
              </a:ext>
            </a:extLst>
          </p:cNvPr>
          <p:cNvSpPr/>
          <p:nvPr/>
        </p:nvSpPr>
        <p:spPr>
          <a:xfrm>
            <a:off x="1190536" y="5424899"/>
            <a:ext cx="1920628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Owned Affiliate</a:t>
            </a:r>
          </a:p>
        </p:txBody>
      </p:sp>
      <p:grpSp>
        <p:nvGrpSpPr>
          <p:cNvPr id="25" name="Group 10">
            <a:extLst>
              <a:ext uri="{FF2B5EF4-FFF2-40B4-BE49-F238E27FC236}">
                <a16:creationId xmlns:a16="http://schemas.microsoft.com/office/drawing/2014/main" id="{1810D685-CB5B-8147-6E6A-DDA03796491E}"/>
              </a:ext>
            </a:extLst>
          </p:cNvPr>
          <p:cNvGrpSpPr/>
          <p:nvPr/>
        </p:nvGrpSpPr>
        <p:grpSpPr>
          <a:xfrm>
            <a:off x="1371592" y="3350896"/>
            <a:ext cx="1629734" cy="1629734"/>
            <a:chOff x="1220118" y="2343274"/>
            <a:chExt cx="2450851" cy="2450851"/>
          </a:xfrm>
        </p:grpSpPr>
        <p:sp>
          <p:nvSpPr>
            <p:cNvPr id="26" name="Oval 11">
              <a:extLst>
                <a:ext uri="{FF2B5EF4-FFF2-40B4-BE49-F238E27FC236}">
                  <a16:creationId xmlns:a16="http://schemas.microsoft.com/office/drawing/2014/main" id="{639DB089-7479-AC80-ABD8-6E87121CF76E}"/>
                </a:ext>
              </a:extLst>
            </p:cNvPr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7" name="Oval 12">
              <a:extLst>
                <a:ext uri="{FF2B5EF4-FFF2-40B4-BE49-F238E27FC236}">
                  <a16:creationId xmlns:a16="http://schemas.microsoft.com/office/drawing/2014/main" id="{BDC97EEB-612E-33A1-606A-7649C9013B64}"/>
                </a:ext>
              </a:extLst>
            </p:cNvPr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8" name="Oval 13">
              <a:extLst>
                <a:ext uri="{FF2B5EF4-FFF2-40B4-BE49-F238E27FC236}">
                  <a16:creationId xmlns:a16="http://schemas.microsoft.com/office/drawing/2014/main" id="{2F6EB87D-C850-A458-2556-C678D2EC2052}"/>
                </a:ext>
              </a:extLst>
            </p:cNvPr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gradFill>
              <a:gsLst>
                <a:gs pos="0">
                  <a:srgbClr val="033A6A"/>
                </a:gs>
                <a:gs pos="100000">
                  <a:srgbClr val="1277C6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33" name="Rectangle 33">
            <a:extLst>
              <a:ext uri="{FF2B5EF4-FFF2-40B4-BE49-F238E27FC236}">
                <a16:creationId xmlns:a16="http://schemas.microsoft.com/office/drawing/2014/main" id="{12A680A8-17F5-2762-990C-82AAD95B9904}"/>
              </a:ext>
            </a:extLst>
          </p:cNvPr>
          <p:cNvSpPr/>
          <p:nvPr/>
        </p:nvSpPr>
        <p:spPr>
          <a:xfrm>
            <a:off x="3832136" y="5424899"/>
            <a:ext cx="1920628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Owned</a:t>
            </a:r>
            <a:endParaRPr lang="es-MX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639B0D70-F914-8670-DDDB-30F5BC1F60B5}"/>
              </a:ext>
            </a:extLst>
          </p:cNvPr>
          <p:cNvSpPr/>
          <p:nvPr/>
        </p:nvSpPr>
        <p:spPr>
          <a:xfrm>
            <a:off x="6619532" y="5424899"/>
            <a:ext cx="1747290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Owned Affiliate</a:t>
            </a:r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029B827E-5F31-D5E6-FD5C-CAFE4AC4C1C2}"/>
              </a:ext>
            </a:extLst>
          </p:cNvPr>
          <p:cNvSpPr/>
          <p:nvPr/>
        </p:nvSpPr>
        <p:spPr>
          <a:xfrm>
            <a:off x="9178836" y="5424899"/>
            <a:ext cx="1920628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Owned</a:t>
            </a:r>
            <a:endParaRPr lang="es-MX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직선 연결선 250">
            <a:extLst>
              <a:ext uri="{FF2B5EF4-FFF2-40B4-BE49-F238E27FC236}">
                <a16:creationId xmlns:a16="http://schemas.microsoft.com/office/drawing/2014/main" id="{B24A0408-A9D1-85D8-E08F-55DBFACD11A2}"/>
              </a:ext>
            </a:extLst>
          </p:cNvPr>
          <p:cNvCxnSpPr>
            <a:cxnSpLocks/>
          </p:cNvCxnSpPr>
          <p:nvPr/>
        </p:nvCxnSpPr>
        <p:spPr>
          <a:xfrm flipV="1">
            <a:off x="2158752" y="4980630"/>
            <a:ext cx="0" cy="262925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dash"/>
            <a:miter lim="800000"/>
            <a:headEnd type="oval" w="lg" len="lg"/>
          </a:ln>
          <a:effectLst/>
        </p:spPr>
      </p:cxnSp>
      <p:cxnSp>
        <p:nvCxnSpPr>
          <p:cNvPr id="38" name="직선 연결선 250">
            <a:extLst>
              <a:ext uri="{FF2B5EF4-FFF2-40B4-BE49-F238E27FC236}">
                <a16:creationId xmlns:a16="http://schemas.microsoft.com/office/drawing/2014/main" id="{76E4C119-6A7B-545C-28EC-25BE5D4EBF84}"/>
              </a:ext>
            </a:extLst>
          </p:cNvPr>
          <p:cNvCxnSpPr>
            <a:cxnSpLocks/>
          </p:cNvCxnSpPr>
          <p:nvPr/>
        </p:nvCxnSpPr>
        <p:spPr>
          <a:xfrm flipV="1">
            <a:off x="4787652" y="4980630"/>
            <a:ext cx="0" cy="262925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dash"/>
            <a:miter lim="800000"/>
            <a:headEnd type="oval" w="lg" len="lg"/>
          </a:ln>
          <a:effectLst/>
        </p:spPr>
      </p:cxnSp>
      <p:cxnSp>
        <p:nvCxnSpPr>
          <p:cNvPr id="39" name="직선 연결선 250">
            <a:extLst>
              <a:ext uri="{FF2B5EF4-FFF2-40B4-BE49-F238E27FC236}">
                <a16:creationId xmlns:a16="http://schemas.microsoft.com/office/drawing/2014/main" id="{0010F169-0FFB-3DD9-4CE5-0DC293AB696E}"/>
              </a:ext>
            </a:extLst>
          </p:cNvPr>
          <p:cNvCxnSpPr>
            <a:cxnSpLocks/>
          </p:cNvCxnSpPr>
          <p:nvPr/>
        </p:nvCxnSpPr>
        <p:spPr>
          <a:xfrm flipV="1">
            <a:off x="7492752" y="4980630"/>
            <a:ext cx="0" cy="262925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dash"/>
            <a:miter lim="800000"/>
            <a:headEnd type="oval" w="lg" len="lg"/>
          </a:ln>
          <a:effectLst/>
        </p:spPr>
      </p:cxnSp>
      <p:cxnSp>
        <p:nvCxnSpPr>
          <p:cNvPr id="40" name="직선 연결선 250">
            <a:extLst>
              <a:ext uri="{FF2B5EF4-FFF2-40B4-BE49-F238E27FC236}">
                <a16:creationId xmlns:a16="http://schemas.microsoft.com/office/drawing/2014/main" id="{419F9B5C-8AD5-C830-0996-FA0A33C578AB}"/>
              </a:ext>
            </a:extLst>
          </p:cNvPr>
          <p:cNvCxnSpPr>
            <a:cxnSpLocks/>
          </p:cNvCxnSpPr>
          <p:nvPr/>
        </p:nvCxnSpPr>
        <p:spPr>
          <a:xfrm flipV="1">
            <a:off x="10134352" y="4980630"/>
            <a:ext cx="0" cy="262925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dash"/>
            <a:miter lim="800000"/>
            <a:headEnd type="oval" w="lg" len="lg"/>
          </a:ln>
          <a:effectLst/>
        </p:spPr>
      </p:cxnSp>
      <p:sp>
        <p:nvSpPr>
          <p:cNvPr id="41" name="Rectángulo 40">
            <a:extLst>
              <a:ext uri="{FF2B5EF4-FFF2-40B4-BE49-F238E27FC236}">
                <a16:creationId xmlns:a16="http://schemas.microsoft.com/office/drawing/2014/main" id="{2C405BAF-0012-C066-701C-C18B9AF9F1F4}"/>
              </a:ext>
            </a:extLst>
          </p:cNvPr>
          <p:cNvSpPr/>
          <p:nvPr/>
        </p:nvSpPr>
        <p:spPr>
          <a:xfrm>
            <a:off x="1755425" y="4014084"/>
            <a:ext cx="888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8113C3A1-C156-C176-B825-5207F76B8772}"/>
              </a:ext>
            </a:extLst>
          </p:cNvPr>
          <p:cNvSpPr/>
          <p:nvPr/>
        </p:nvSpPr>
        <p:spPr>
          <a:xfrm>
            <a:off x="4343534" y="3959352"/>
            <a:ext cx="888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es-MX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EF3616E-0DDD-3C81-2217-EC1F80F29401}"/>
              </a:ext>
            </a:extLst>
          </p:cNvPr>
          <p:cNvSpPr/>
          <p:nvPr/>
        </p:nvSpPr>
        <p:spPr>
          <a:xfrm>
            <a:off x="7025541" y="3959352"/>
            <a:ext cx="888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FOA</a:t>
            </a:r>
            <a:endParaRPr lang="es-MX" dirty="0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DFB70950-E773-4E92-E1EA-D80304652B04}"/>
              </a:ext>
            </a:extLst>
          </p:cNvPr>
          <p:cNvSpPr/>
          <p:nvPr/>
        </p:nvSpPr>
        <p:spPr>
          <a:xfrm>
            <a:off x="9690234" y="3959352"/>
            <a:ext cx="888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</a:t>
            </a:r>
            <a:endParaRPr lang="es-MX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8A4ABDB8-064D-B1EF-20F7-102DBF95A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4651" y="1290557"/>
            <a:ext cx="736600" cy="165100"/>
          </a:xfrm>
          <a:prstGeom prst="rect">
            <a:avLst/>
          </a:prstGeom>
        </p:spPr>
      </p:pic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68D0380D-5FAD-86F3-5EBE-D2A3B71DB3D7}"/>
              </a:ext>
            </a:extLst>
          </p:cNvPr>
          <p:cNvSpPr txBox="1">
            <a:spLocks/>
          </p:cNvSpPr>
          <p:nvPr/>
        </p:nvSpPr>
        <p:spPr>
          <a:xfrm>
            <a:off x="-3048" y="324864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 CLASSIFICATED BY 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D0E154F1-E725-5C41-D03A-8C4313F794E1}"/>
              </a:ext>
            </a:extLst>
          </p:cNvPr>
          <p:cNvSpPr txBox="1">
            <a:spLocks/>
          </p:cNvSpPr>
          <p:nvPr/>
        </p:nvSpPr>
        <p:spPr>
          <a:xfrm>
            <a:off x="-3048" y="713355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</p:spTree>
    <p:extLst>
      <p:ext uri="{BB962C8B-B14F-4D97-AF65-F5344CB8AC3E}">
        <p14:creationId xmlns:p14="http://schemas.microsoft.com/office/powerpoint/2010/main" val="9339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BF0C10BD-D0D0-C831-10F1-EBCBA4122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699" y="1349229"/>
            <a:ext cx="736600" cy="1651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7C74250-90A7-F8D4-1E04-8B0399A5BEDB}"/>
              </a:ext>
            </a:extLst>
          </p:cNvPr>
          <p:cNvSpPr txBox="1">
            <a:spLocks/>
          </p:cNvSpPr>
          <p:nvPr/>
        </p:nvSpPr>
        <p:spPr>
          <a:xfrm>
            <a:off x="0" y="383536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ONWERSHIP FOCUS 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BD2BD77-93D9-C092-14D1-8FA2030D7DB5}"/>
              </a:ext>
            </a:extLst>
          </p:cNvPr>
          <p:cNvSpPr txBox="1">
            <a:spLocks/>
          </p:cNvSpPr>
          <p:nvPr/>
        </p:nvSpPr>
        <p:spPr>
          <a:xfrm>
            <a:off x="0" y="77202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– OUTPUT RELATION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752C2EE-AC1E-E40B-BD2F-70E95B048097}"/>
              </a:ext>
            </a:extLst>
          </p:cNvPr>
          <p:cNvGrpSpPr/>
          <p:nvPr/>
        </p:nvGrpSpPr>
        <p:grpSpPr>
          <a:xfrm>
            <a:off x="656399" y="1902154"/>
            <a:ext cx="10879200" cy="3636000"/>
            <a:chOff x="656399" y="1902154"/>
            <a:chExt cx="10879200" cy="3636000"/>
          </a:xfrm>
        </p:grpSpPr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id="{2C61764B-85A7-4646-A0EF-4C555ED9403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80066683"/>
                </p:ext>
              </p:extLst>
            </p:nvPr>
          </p:nvGraphicFramePr>
          <p:xfrm>
            <a:off x="656399" y="1902154"/>
            <a:ext cx="5439600" cy="363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A857F8CA-E5D8-4A28-9A97-441F6701AB1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6716540"/>
                </p:ext>
              </p:extLst>
            </p:nvPr>
          </p:nvGraphicFramePr>
          <p:xfrm>
            <a:off x="6095999" y="1902154"/>
            <a:ext cx="5439600" cy="363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B1D5B0D3-7279-7CE3-7BC0-05BA7365FE69}"/>
              </a:ext>
            </a:extLst>
          </p:cNvPr>
          <p:cNvGrpSpPr/>
          <p:nvPr/>
        </p:nvGrpSpPr>
        <p:grpSpPr>
          <a:xfrm>
            <a:off x="0" y="5716639"/>
            <a:ext cx="12191999" cy="369333"/>
            <a:chOff x="0" y="5716639"/>
            <a:chExt cx="12191999" cy="36933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46741865-E2D4-D0F2-6A64-5931E1FC14F3}"/>
                </a:ext>
              </a:extLst>
            </p:cNvPr>
            <p:cNvSpPr/>
            <p:nvPr/>
          </p:nvSpPr>
          <p:spPr>
            <a:xfrm>
              <a:off x="0" y="5716639"/>
              <a:ext cx="12191999" cy="3693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F8B05BC0-E17F-D181-7356-701C5CE8786C}"/>
                </a:ext>
              </a:extLst>
            </p:cNvPr>
            <p:cNvSpPr txBox="1"/>
            <p:nvPr/>
          </p:nvSpPr>
          <p:spPr>
            <a:xfrm>
              <a:off x="761262" y="5743406"/>
              <a:ext cx="2681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DOA: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Domestic Owned Affiliate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AAAF3803-5342-57BD-51A8-6CF971388201}"/>
                </a:ext>
              </a:extLst>
            </p:cNvPr>
            <p:cNvSpPr txBox="1"/>
            <p:nvPr/>
          </p:nvSpPr>
          <p:spPr>
            <a:xfrm>
              <a:off x="3991346" y="5743408"/>
              <a:ext cx="19271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DO: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Domestic Owned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14F7309-A742-D630-DBEC-BECC23EEC81B}"/>
                </a:ext>
              </a:extLst>
            </p:cNvPr>
            <p:cNvSpPr txBox="1"/>
            <p:nvPr/>
          </p:nvSpPr>
          <p:spPr>
            <a:xfrm>
              <a:off x="6466737" y="5747416"/>
              <a:ext cx="25199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FOA: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Foreign Owned Affiliate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FA0FD14-21C6-130F-0214-F2BA9BCEC32A}"/>
                </a:ext>
              </a:extLst>
            </p:cNvPr>
            <p:cNvSpPr txBox="1"/>
            <p:nvPr/>
          </p:nvSpPr>
          <p:spPr>
            <a:xfrm>
              <a:off x="9534918" y="5743407"/>
              <a:ext cx="17652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FO: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Foreign Owned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7064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7AF09D1-04A7-B7E4-E813-42300B1213EA}"/>
              </a:ext>
            </a:extLst>
          </p:cNvPr>
          <p:cNvSpPr txBox="1">
            <a:spLocks/>
          </p:cNvSpPr>
          <p:nvPr/>
        </p:nvSpPr>
        <p:spPr>
          <a:xfrm>
            <a:off x="0" y="39751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THE OWNERSHIP FOCUS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C6E0396-7DA2-A7EB-EACC-97BF84CC9AC2}"/>
              </a:ext>
            </a:extLst>
          </p:cNvPr>
          <p:cNvSpPr txBox="1">
            <a:spLocks/>
          </p:cNvSpPr>
          <p:nvPr/>
        </p:nvSpPr>
        <p:spPr>
          <a:xfrm>
            <a:off x="0" y="77202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AND 2018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CA76A73F-5134-61FD-75BB-8E1E08D3A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699" y="1398884"/>
            <a:ext cx="736600" cy="165100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D71F3BB7-474D-2A5D-C3D5-88038AA403FD}"/>
              </a:ext>
            </a:extLst>
          </p:cNvPr>
          <p:cNvGrpSpPr/>
          <p:nvPr/>
        </p:nvGrpSpPr>
        <p:grpSpPr>
          <a:xfrm>
            <a:off x="249833" y="1841269"/>
            <a:ext cx="11696472" cy="4387882"/>
            <a:chOff x="249833" y="1841269"/>
            <a:chExt cx="11696472" cy="4387882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BC58247A-00F3-7F76-6FC6-D1D23423BAC0}"/>
                </a:ext>
              </a:extLst>
            </p:cNvPr>
            <p:cNvGrpSpPr/>
            <p:nvPr/>
          </p:nvGrpSpPr>
          <p:grpSpPr>
            <a:xfrm>
              <a:off x="249833" y="1841269"/>
              <a:ext cx="11696472" cy="4387882"/>
              <a:chOff x="204113" y="1841269"/>
              <a:chExt cx="11696472" cy="4387882"/>
            </a:xfrm>
          </p:grpSpPr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0D3D1808-D7C1-C89F-40DE-1D5DC059C107}"/>
                  </a:ext>
                </a:extLst>
              </p:cNvPr>
              <p:cNvSpPr/>
              <p:nvPr/>
            </p:nvSpPr>
            <p:spPr>
              <a:xfrm>
                <a:off x="4262544" y="5859819"/>
                <a:ext cx="360000" cy="3600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611C7AA-F435-434B-45EA-6DA7902542AD}"/>
                  </a:ext>
                </a:extLst>
              </p:cNvPr>
              <p:cNvSpPr txBox="1"/>
              <p:nvPr/>
            </p:nvSpPr>
            <p:spPr>
              <a:xfrm>
                <a:off x="4714994" y="5855153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2013</a:t>
                </a:r>
                <a:endParaRPr lang="es-MX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9788A011-E5B6-A4B3-4DBE-1EA3F3C49FFE}"/>
                  </a:ext>
                </a:extLst>
              </p:cNvPr>
              <p:cNvSpPr/>
              <p:nvPr/>
            </p:nvSpPr>
            <p:spPr>
              <a:xfrm>
                <a:off x="6777299" y="5864485"/>
                <a:ext cx="360000" cy="360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55C1FA70-7F59-C939-10D2-22B75BAB9595}"/>
                  </a:ext>
                </a:extLst>
              </p:cNvPr>
              <p:cNvSpPr txBox="1"/>
              <p:nvPr/>
            </p:nvSpPr>
            <p:spPr>
              <a:xfrm>
                <a:off x="7137761" y="5859819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2018</a:t>
                </a:r>
                <a:endParaRPr lang="es-MX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5" name="Grupo 14">
                <a:extLst>
                  <a:ext uri="{FF2B5EF4-FFF2-40B4-BE49-F238E27FC236}">
                    <a16:creationId xmlns:a16="http://schemas.microsoft.com/office/drawing/2014/main" id="{C6DB7CDA-4296-2066-954C-9C6061BD3C5D}"/>
                  </a:ext>
                </a:extLst>
              </p:cNvPr>
              <p:cNvGrpSpPr/>
              <p:nvPr/>
            </p:nvGrpSpPr>
            <p:grpSpPr>
              <a:xfrm>
                <a:off x="204113" y="1841269"/>
                <a:ext cx="11696472" cy="3848426"/>
                <a:chOff x="204113" y="1841269"/>
                <a:chExt cx="11696472" cy="3848426"/>
              </a:xfrm>
            </p:grpSpPr>
            <p:graphicFrame>
              <p:nvGraphicFramePr>
                <p:cNvPr id="3" name="Gráfico 2">
                  <a:extLst>
                    <a:ext uri="{FF2B5EF4-FFF2-40B4-BE49-F238E27FC236}">
                      <a16:creationId xmlns:a16="http://schemas.microsoft.com/office/drawing/2014/main" id="{F44F274C-229A-E1F1-00D5-40FD8FC0C931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777611986"/>
                    </p:ext>
                  </p:extLst>
                </p:nvPr>
              </p:nvGraphicFramePr>
              <p:xfrm>
                <a:off x="204113" y="1841269"/>
                <a:ext cx="3906000" cy="37188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graphicFrame>
              <p:nvGraphicFramePr>
                <p:cNvPr id="11" name="Gráfico 10">
                  <a:extLst>
                    <a:ext uri="{FF2B5EF4-FFF2-40B4-BE49-F238E27FC236}">
                      <a16:creationId xmlns:a16="http://schemas.microsoft.com/office/drawing/2014/main" id="{5558EDC8-341D-4CE5-AC72-320FB0B5BA3A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186238794"/>
                    </p:ext>
                  </p:extLst>
                </p:nvPr>
              </p:nvGraphicFramePr>
              <p:xfrm>
                <a:off x="4110113" y="1841269"/>
                <a:ext cx="3906000" cy="37188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cxnSp>
              <p:nvCxnSpPr>
                <p:cNvPr id="12" name="Conector recto 11">
                  <a:extLst>
                    <a:ext uri="{FF2B5EF4-FFF2-40B4-BE49-F238E27FC236}">
                      <a16:creationId xmlns:a16="http://schemas.microsoft.com/office/drawing/2014/main" id="{7448A33D-FB9F-D939-13CC-3D3BA9E6B4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6063" y="1909695"/>
                  <a:ext cx="0" cy="3780000"/>
                </a:xfrm>
                <a:prstGeom prst="line">
                  <a:avLst/>
                </a:prstGeom>
                <a:ln w="2857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14" name="Gráfico 13">
                  <a:extLst>
                    <a:ext uri="{FF2B5EF4-FFF2-40B4-BE49-F238E27FC236}">
                      <a16:creationId xmlns:a16="http://schemas.microsoft.com/office/drawing/2014/main" id="{B3339A0D-5E53-4334-B5B3-7CDBAC903369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2058195660"/>
                    </p:ext>
                  </p:extLst>
                </p:nvPr>
              </p:nvGraphicFramePr>
              <p:xfrm>
                <a:off x="7994585" y="1841269"/>
                <a:ext cx="3906000" cy="371880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</p:grpSp>
        </p:grp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E899657C-B004-BADF-8637-64368C7B5892}"/>
                </a:ext>
              </a:extLst>
            </p:cNvPr>
            <p:cNvCxnSpPr>
              <a:cxnSpLocks/>
            </p:cNvCxnSpPr>
            <p:nvPr/>
          </p:nvCxnSpPr>
          <p:spPr>
            <a:xfrm>
              <a:off x="8038372" y="1909695"/>
              <a:ext cx="0" cy="378000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7585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68BE941-0F9A-1447-9AD6-E2E0C178CAB2}"/>
              </a:ext>
            </a:extLst>
          </p:cNvPr>
          <p:cNvSpPr txBox="1">
            <a:spLocks/>
          </p:cNvSpPr>
          <p:nvPr/>
        </p:nvSpPr>
        <p:spPr>
          <a:xfrm>
            <a:off x="1070104" y="2288029"/>
            <a:ext cx="4729648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altLang="ko-K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altLang="ko-K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IZE OF THE ECONOMIC UNIT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E39306E3-FC02-7444-9265-19EC90959D4D}"/>
              </a:ext>
            </a:extLst>
          </p:cNvPr>
          <p:cNvSpPr txBox="1">
            <a:spLocks/>
          </p:cNvSpPr>
          <p:nvPr/>
        </p:nvSpPr>
        <p:spPr>
          <a:xfrm>
            <a:off x="1095504" y="3251200"/>
            <a:ext cx="4755048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MX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6899287-763C-F445-9904-DB6C555379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71000" y="171450"/>
            <a:ext cx="2743200" cy="365125"/>
          </a:xfrm>
        </p:spPr>
        <p:txBody>
          <a:bodyPr/>
          <a:lstStyle/>
          <a:p>
            <a:fld id="{FA36A776-E82A-DB4C-BEC6-9E86C7D9FDA4}" type="slidenum">
              <a:rPr lang="es-MX" smtClean="0">
                <a:solidFill>
                  <a:schemeClr val="bg1"/>
                </a:solidFill>
              </a:rPr>
              <a:pPr/>
              <a:t>17</a:t>
            </a:fld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AB56C09-87CB-9640-B307-8963765CE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9652" y="4090455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95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0">
            <a:extLst>
              <a:ext uri="{FF2B5EF4-FFF2-40B4-BE49-F238E27FC236}">
                <a16:creationId xmlns:a16="http://schemas.microsoft.com/office/drawing/2014/main" id="{17C8826E-5AD8-6343-806A-8B53D9640732}"/>
              </a:ext>
            </a:extLst>
          </p:cNvPr>
          <p:cNvSpPr txBox="1"/>
          <p:nvPr/>
        </p:nvSpPr>
        <p:spPr>
          <a:xfrm>
            <a:off x="519249" y="1741901"/>
            <a:ext cx="11173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employed personnel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Censuses 2019 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used to extend this focus  through the next criteria:</a:t>
            </a:r>
            <a:endParaRPr lang="es-MX" altLang="ko-K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01EDF082-CCF1-6949-9AB6-ED76A6532F7F}"/>
              </a:ext>
            </a:extLst>
          </p:cNvPr>
          <p:cNvSpPr txBox="1">
            <a:spLocks/>
          </p:cNvSpPr>
          <p:nvPr/>
        </p:nvSpPr>
        <p:spPr>
          <a:xfrm>
            <a:off x="73151" y="176000"/>
            <a:ext cx="12106517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24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7C91041-56F5-6A46-A6BF-9EFDAE7858DF}"/>
              </a:ext>
            </a:extLst>
          </p:cNvPr>
          <p:cNvSpPr txBox="1">
            <a:spLocks/>
          </p:cNvSpPr>
          <p:nvPr/>
        </p:nvSpPr>
        <p:spPr>
          <a:xfrm>
            <a:off x="20466" y="550515"/>
            <a:ext cx="12171534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E9ABE2D6-2434-9146-899F-836F6934E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700" y="1256818"/>
            <a:ext cx="736600" cy="1651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A435A3E-CE5A-21A7-664A-2D6B5BD0FDDF}"/>
              </a:ext>
            </a:extLst>
          </p:cNvPr>
          <p:cNvGrpSpPr/>
          <p:nvPr/>
        </p:nvGrpSpPr>
        <p:grpSpPr>
          <a:xfrm>
            <a:off x="3166204" y="2699803"/>
            <a:ext cx="5920409" cy="3010924"/>
            <a:chOff x="686045" y="1014373"/>
            <a:chExt cx="5409955" cy="2586531"/>
          </a:xfrm>
        </p:grpSpPr>
        <p:sp>
          <p:nvSpPr>
            <p:cNvPr id="3" name="Redondear rectángulo de esquina del mismo lado 25">
              <a:extLst>
                <a:ext uri="{FF2B5EF4-FFF2-40B4-BE49-F238E27FC236}">
                  <a16:creationId xmlns:a16="http://schemas.microsoft.com/office/drawing/2014/main" id="{0A7D8B59-48A7-C2F6-6C9B-31303F32D9E2}"/>
                </a:ext>
              </a:extLst>
            </p:cNvPr>
            <p:cNvSpPr/>
            <p:nvPr/>
          </p:nvSpPr>
          <p:spPr>
            <a:xfrm>
              <a:off x="686045" y="1101845"/>
              <a:ext cx="1693059" cy="527318"/>
            </a:xfrm>
            <a:prstGeom prst="round2SameRect">
              <a:avLst/>
            </a:prstGeom>
            <a:solidFill>
              <a:srgbClr val="0077C8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Conector fuera de página 24">
              <a:extLst>
                <a:ext uri="{FF2B5EF4-FFF2-40B4-BE49-F238E27FC236}">
                  <a16:creationId xmlns:a16="http://schemas.microsoft.com/office/drawing/2014/main" id="{1D3A0A29-FBA2-9CDA-3793-C53C678BF755}"/>
                </a:ext>
              </a:extLst>
            </p:cNvPr>
            <p:cNvSpPr/>
            <p:nvPr/>
          </p:nvSpPr>
          <p:spPr>
            <a:xfrm>
              <a:off x="4402799" y="1737676"/>
              <a:ext cx="1693201" cy="1863228"/>
            </a:xfrm>
            <a:prstGeom prst="flowChartOffpageConnector">
              <a:avLst/>
            </a:prstGeom>
            <a:solidFill>
              <a:srgbClr val="E4E4E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Conector fuera de página 23">
              <a:extLst>
                <a:ext uri="{FF2B5EF4-FFF2-40B4-BE49-F238E27FC236}">
                  <a16:creationId xmlns:a16="http://schemas.microsoft.com/office/drawing/2014/main" id="{CA489EB6-29A1-3A65-2DA0-B6A898AA1CF3}"/>
                </a:ext>
              </a:extLst>
            </p:cNvPr>
            <p:cNvSpPr/>
            <p:nvPr/>
          </p:nvSpPr>
          <p:spPr>
            <a:xfrm>
              <a:off x="2548128" y="1766590"/>
              <a:ext cx="1689424" cy="1834173"/>
            </a:xfrm>
            <a:prstGeom prst="flowChartOffpageConnector">
              <a:avLst/>
            </a:prstGeom>
            <a:solidFill>
              <a:srgbClr val="E4E4E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Conector fuera de página 22">
              <a:extLst>
                <a:ext uri="{FF2B5EF4-FFF2-40B4-BE49-F238E27FC236}">
                  <a16:creationId xmlns:a16="http://schemas.microsoft.com/office/drawing/2014/main" id="{77B0A35C-CB75-5B26-DB80-1C88B17943EC}"/>
                </a:ext>
              </a:extLst>
            </p:cNvPr>
            <p:cNvSpPr/>
            <p:nvPr/>
          </p:nvSpPr>
          <p:spPr>
            <a:xfrm>
              <a:off x="686045" y="1737535"/>
              <a:ext cx="1693059" cy="1863228"/>
            </a:xfrm>
            <a:prstGeom prst="flowChartOffpageConnector">
              <a:avLst/>
            </a:prstGeom>
            <a:solidFill>
              <a:srgbClr val="E4E4E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1" name="CuadroTexto 26">
              <a:extLst>
                <a:ext uri="{FF2B5EF4-FFF2-40B4-BE49-F238E27FC236}">
                  <a16:creationId xmlns:a16="http://schemas.microsoft.com/office/drawing/2014/main" id="{9E8E5BB3-F856-550D-479D-EA4B8BB49837}"/>
                </a:ext>
              </a:extLst>
            </p:cNvPr>
            <p:cNvSpPr txBox="1"/>
            <p:nvPr/>
          </p:nvSpPr>
          <p:spPr>
            <a:xfrm>
              <a:off x="686045" y="1014373"/>
              <a:ext cx="1693059" cy="753676"/>
            </a:xfrm>
            <a:prstGeom prst="round2SameRect">
              <a:avLst/>
            </a:prstGeom>
            <a:solidFill>
              <a:srgbClr val="0077C8">
                <a:alpha val="60000"/>
              </a:srgb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STKaiti"/>
                  <a:cs typeface="Arial" panose="020B0604020202020204" pitchFamily="34" charset="0"/>
                </a:rPr>
                <a:t>1 to 50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300" dirty="0">
                  <a:solidFill>
                    <a:schemeClr val="bg1"/>
                  </a:solidFill>
                  <a:latin typeface="Arial" panose="020B0604020202020204" pitchFamily="34" charset="0"/>
                  <a:ea typeface="STKaiti"/>
                  <a:cs typeface="Arial" panose="020B0604020202020204" pitchFamily="34" charset="0"/>
                </a:rPr>
                <a:t>Employed Personnel</a:t>
              </a:r>
            </a:p>
          </p:txBody>
        </p:sp>
        <p:sp>
          <p:nvSpPr>
            <p:cNvPr id="12" name="Freeform 558">
              <a:extLst>
                <a:ext uri="{FF2B5EF4-FFF2-40B4-BE49-F238E27FC236}">
                  <a16:creationId xmlns:a16="http://schemas.microsoft.com/office/drawing/2014/main" id="{5723E5EE-D749-8654-E3AB-D15A1201B3FA}"/>
                </a:ext>
              </a:extLst>
            </p:cNvPr>
            <p:cNvSpPr/>
            <p:nvPr/>
          </p:nvSpPr>
          <p:spPr>
            <a:xfrm>
              <a:off x="1190574" y="1966421"/>
              <a:ext cx="684000" cy="972000"/>
            </a:xfrm>
            <a:custGeom>
              <a:avLst/>
              <a:gdLst>
                <a:gd name="connsiteX0" fmla="*/ 27045 w 324530"/>
                <a:gd name="connsiteY0" fmla="*/ 63103 h 455244"/>
                <a:gd name="connsiteX1" fmla="*/ 46201 w 324530"/>
                <a:gd name="connsiteY1" fmla="*/ 70991 h 455244"/>
                <a:gd name="connsiteX2" fmla="*/ 110430 w 324530"/>
                <a:gd name="connsiteY2" fmla="*/ 135221 h 455244"/>
                <a:gd name="connsiteX3" fmla="*/ 214100 w 324530"/>
                <a:gd name="connsiteY3" fmla="*/ 135221 h 455244"/>
                <a:gd name="connsiteX4" fmla="*/ 278330 w 324530"/>
                <a:gd name="connsiteY4" fmla="*/ 70991 h 455244"/>
                <a:gd name="connsiteX5" fmla="*/ 297486 w 324530"/>
                <a:gd name="connsiteY5" fmla="*/ 63103 h 455244"/>
                <a:gd name="connsiteX6" fmla="*/ 316642 w 324530"/>
                <a:gd name="connsiteY6" fmla="*/ 70991 h 455244"/>
                <a:gd name="connsiteX7" fmla="*/ 324530 w 324530"/>
                <a:gd name="connsiteY7" fmla="*/ 90147 h 455244"/>
                <a:gd name="connsiteX8" fmla="*/ 316642 w 324530"/>
                <a:gd name="connsiteY8" fmla="*/ 109303 h 455244"/>
                <a:gd name="connsiteX9" fmla="*/ 234383 w 324530"/>
                <a:gd name="connsiteY9" fmla="*/ 191563 h 455244"/>
                <a:gd name="connsiteX10" fmla="*/ 234383 w 324530"/>
                <a:gd name="connsiteY10" fmla="*/ 423692 h 455244"/>
                <a:gd name="connsiteX11" fmla="*/ 225086 w 324530"/>
                <a:gd name="connsiteY11" fmla="*/ 445947 h 455244"/>
                <a:gd name="connsiteX12" fmla="*/ 202831 w 324530"/>
                <a:gd name="connsiteY12" fmla="*/ 455244 h 455244"/>
                <a:gd name="connsiteX13" fmla="*/ 180576 w 324530"/>
                <a:gd name="connsiteY13" fmla="*/ 445947 h 455244"/>
                <a:gd name="connsiteX14" fmla="*/ 171280 w 324530"/>
                <a:gd name="connsiteY14" fmla="*/ 423692 h 455244"/>
                <a:gd name="connsiteX15" fmla="*/ 171280 w 324530"/>
                <a:gd name="connsiteY15" fmla="*/ 315515 h 455244"/>
                <a:gd name="connsiteX16" fmla="*/ 153251 w 324530"/>
                <a:gd name="connsiteY16" fmla="*/ 315515 h 455244"/>
                <a:gd name="connsiteX17" fmla="*/ 153251 w 324530"/>
                <a:gd name="connsiteY17" fmla="*/ 423692 h 455244"/>
                <a:gd name="connsiteX18" fmla="*/ 143954 w 324530"/>
                <a:gd name="connsiteY18" fmla="*/ 445947 h 455244"/>
                <a:gd name="connsiteX19" fmla="*/ 121700 w 324530"/>
                <a:gd name="connsiteY19" fmla="*/ 455244 h 455244"/>
                <a:gd name="connsiteX20" fmla="*/ 99444 w 324530"/>
                <a:gd name="connsiteY20" fmla="*/ 445947 h 455244"/>
                <a:gd name="connsiteX21" fmla="*/ 90148 w 324530"/>
                <a:gd name="connsiteY21" fmla="*/ 423692 h 455244"/>
                <a:gd name="connsiteX22" fmla="*/ 90148 w 324530"/>
                <a:gd name="connsiteY22" fmla="*/ 191563 h 455244"/>
                <a:gd name="connsiteX23" fmla="*/ 7888 w 324530"/>
                <a:gd name="connsiteY23" fmla="*/ 109303 h 455244"/>
                <a:gd name="connsiteX24" fmla="*/ 0 w 324530"/>
                <a:gd name="connsiteY24" fmla="*/ 90147 h 455244"/>
                <a:gd name="connsiteX25" fmla="*/ 7888 w 324530"/>
                <a:gd name="connsiteY25" fmla="*/ 70991 h 455244"/>
                <a:gd name="connsiteX26" fmla="*/ 27045 w 324530"/>
                <a:gd name="connsiteY26" fmla="*/ 63103 h 455244"/>
                <a:gd name="connsiteX27" fmla="*/ 162265 w 324530"/>
                <a:gd name="connsiteY27" fmla="*/ 0 h 455244"/>
                <a:gd name="connsiteX28" fmla="*/ 206916 w 324530"/>
                <a:gd name="connsiteY28" fmla="*/ 18452 h 455244"/>
                <a:gd name="connsiteX29" fmla="*/ 225368 w 324530"/>
                <a:gd name="connsiteY29" fmla="*/ 63103 h 455244"/>
                <a:gd name="connsiteX30" fmla="*/ 206916 w 324530"/>
                <a:gd name="connsiteY30" fmla="*/ 107754 h 455244"/>
                <a:gd name="connsiteX31" fmla="*/ 162265 w 324530"/>
                <a:gd name="connsiteY31" fmla="*/ 126206 h 455244"/>
                <a:gd name="connsiteX32" fmla="*/ 117614 w 324530"/>
                <a:gd name="connsiteY32" fmla="*/ 107754 h 455244"/>
                <a:gd name="connsiteX33" fmla="*/ 99162 w 324530"/>
                <a:gd name="connsiteY33" fmla="*/ 63103 h 455244"/>
                <a:gd name="connsiteX34" fmla="*/ 117614 w 324530"/>
                <a:gd name="connsiteY34" fmla="*/ 18452 h 455244"/>
                <a:gd name="connsiteX35" fmla="*/ 162265 w 324530"/>
                <a:gd name="connsiteY35" fmla="*/ 0 h 45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24530" h="455244">
                  <a:moveTo>
                    <a:pt x="27045" y="63103"/>
                  </a:moveTo>
                  <a:cubicBezTo>
                    <a:pt x="34557" y="63103"/>
                    <a:pt x="40942" y="65732"/>
                    <a:pt x="46201" y="70991"/>
                  </a:cubicBezTo>
                  <a:lnTo>
                    <a:pt x="110430" y="135221"/>
                  </a:lnTo>
                  <a:lnTo>
                    <a:pt x="214100" y="135221"/>
                  </a:lnTo>
                  <a:lnTo>
                    <a:pt x="278330" y="70991"/>
                  </a:lnTo>
                  <a:cubicBezTo>
                    <a:pt x="283588" y="65732"/>
                    <a:pt x="289974" y="63103"/>
                    <a:pt x="297486" y="63103"/>
                  </a:cubicBezTo>
                  <a:cubicBezTo>
                    <a:pt x="304998" y="63103"/>
                    <a:pt x="311384" y="65732"/>
                    <a:pt x="316642" y="70991"/>
                  </a:cubicBezTo>
                  <a:cubicBezTo>
                    <a:pt x="321901" y="76249"/>
                    <a:pt x="324530" y="82635"/>
                    <a:pt x="324530" y="90147"/>
                  </a:cubicBezTo>
                  <a:cubicBezTo>
                    <a:pt x="324530" y="97659"/>
                    <a:pt x="321901" y="104045"/>
                    <a:pt x="316642" y="109303"/>
                  </a:cubicBezTo>
                  <a:lnTo>
                    <a:pt x="234383" y="191563"/>
                  </a:lnTo>
                  <a:lnTo>
                    <a:pt x="234383" y="423692"/>
                  </a:lnTo>
                  <a:cubicBezTo>
                    <a:pt x="234383" y="432331"/>
                    <a:pt x="231284" y="439750"/>
                    <a:pt x="225086" y="445947"/>
                  </a:cubicBezTo>
                  <a:cubicBezTo>
                    <a:pt x="218889" y="452145"/>
                    <a:pt x="211470" y="455244"/>
                    <a:pt x="202831" y="455244"/>
                  </a:cubicBezTo>
                  <a:cubicBezTo>
                    <a:pt x="194192" y="455244"/>
                    <a:pt x="186774" y="452145"/>
                    <a:pt x="180576" y="445947"/>
                  </a:cubicBezTo>
                  <a:cubicBezTo>
                    <a:pt x="174379" y="439750"/>
                    <a:pt x="171280" y="432331"/>
                    <a:pt x="171280" y="423692"/>
                  </a:cubicBezTo>
                  <a:lnTo>
                    <a:pt x="171280" y="315515"/>
                  </a:lnTo>
                  <a:lnTo>
                    <a:pt x="153251" y="315515"/>
                  </a:lnTo>
                  <a:lnTo>
                    <a:pt x="153251" y="423692"/>
                  </a:lnTo>
                  <a:cubicBezTo>
                    <a:pt x="153251" y="432331"/>
                    <a:pt x="150152" y="439750"/>
                    <a:pt x="143954" y="445947"/>
                  </a:cubicBezTo>
                  <a:cubicBezTo>
                    <a:pt x="137756" y="452145"/>
                    <a:pt x="130339" y="455244"/>
                    <a:pt x="121700" y="455244"/>
                  </a:cubicBezTo>
                  <a:cubicBezTo>
                    <a:pt x="113060" y="455244"/>
                    <a:pt x="105642" y="452145"/>
                    <a:pt x="99444" y="445947"/>
                  </a:cubicBezTo>
                  <a:cubicBezTo>
                    <a:pt x="93246" y="439750"/>
                    <a:pt x="90148" y="432331"/>
                    <a:pt x="90148" y="423692"/>
                  </a:cubicBezTo>
                  <a:lnTo>
                    <a:pt x="90148" y="191563"/>
                  </a:lnTo>
                  <a:lnTo>
                    <a:pt x="7888" y="109303"/>
                  </a:lnTo>
                  <a:cubicBezTo>
                    <a:pt x="2629" y="104045"/>
                    <a:pt x="0" y="97659"/>
                    <a:pt x="0" y="90147"/>
                  </a:cubicBezTo>
                  <a:cubicBezTo>
                    <a:pt x="0" y="82635"/>
                    <a:pt x="2629" y="76249"/>
                    <a:pt x="7888" y="70991"/>
                  </a:cubicBezTo>
                  <a:cubicBezTo>
                    <a:pt x="13147" y="65732"/>
                    <a:pt x="19532" y="63103"/>
                    <a:pt x="27045" y="63103"/>
                  </a:cubicBezTo>
                  <a:close/>
                  <a:moveTo>
                    <a:pt x="162265" y="0"/>
                  </a:moveTo>
                  <a:cubicBezTo>
                    <a:pt x="179731" y="0"/>
                    <a:pt x="194614" y="6150"/>
                    <a:pt x="206916" y="18452"/>
                  </a:cubicBezTo>
                  <a:cubicBezTo>
                    <a:pt x="219218" y="30753"/>
                    <a:pt x="225368" y="45637"/>
                    <a:pt x="225368" y="63103"/>
                  </a:cubicBezTo>
                  <a:cubicBezTo>
                    <a:pt x="225368" y="80569"/>
                    <a:pt x="219218" y="95453"/>
                    <a:pt x="206916" y="107754"/>
                  </a:cubicBezTo>
                  <a:cubicBezTo>
                    <a:pt x="194614" y="120055"/>
                    <a:pt x="179731" y="126206"/>
                    <a:pt x="162265" y="126206"/>
                  </a:cubicBezTo>
                  <a:cubicBezTo>
                    <a:pt x="144799" y="126206"/>
                    <a:pt x="129916" y="120055"/>
                    <a:pt x="117614" y="107754"/>
                  </a:cubicBezTo>
                  <a:cubicBezTo>
                    <a:pt x="105313" y="95453"/>
                    <a:pt x="99162" y="80569"/>
                    <a:pt x="99162" y="63103"/>
                  </a:cubicBezTo>
                  <a:cubicBezTo>
                    <a:pt x="99162" y="45637"/>
                    <a:pt x="105313" y="30753"/>
                    <a:pt x="117614" y="18452"/>
                  </a:cubicBezTo>
                  <a:cubicBezTo>
                    <a:pt x="129916" y="6150"/>
                    <a:pt x="144799" y="0"/>
                    <a:pt x="162265" y="0"/>
                  </a:cubicBezTo>
                  <a:close/>
                </a:path>
              </a:pathLst>
            </a:custGeom>
            <a:solidFill>
              <a:srgbClr val="0077C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4DB07903-1F49-C94F-4B19-8495EFE7F7CD}"/>
                </a:ext>
              </a:extLst>
            </p:cNvPr>
            <p:cNvGrpSpPr/>
            <p:nvPr/>
          </p:nvGrpSpPr>
          <p:grpSpPr>
            <a:xfrm>
              <a:off x="2851515" y="1813841"/>
              <a:ext cx="1094400" cy="1184400"/>
              <a:chOff x="4838272" y="3274103"/>
              <a:chExt cx="1129147" cy="1257300"/>
            </a:xfrm>
            <a:solidFill>
              <a:srgbClr val="003057"/>
            </a:solidFill>
          </p:grpSpPr>
          <p:sp>
            <p:nvSpPr>
              <p:cNvPr id="43" name="Freeform 558">
                <a:extLst>
                  <a:ext uri="{FF2B5EF4-FFF2-40B4-BE49-F238E27FC236}">
                    <a16:creationId xmlns:a16="http://schemas.microsoft.com/office/drawing/2014/main" id="{C175E92C-F53C-595F-1CDC-211DDE53D808}"/>
                  </a:ext>
                </a:extLst>
              </p:cNvPr>
              <p:cNvSpPr/>
              <p:nvPr/>
            </p:nvSpPr>
            <p:spPr>
              <a:xfrm>
                <a:off x="4838272" y="3274103"/>
                <a:ext cx="720000" cy="1080000"/>
              </a:xfrm>
              <a:custGeom>
                <a:avLst/>
                <a:gdLst>
                  <a:gd name="connsiteX0" fmla="*/ 27045 w 324530"/>
                  <a:gd name="connsiteY0" fmla="*/ 63103 h 455244"/>
                  <a:gd name="connsiteX1" fmla="*/ 46201 w 324530"/>
                  <a:gd name="connsiteY1" fmla="*/ 70991 h 455244"/>
                  <a:gd name="connsiteX2" fmla="*/ 110430 w 324530"/>
                  <a:gd name="connsiteY2" fmla="*/ 135221 h 455244"/>
                  <a:gd name="connsiteX3" fmla="*/ 214100 w 324530"/>
                  <a:gd name="connsiteY3" fmla="*/ 135221 h 455244"/>
                  <a:gd name="connsiteX4" fmla="*/ 278330 w 324530"/>
                  <a:gd name="connsiteY4" fmla="*/ 70991 h 455244"/>
                  <a:gd name="connsiteX5" fmla="*/ 297486 w 324530"/>
                  <a:gd name="connsiteY5" fmla="*/ 63103 h 455244"/>
                  <a:gd name="connsiteX6" fmla="*/ 316642 w 324530"/>
                  <a:gd name="connsiteY6" fmla="*/ 70991 h 455244"/>
                  <a:gd name="connsiteX7" fmla="*/ 324530 w 324530"/>
                  <a:gd name="connsiteY7" fmla="*/ 90147 h 455244"/>
                  <a:gd name="connsiteX8" fmla="*/ 316642 w 324530"/>
                  <a:gd name="connsiteY8" fmla="*/ 109303 h 455244"/>
                  <a:gd name="connsiteX9" fmla="*/ 234383 w 324530"/>
                  <a:gd name="connsiteY9" fmla="*/ 191563 h 455244"/>
                  <a:gd name="connsiteX10" fmla="*/ 234383 w 324530"/>
                  <a:gd name="connsiteY10" fmla="*/ 423692 h 455244"/>
                  <a:gd name="connsiteX11" fmla="*/ 225086 w 324530"/>
                  <a:gd name="connsiteY11" fmla="*/ 445947 h 455244"/>
                  <a:gd name="connsiteX12" fmla="*/ 202831 w 324530"/>
                  <a:gd name="connsiteY12" fmla="*/ 455244 h 455244"/>
                  <a:gd name="connsiteX13" fmla="*/ 180576 w 324530"/>
                  <a:gd name="connsiteY13" fmla="*/ 445947 h 455244"/>
                  <a:gd name="connsiteX14" fmla="*/ 171280 w 324530"/>
                  <a:gd name="connsiteY14" fmla="*/ 423692 h 455244"/>
                  <a:gd name="connsiteX15" fmla="*/ 171280 w 324530"/>
                  <a:gd name="connsiteY15" fmla="*/ 315515 h 455244"/>
                  <a:gd name="connsiteX16" fmla="*/ 153251 w 324530"/>
                  <a:gd name="connsiteY16" fmla="*/ 315515 h 455244"/>
                  <a:gd name="connsiteX17" fmla="*/ 153251 w 324530"/>
                  <a:gd name="connsiteY17" fmla="*/ 423692 h 455244"/>
                  <a:gd name="connsiteX18" fmla="*/ 143954 w 324530"/>
                  <a:gd name="connsiteY18" fmla="*/ 445947 h 455244"/>
                  <a:gd name="connsiteX19" fmla="*/ 121700 w 324530"/>
                  <a:gd name="connsiteY19" fmla="*/ 455244 h 455244"/>
                  <a:gd name="connsiteX20" fmla="*/ 99444 w 324530"/>
                  <a:gd name="connsiteY20" fmla="*/ 445947 h 455244"/>
                  <a:gd name="connsiteX21" fmla="*/ 90148 w 324530"/>
                  <a:gd name="connsiteY21" fmla="*/ 423692 h 455244"/>
                  <a:gd name="connsiteX22" fmla="*/ 90148 w 324530"/>
                  <a:gd name="connsiteY22" fmla="*/ 191563 h 455244"/>
                  <a:gd name="connsiteX23" fmla="*/ 7888 w 324530"/>
                  <a:gd name="connsiteY23" fmla="*/ 109303 h 455244"/>
                  <a:gd name="connsiteX24" fmla="*/ 0 w 324530"/>
                  <a:gd name="connsiteY24" fmla="*/ 90147 h 455244"/>
                  <a:gd name="connsiteX25" fmla="*/ 7888 w 324530"/>
                  <a:gd name="connsiteY25" fmla="*/ 70991 h 455244"/>
                  <a:gd name="connsiteX26" fmla="*/ 27045 w 324530"/>
                  <a:gd name="connsiteY26" fmla="*/ 63103 h 455244"/>
                  <a:gd name="connsiteX27" fmla="*/ 162265 w 324530"/>
                  <a:gd name="connsiteY27" fmla="*/ 0 h 455244"/>
                  <a:gd name="connsiteX28" fmla="*/ 206916 w 324530"/>
                  <a:gd name="connsiteY28" fmla="*/ 18452 h 455244"/>
                  <a:gd name="connsiteX29" fmla="*/ 225368 w 324530"/>
                  <a:gd name="connsiteY29" fmla="*/ 63103 h 455244"/>
                  <a:gd name="connsiteX30" fmla="*/ 206916 w 324530"/>
                  <a:gd name="connsiteY30" fmla="*/ 107754 h 455244"/>
                  <a:gd name="connsiteX31" fmla="*/ 162265 w 324530"/>
                  <a:gd name="connsiteY31" fmla="*/ 126206 h 455244"/>
                  <a:gd name="connsiteX32" fmla="*/ 117614 w 324530"/>
                  <a:gd name="connsiteY32" fmla="*/ 107754 h 455244"/>
                  <a:gd name="connsiteX33" fmla="*/ 99162 w 324530"/>
                  <a:gd name="connsiteY33" fmla="*/ 63103 h 455244"/>
                  <a:gd name="connsiteX34" fmla="*/ 117614 w 324530"/>
                  <a:gd name="connsiteY34" fmla="*/ 18452 h 455244"/>
                  <a:gd name="connsiteX35" fmla="*/ 162265 w 324530"/>
                  <a:gd name="connsiteY35" fmla="*/ 0 h 45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24530" h="455244">
                    <a:moveTo>
                      <a:pt x="27045" y="63103"/>
                    </a:moveTo>
                    <a:cubicBezTo>
                      <a:pt x="34557" y="63103"/>
                      <a:pt x="40942" y="65732"/>
                      <a:pt x="46201" y="70991"/>
                    </a:cubicBezTo>
                    <a:lnTo>
                      <a:pt x="110430" y="135221"/>
                    </a:lnTo>
                    <a:lnTo>
                      <a:pt x="214100" y="135221"/>
                    </a:lnTo>
                    <a:lnTo>
                      <a:pt x="278330" y="70991"/>
                    </a:lnTo>
                    <a:cubicBezTo>
                      <a:pt x="283588" y="65732"/>
                      <a:pt x="289974" y="63103"/>
                      <a:pt x="297486" y="63103"/>
                    </a:cubicBezTo>
                    <a:cubicBezTo>
                      <a:pt x="304998" y="63103"/>
                      <a:pt x="311384" y="65732"/>
                      <a:pt x="316642" y="70991"/>
                    </a:cubicBezTo>
                    <a:cubicBezTo>
                      <a:pt x="321901" y="76249"/>
                      <a:pt x="324530" y="82635"/>
                      <a:pt x="324530" y="90147"/>
                    </a:cubicBezTo>
                    <a:cubicBezTo>
                      <a:pt x="324530" y="97659"/>
                      <a:pt x="321901" y="104045"/>
                      <a:pt x="316642" y="109303"/>
                    </a:cubicBezTo>
                    <a:lnTo>
                      <a:pt x="234383" y="191563"/>
                    </a:lnTo>
                    <a:lnTo>
                      <a:pt x="234383" y="423692"/>
                    </a:lnTo>
                    <a:cubicBezTo>
                      <a:pt x="234383" y="432331"/>
                      <a:pt x="231284" y="439750"/>
                      <a:pt x="225086" y="445947"/>
                    </a:cubicBezTo>
                    <a:cubicBezTo>
                      <a:pt x="218889" y="452145"/>
                      <a:pt x="211470" y="455244"/>
                      <a:pt x="202831" y="455244"/>
                    </a:cubicBezTo>
                    <a:cubicBezTo>
                      <a:pt x="194192" y="455244"/>
                      <a:pt x="186774" y="452145"/>
                      <a:pt x="180576" y="445947"/>
                    </a:cubicBezTo>
                    <a:cubicBezTo>
                      <a:pt x="174379" y="439750"/>
                      <a:pt x="171280" y="432331"/>
                      <a:pt x="171280" y="423692"/>
                    </a:cubicBezTo>
                    <a:lnTo>
                      <a:pt x="171280" y="315515"/>
                    </a:lnTo>
                    <a:lnTo>
                      <a:pt x="153251" y="315515"/>
                    </a:lnTo>
                    <a:lnTo>
                      <a:pt x="153251" y="423692"/>
                    </a:lnTo>
                    <a:cubicBezTo>
                      <a:pt x="153251" y="432331"/>
                      <a:pt x="150152" y="439750"/>
                      <a:pt x="143954" y="445947"/>
                    </a:cubicBezTo>
                    <a:cubicBezTo>
                      <a:pt x="137756" y="452145"/>
                      <a:pt x="130339" y="455244"/>
                      <a:pt x="121700" y="455244"/>
                    </a:cubicBezTo>
                    <a:cubicBezTo>
                      <a:pt x="113060" y="455244"/>
                      <a:pt x="105642" y="452145"/>
                      <a:pt x="99444" y="445947"/>
                    </a:cubicBezTo>
                    <a:cubicBezTo>
                      <a:pt x="93246" y="439750"/>
                      <a:pt x="90148" y="432331"/>
                      <a:pt x="90148" y="423692"/>
                    </a:cubicBezTo>
                    <a:lnTo>
                      <a:pt x="90148" y="191563"/>
                    </a:lnTo>
                    <a:lnTo>
                      <a:pt x="7888" y="109303"/>
                    </a:lnTo>
                    <a:cubicBezTo>
                      <a:pt x="2629" y="104045"/>
                      <a:pt x="0" y="97659"/>
                      <a:pt x="0" y="90147"/>
                    </a:cubicBezTo>
                    <a:cubicBezTo>
                      <a:pt x="0" y="82635"/>
                      <a:pt x="2629" y="76249"/>
                      <a:pt x="7888" y="70991"/>
                    </a:cubicBezTo>
                    <a:cubicBezTo>
                      <a:pt x="13147" y="65732"/>
                      <a:pt x="19532" y="63103"/>
                      <a:pt x="27045" y="63103"/>
                    </a:cubicBezTo>
                    <a:close/>
                    <a:moveTo>
                      <a:pt x="162265" y="0"/>
                    </a:moveTo>
                    <a:cubicBezTo>
                      <a:pt x="179731" y="0"/>
                      <a:pt x="194614" y="6150"/>
                      <a:pt x="206916" y="18452"/>
                    </a:cubicBezTo>
                    <a:cubicBezTo>
                      <a:pt x="219218" y="30753"/>
                      <a:pt x="225368" y="45637"/>
                      <a:pt x="225368" y="63103"/>
                    </a:cubicBezTo>
                    <a:cubicBezTo>
                      <a:pt x="225368" y="80569"/>
                      <a:pt x="219218" y="95453"/>
                      <a:pt x="206916" y="107754"/>
                    </a:cubicBezTo>
                    <a:cubicBezTo>
                      <a:pt x="194614" y="120055"/>
                      <a:pt x="179731" y="126206"/>
                      <a:pt x="162265" y="126206"/>
                    </a:cubicBezTo>
                    <a:cubicBezTo>
                      <a:pt x="144799" y="126206"/>
                      <a:pt x="129916" y="120055"/>
                      <a:pt x="117614" y="107754"/>
                    </a:cubicBezTo>
                    <a:cubicBezTo>
                      <a:pt x="105313" y="95453"/>
                      <a:pt x="99162" y="80569"/>
                      <a:pt x="99162" y="63103"/>
                    </a:cubicBezTo>
                    <a:cubicBezTo>
                      <a:pt x="99162" y="45637"/>
                      <a:pt x="105313" y="30753"/>
                      <a:pt x="117614" y="18452"/>
                    </a:cubicBezTo>
                    <a:cubicBezTo>
                      <a:pt x="129916" y="6150"/>
                      <a:pt x="144799" y="0"/>
                      <a:pt x="1622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558">
                <a:extLst>
                  <a:ext uri="{FF2B5EF4-FFF2-40B4-BE49-F238E27FC236}">
                    <a16:creationId xmlns:a16="http://schemas.microsoft.com/office/drawing/2014/main" id="{1A592A70-41FC-C2E4-D445-66B6AACD8E72}"/>
                  </a:ext>
                </a:extLst>
              </p:cNvPr>
              <p:cNvSpPr/>
              <p:nvPr/>
            </p:nvSpPr>
            <p:spPr>
              <a:xfrm>
                <a:off x="5247419" y="3451403"/>
                <a:ext cx="720000" cy="1080000"/>
              </a:xfrm>
              <a:custGeom>
                <a:avLst/>
                <a:gdLst>
                  <a:gd name="connsiteX0" fmla="*/ 27045 w 324530"/>
                  <a:gd name="connsiteY0" fmla="*/ 63103 h 455244"/>
                  <a:gd name="connsiteX1" fmla="*/ 46201 w 324530"/>
                  <a:gd name="connsiteY1" fmla="*/ 70991 h 455244"/>
                  <a:gd name="connsiteX2" fmla="*/ 110430 w 324530"/>
                  <a:gd name="connsiteY2" fmla="*/ 135221 h 455244"/>
                  <a:gd name="connsiteX3" fmla="*/ 214100 w 324530"/>
                  <a:gd name="connsiteY3" fmla="*/ 135221 h 455244"/>
                  <a:gd name="connsiteX4" fmla="*/ 278330 w 324530"/>
                  <a:gd name="connsiteY4" fmla="*/ 70991 h 455244"/>
                  <a:gd name="connsiteX5" fmla="*/ 297486 w 324530"/>
                  <a:gd name="connsiteY5" fmla="*/ 63103 h 455244"/>
                  <a:gd name="connsiteX6" fmla="*/ 316642 w 324530"/>
                  <a:gd name="connsiteY6" fmla="*/ 70991 h 455244"/>
                  <a:gd name="connsiteX7" fmla="*/ 324530 w 324530"/>
                  <a:gd name="connsiteY7" fmla="*/ 90147 h 455244"/>
                  <a:gd name="connsiteX8" fmla="*/ 316642 w 324530"/>
                  <a:gd name="connsiteY8" fmla="*/ 109303 h 455244"/>
                  <a:gd name="connsiteX9" fmla="*/ 234383 w 324530"/>
                  <a:gd name="connsiteY9" fmla="*/ 191563 h 455244"/>
                  <a:gd name="connsiteX10" fmla="*/ 234383 w 324530"/>
                  <a:gd name="connsiteY10" fmla="*/ 423692 h 455244"/>
                  <a:gd name="connsiteX11" fmla="*/ 225086 w 324530"/>
                  <a:gd name="connsiteY11" fmla="*/ 445947 h 455244"/>
                  <a:gd name="connsiteX12" fmla="*/ 202831 w 324530"/>
                  <a:gd name="connsiteY12" fmla="*/ 455244 h 455244"/>
                  <a:gd name="connsiteX13" fmla="*/ 180576 w 324530"/>
                  <a:gd name="connsiteY13" fmla="*/ 445947 h 455244"/>
                  <a:gd name="connsiteX14" fmla="*/ 171280 w 324530"/>
                  <a:gd name="connsiteY14" fmla="*/ 423692 h 455244"/>
                  <a:gd name="connsiteX15" fmla="*/ 171280 w 324530"/>
                  <a:gd name="connsiteY15" fmla="*/ 315515 h 455244"/>
                  <a:gd name="connsiteX16" fmla="*/ 153251 w 324530"/>
                  <a:gd name="connsiteY16" fmla="*/ 315515 h 455244"/>
                  <a:gd name="connsiteX17" fmla="*/ 153251 w 324530"/>
                  <a:gd name="connsiteY17" fmla="*/ 423692 h 455244"/>
                  <a:gd name="connsiteX18" fmla="*/ 143954 w 324530"/>
                  <a:gd name="connsiteY18" fmla="*/ 445947 h 455244"/>
                  <a:gd name="connsiteX19" fmla="*/ 121700 w 324530"/>
                  <a:gd name="connsiteY19" fmla="*/ 455244 h 455244"/>
                  <a:gd name="connsiteX20" fmla="*/ 99444 w 324530"/>
                  <a:gd name="connsiteY20" fmla="*/ 445947 h 455244"/>
                  <a:gd name="connsiteX21" fmla="*/ 90148 w 324530"/>
                  <a:gd name="connsiteY21" fmla="*/ 423692 h 455244"/>
                  <a:gd name="connsiteX22" fmla="*/ 90148 w 324530"/>
                  <a:gd name="connsiteY22" fmla="*/ 191563 h 455244"/>
                  <a:gd name="connsiteX23" fmla="*/ 7888 w 324530"/>
                  <a:gd name="connsiteY23" fmla="*/ 109303 h 455244"/>
                  <a:gd name="connsiteX24" fmla="*/ 0 w 324530"/>
                  <a:gd name="connsiteY24" fmla="*/ 90147 h 455244"/>
                  <a:gd name="connsiteX25" fmla="*/ 7888 w 324530"/>
                  <a:gd name="connsiteY25" fmla="*/ 70991 h 455244"/>
                  <a:gd name="connsiteX26" fmla="*/ 27045 w 324530"/>
                  <a:gd name="connsiteY26" fmla="*/ 63103 h 455244"/>
                  <a:gd name="connsiteX27" fmla="*/ 162265 w 324530"/>
                  <a:gd name="connsiteY27" fmla="*/ 0 h 455244"/>
                  <a:gd name="connsiteX28" fmla="*/ 206916 w 324530"/>
                  <a:gd name="connsiteY28" fmla="*/ 18452 h 455244"/>
                  <a:gd name="connsiteX29" fmla="*/ 225368 w 324530"/>
                  <a:gd name="connsiteY29" fmla="*/ 63103 h 455244"/>
                  <a:gd name="connsiteX30" fmla="*/ 206916 w 324530"/>
                  <a:gd name="connsiteY30" fmla="*/ 107754 h 455244"/>
                  <a:gd name="connsiteX31" fmla="*/ 162265 w 324530"/>
                  <a:gd name="connsiteY31" fmla="*/ 126206 h 455244"/>
                  <a:gd name="connsiteX32" fmla="*/ 117614 w 324530"/>
                  <a:gd name="connsiteY32" fmla="*/ 107754 h 455244"/>
                  <a:gd name="connsiteX33" fmla="*/ 99162 w 324530"/>
                  <a:gd name="connsiteY33" fmla="*/ 63103 h 455244"/>
                  <a:gd name="connsiteX34" fmla="*/ 117614 w 324530"/>
                  <a:gd name="connsiteY34" fmla="*/ 18452 h 455244"/>
                  <a:gd name="connsiteX35" fmla="*/ 162265 w 324530"/>
                  <a:gd name="connsiteY35" fmla="*/ 0 h 45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24530" h="455244">
                    <a:moveTo>
                      <a:pt x="27045" y="63103"/>
                    </a:moveTo>
                    <a:cubicBezTo>
                      <a:pt x="34557" y="63103"/>
                      <a:pt x="40942" y="65732"/>
                      <a:pt x="46201" y="70991"/>
                    </a:cubicBezTo>
                    <a:lnTo>
                      <a:pt x="110430" y="135221"/>
                    </a:lnTo>
                    <a:lnTo>
                      <a:pt x="214100" y="135221"/>
                    </a:lnTo>
                    <a:lnTo>
                      <a:pt x="278330" y="70991"/>
                    </a:lnTo>
                    <a:cubicBezTo>
                      <a:pt x="283588" y="65732"/>
                      <a:pt x="289974" y="63103"/>
                      <a:pt x="297486" y="63103"/>
                    </a:cubicBezTo>
                    <a:cubicBezTo>
                      <a:pt x="304998" y="63103"/>
                      <a:pt x="311384" y="65732"/>
                      <a:pt x="316642" y="70991"/>
                    </a:cubicBezTo>
                    <a:cubicBezTo>
                      <a:pt x="321901" y="76249"/>
                      <a:pt x="324530" y="82635"/>
                      <a:pt x="324530" y="90147"/>
                    </a:cubicBezTo>
                    <a:cubicBezTo>
                      <a:pt x="324530" y="97659"/>
                      <a:pt x="321901" y="104045"/>
                      <a:pt x="316642" y="109303"/>
                    </a:cubicBezTo>
                    <a:lnTo>
                      <a:pt x="234383" y="191563"/>
                    </a:lnTo>
                    <a:lnTo>
                      <a:pt x="234383" y="423692"/>
                    </a:lnTo>
                    <a:cubicBezTo>
                      <a:pt x="234383" y="432331"/>
                      <a:pt x="231284" y="439750"/>
                      <a:pt x="225086" y="445947"/>
                    </a:cubicBezTo>
                    <a:cubicBezTo>
                      <a:pt x="218889" y="452145"/>
                      <a:pt x="211470" y="455244"/>
                      <a:pt x="202831" y="455244"/>
                    </a:cubicBezTo>
                    <a:cubicBezTo>
                      <a:pt x="194192" y="455244"/>
                      <a:pt x="186774" y="452145"/>
                      <a:pt x="180576" y="445947"/>
                    </a:cubicBezTo>
                    <a:cubicBezTo>
                      <a:pt x="174379" y="439750"/>
                      <a:pt x="171280" y="432331"/>
                      <a:pt x="171280" y="423692"/>
                    </a:cubicBezTo>
                    <a:lnTo>
                      <a:pt x="171280" y="315515"/>
                    </a:lnTo>
                    <a:lnTo>
                      <a:pt x="153251" y="315515"/>
                    </a:lnTo>
                    <a:lnTo>
                      <a:pt x="153251" y="423692"/>
                    </a:lnTo>
                    <a:cubicBezTo>
                      <a:pt x="153251" y="432331"/>
                      <a:pt x="150152" y="439750"/>
                      <a:pt x="143954" y="445947"/>
                    </a:cubicBezTo>
                    <a:cubicBezTo>
                      <a:pt x="137756" y="452145"/>
                      <a:pt x="130339" y="455244"/>
                      <a:pt x="121700" y="455244"/>
                    </a:cubicBezTo>
                    <a:cubicBezTo>
                      <a:pt x="113060" y="455244"/>
                      <a:pt x="105642" y="452145"/>
                      <a:pt x="99444" y="445947"/>
                    </a:cubicBezTo>
                    <a:cubicBezTo>
                      <a:pt x="93246" y="439750"/>
                      <a:pt x="90148" y="432331"/>
                      <a:pt x="90148" y="423692"/>
                    </a:cubicBezTo>
                    <a:lnTo>
                      <a:pt x="90148" y="191563"/>
                    </a:lnTo>
                    <a:lnTo>
                      <a:pt x="7888" y="109303"/>
                    </a:lnTo>
                    <a:cubicBezTo>
                      <a:pt x="2629" y="104045"/>
                      <a:pt x="0" y="97659"/>
                      <a:pt x="0" y="90147"/>
                    </a:cubicBezTo>
                    <a:cubicBezTo>
                      <a:pt x="0" y="82635"/>
                      <a:pt x="2629" y="76249"/>
                      <a:pt x="7888" y="70991"/>
                    </a:cubicBezTo>
                    <a:cubicBezTo>
                      <a:pt x="13147" y="65732"/>
                      <a:pt x="19532" y="63103"/>
                      <a:pt x="27045" y="63103"/>
                    </a:cubicBezTo>
                    <a:close/>
                    <a:moveTo>
                      <a:pt x="162265" y="0"/>
                    </a:moveTo>
                    <a:cubicBezTo>
                      <a:pt x="179731" y="0"/>
                      <a:pt x="194614" y="6150"/>
                      <a:pt x="206916" y="18452"/>
                    </a:cubicBezTo>
                    <a:cubicBezTo>
                      <a:pt x="219218" y="30753"/>
                      <a:pt x="225368" y="45637"/>
                      <a:pt x="225368" y="63103"/>
                    </a:cubicBezTo>
                    <a:cubicBezTo>
                      <a:pt x="225368" y="80569"/>
                      <a:pt x="219218" y="95453"/>
                      <a:pt x="206916" y="107754"/>
                    </a:cubicBezTo>
                    <a:cubicBezTo>
                      <a:pt x="194614" y="120055"/>
                      <a:pt x="179731" y="126206"/>
                      <a:pt x="162265" y="126206"/>
                    </a:cubicBezTo>
                    <a:cubicBezTo>
                      <a:pt x="144799" y="126206"/>
                      <a:pt x="129916" y="120055"/>
                      <a:pt x="117614" y="107754"/>
                    </a:cubicBezTo>
                    <a:cubicBezTo>
                      <a:pt x="105313" y="95453"/>
                      <a:pt x="99162" y="80569"/>
                      <a:pt x="99162" y="63103"/>
                    </a:cubicBezTo>
                    <a:cubicBezTo>
                      <a:pt x="99162" y="45637"/>
                      <a:pt x="105313" y="30753"/>
                      <a:pt x="117614" y="18452"/>
                    </a:cubicBezTo>
                    <a:cubicBezTo>
                      <a:pt x="129916" y="6150"/>
                      <a:pt x="144799" y="0"/>
                      <a:pt x="1622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E871A805-4831-0DB6-AF0C-11480A971B2F}"/>
                </a:ext>
              </a:extLst>
            </p:cNvPr>
            <p:cNvGrpSpPr/>
            <p:nvPr/>
          </p:nvGrpSpPr>
          <p:grpSpPr>
            <a:xfrm>
              <a:off x="4601399" y="1876562"/>
              <a:ext cx="1296000" cy="1152000"/>
              <a:chOff x="7419695" y="3274103"/>
              <a:chExt cx="1538294" cy="1434600"/>
            </a:xfrm>
            <a:solidFill>
              <a:srgbClr val="706F6F"/>
            </a:solidFill>
          </p:grpSpPr>
          <p:sp>
            <p:nvSpPr>
              <p:cNvPr id="31" name="Freeform 558">
                <a:extLst>
                  <a:ext uri="{FF2B5EF4-FFF2-40B4-BE49-F238E27FC236}">
                    <a16:creationId xmlns:a16="http://schemas.microsoft.com/office/drawing/2014/main" id="{1D7F7F36-D4DE-559D-ECB4-4CB6E36B62B9}"/>
                  </a:ext>
                </a:extLst>
              </p:cNvPr>
              <p:cNvSpPr/>
              <p:nvPr/>
            </p:nvSpPr>
            <p:spPr>
              <a:xfrm>
                <a:off x="7419695" y="3274103"/>
                <a:ext cx="720000" cy="1080000"/>
              </a:xfrm>
              <a:custGeom>
                <a:avLst/>
                <a:gdLst>
                  <a:gd name="connsiteX0" fmla="*/ 27045 w 324530"/>
                  <a:gd name="connsiteY0" fmla="*/ 63103 h 455244"/>
                  <a:gd name="connsiteX1" fmla="*/ 46201 w 324530"/>
                  <a:gd name="connsiteY1" fmla="*/ 70991 h 455244"/>
                  <a:gd name="connsiteX2" fmla="*/ 110430 w 324530"/>
                  <a:gd name="connsiteY2" fmla="*/ 135221 h 455244"/>
                  <a:gd name="connsiteX3" fmla="*/ 214100 w 324530"/>
                  <a:gd name="connsiteY3" fmla="*/ 135221 h 455244"/>
                  <a:gd name="connsiteX4" fmla="*/ 278330 w 324530"/>
                  <a:gd name="connsiteY4" fmla="*/ 70991 h 455244"/>
                  <a:gd name="connsiteX5" fmla="*/ 297486 w 324530"/>
                  <a:gd name="connsiteY5" fmla="*/ 63103 h 455244"/>
                  <a:gd name="connsiteX6" fmla="*/ 316642 w 324530"/>
                  <a:gd name="connsiteY6" fmla="*/ 70991 h 455244"/>
                  <a:gd name="connsiteX7" fmla="*/ 324530 w 324530"/>
                  <a:gd name="connsiteY7" fmla="*/ 90147 h 455244"/>
                  <a:gd name="connsiteX8" fmla="*/ 316642 w 324530"/>
                  <a:gd name="connsiteY8" fmla="*/ 109303 h 455244"/>
                  <a:gd name="connsiteX9" fmla="*/ 234383 w 324530"/>
                  <a:gd name="connsiteY9" fmla="*/ 191563 h 455244"/>
                  <a:gd name="connsiteX10" fmla="*/ 234383 w 324530"/>
                  <a:gd name="connsiteY10" fmla="*/ 423692 h 455244"/>
                  <a:gd name="connsiteX11" fmla="*/ 225086 w 324530"/>
                  <a:gd name="connsiteY11" fmla="*/ 445947 h 455244"/>
                  <a:gd name="connsiteX12" fmla="*/ 202831 w 324530"/>
                  <a:gd name="connsiteY12" fmla="*/ 455244 h 455244"/>
                  <a:gd name="connsiteX13" fmla="*/ 180576 w 324530"/>
                  <a:gd name="connsiteY13" fmla="*/ 445947 h 455244"/>
                  <a:gd name="connsiteX14" fmla="*/ 171280 w 324530"/>
                  <a:gd name="connsiteY14" fmla="*/ 423692 h 455244"/>
                  <a:gd name="connsiteX15" fmla="*/ 171280 w 324530"/>
                  <a:gd name="connsiteY15" fmla="*/ 315515 h 455244"/>
                  <a:gd name="connsiteX16" fmla="*/ 153251 w 324530"/>
                  <a:gd name="connsiteY16" fmla="*/ 315515 h 455244"/>
                  <a:gd name="connsiteX17" fmla="*/ 153251 w 324530"/>
                  <a:gd name="connsiteY17" fmla="*/ 423692 h 455244"/>
                  <a:gd name="connsiteX18" fmla="*/ 143954 w 324530"/>
                  <a:gd name="connsiteY18" fmla="*/ 445947 h 455244"/>
                  <a:gd name="connsiteX19" fmla="*/ 121700 w 324530"/>
                  <a:gd name="connsiteY19" fmla="*/ 455244 h 455244"/>
                  <a:gd name="connsiteX20" fmla="*/ 99444 w 324530"/>
                  <a:gd name="connsiteY20" fmla="*/ 445947 h 455244"/>
                  <a:gd name="connsiteX21" fmla="*/ 90148 w 324530"/>
                  <a:gd name="connsiteY21" fmla="*/ 423692 h 455244"/>
                  <a:gd name="connsiteX22" fmla="*/ 90148 w 324530"/>
                  <a:gd name="connsiteY22" fmla="*/ 191563 h 455244"/>
                  <a:gd name="connsiteX23" fmla="*/ 7888 w 324530"/>
                  <a:gd name="connsiteY23" fmla="*/ 109303 h 455244"/>
                  <a:gd name="connsiteX24" fmla="*/ 0 w 324530"/>
                  <a:gd name="connsiteY24" fmla="*/ 90147 h 455244"/>
                  <a:gd name="connsiteX25" fmla="*/ 7888 w 324530"/>
                  <a:gd name="connsiteY25" fmla="*/ 70991 h 455244"/>
                  <a:gd name="connsiteX26" fmla="*/ 27045 w 324530"/>
                  <a:gd name="connsiteY26" fmla="*/ 63103 h 455244"/>
                  <a:gd name="connsiteX27" fmla="*/ 162265 w 324530"/>
                  <a:gd name="connsiteY27" fmla="*/ 0 h 455244"/>
                  <a:gd name="connsiteX28" fmla="*/ 206916 w 324530"/>
                  <a:gd name="connsiteY28" fmla="*/ 18452 h 455244"/>
                  <a:gd name="connsiteX29" fmla="*/ 225368 w 324530"/>
                  <a:gd name="connsiteY29" fmla="*/ 63103 h 455244"/>
                  <a:gd name="connsiteX30" fmla="*/ 206916 w 324530"/>
                  <a:gd name="connsiteY30" fmla="*/ 107754 h 455244"/>
                  <a:gd name="connsiteX31" fmla="*/ 162265 w 324530"/>
                  <a:gd name="connsiteY31" fmla="*/ 126206 h 455244"/>
                  <a:gd name="connsiteX32" fmla="*/ 117614 w 324530"/>
                  <a:gd name="connsiteY32" fmla="*/ 107754 h 455244"/>
                  <a:gd name="connsiteX33" fmla="*/ 99162 w 324530"/>
                  <a:gd name="connsiteY33" fmla="*/ 63103 h 455244"/>
                  <a:gd name="connsiteX34" fmla="*/ 117614 w 324530"/>
                  <a:gd name="connsiteY34" fmla="*/ 18452 h 455244"/>
                  <a:gd name="connsiteX35" fmla="*/ 162265 w 324530"/>
                  <a:gd name="connsiteY35" fmla="*/ 0 h 45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24530" h="455244">
                    <a:moveTo>
                      <a:pt x="27045" y="63103"/>
                    </a:moveTo>
                    <a:cubicBezTo>
                      <a:pt x="34557" y="63103"/>
                      <a:pt x="40942" y="65732"/>
                      <a:pt x="46201" y="70991"/>
                    </a:cubicBezTo>
                    <a:lnTo>
                      <a:pt x="110430" y="135221"/>
                    </a:lnTo>
                    <a:lnTo>
                      <a:pt x="214100" y="135221"/>
                    </a:lnTo>
                    <a:lnTo>
                      <a:pt x="278330" y="70991"/>
                    </a:lnTo>
                    <a:cubicBezTo>
                      <a:pt x="283588" y="65732"/>
                      <a:pt x="289974" y="63103"/>
                      <a:pt x="297486" y="63103"/>
                    </a:cubicBezTo>
                    <a:cubicBezTo>
                      <a:pt x="304998" y="63103"/>
                      <a:pt x="311384" y="65732"/>
                      <a:pt x="316642" y="70991"/>
                    </a:cubicBezTo>
                    <a:cubicBezTo>
                      <a:pt x="321901" y="76249"/>
                      <a:pt x="324530" y="82635"/>
                      <a:pt x="324530" y="90147"/>
                    </a:cubicBezTo>
                    <a:cubicBezTo>
                      <a:pt x="324530" y="97659"/>
                      <a:pt x="321901" y="104045"/>
                      <a:pt x="316642" y="109303"/>
                    </a:cubicBezTo>
                    <a:lnTo>
                      <a:pt x="234383" y="191563"/>
                    </a:lnTo>
                    <a:lnTo>
                      <a:pt x="234383" y="423692"/>
                    </a:lnTo>
                    <a:cubicBezTo>
                      <a:pt x="234383" y="432331"/>
                      <a:pt x="231284" y="439750"/>
                      <a:pt x="225086" y="445947"/>
                    </a:cubicBezTo>
                    <a:cubicBezTo>
                      <a:pt x="218889" y="452145"/>
                      <a:pt x="211470" y="455244"/>
                      <a:pt x="202831" y="455244"/>
                    </a:cubicBezTo>
                    <a:cubicBezTo>
                      <a:pt x="194192" y="455244"/>
                      <a:pt x="186774" y="452145"/>
                      <a:pt x="180576" y="445947"/>
                    </a:cubicBezTo>
                    <a:cubicBezTo>
                      <a:pt x="174379" y="439750"/>
                      <a:pt x="171280" y="432331"/>
                      <a:pt x="171280" y="423692"/>
                    </a:cubicBezTo>
                    <a:lnTo>
                      <a:pt x="171280" y="315515"/>
                    </a:lnTo>
                    <a:lnTo>
                      <a:pt x="153251" y="315515"/>
                    </a:lnTo>
                    <a:lnTo>
                      <a:pt x="153251" y="423692"/>
                    </a:lnTo>
                    <a:cubicBezTo>
                      <a:pt x="153251" y="432331"/>
                      <a:pt x="150152" y="439750"/>
                      <a:pt x="143954" y="445947"/>
                    </a:cubicBezTo>
                    <a:cubicBezTo>
                      <a:pt x="137756" y="452145"/>
                      <a:pt x="130339" y="455244"/>
                      <a:pt x="121700" y="455244"/>
                    </a:cubicBezTo>
                    <a:cubicBezTo>
                      <a:pt x="113060" y="455244"/>
                      <a:pt x="105642" y="452145"/>
                      <a:pt x="99444" y="445947"/>
                    </a:cubicBezTo>
                    <a:cubicBezTo>
                      <a:pt x="93246" y="439750"/>
                      <a:pt x="90148" y="432331"/>
                      <a:pt x="90148" y="423692"/>
                    </a:cubicBezTo>
                    <a:lnTo>
                      <a:pt x="90148" y="191563"/>
                    </a:lnTo>
                    <a:lnTo>
                      <a:pt x="7888" y="109303"/>
                    </a:lnTo>
                    <a:cubicBezTo>
                      <a:pt x="2629" y="104045"/>
                      <a:pt x="0" y="97659"/>
                      <a:pt x="0" y="90147"/>
                    </a:cubicBezTo>
                    <a:cubicBezTo>
                      <a:pt x="0" y="82635"/>
                      <a:pt x="2629" y="76249"/>
                      <a:pt x="7888" y="70991"/>
                    </a:cubicBezTo>
                    <a:cubicBezTo>
                      <a:pt x="13147" y="65732"/>
                      <a:pt x="19532" y="63103"/>
                      <a:pt x="27045" y="63103"/>
                    </a:cubicBezTo>
                    <a:close/>
                    <a:moveTo>
                      <a:pt x="162265" y="0"/>
                    </a:moveTo>
                    <a:cubicBezTo>
                      <a:pt x="179731" y="0"/>
                      <a:pt x="194614" y="6150"/>
                      <a:pt x="206916" y="18452"/>
                    </a:cubicBezTo>
                    <a:cubicBezTo>
                      <a:pt x="219218" y="30753"/>
                      <a:pt x="225368" y="45637"/>
                      <a:pt x="225368" y="63103"/>
                    </a:cubicBezTo>
                    <a:cubicBezTo>
                      <a:pt x="225368" y="80569"/>
                      <a:pt x="219218" y="95453"/>
                      <a:pt x="206916" y="107754"/>
                    </a:cubicBezTo>
                    <a:cubicBezTo>
                      <a:pt x="194614" y="120055"/>
                      <a:pt x="179731" y="126206"/>
                      <a:pt x="162265" y="126206"/>
                    </a:cubicBezTo>
                    <a:cubicBezTo>
                      <a:pt x="144799" y="126206"/>
                      <a:pt x="129916" y="120055"/>
                      <a:pt x="117614" y="107754"/>
                    </a:cubicBezTo>
                    <a:cubicBezTo>
                      <a:pt x="105313" y="95453"/>
                      <a:pt x="99162" y="80569"/>
                      <a:pt x="99162" y="63103"/>
                    </a:cubicBezTo>
                    <a:cubicBezTo>
                      <a:pt x="99162" y="45637"/>
                      <a:pt x="105313" y="30753"/>
                      <a:pt x="117614" y="18452"/>
                    </a:cubicBezTo>
                    <a:cubicBezTo>
                      <a:pt x="129916" y="6150"/>
                      <a:pt x="144799" y="0"/>
                      <a:pt x="1622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558">
                <a:extLst>
                  <a:ext uri="{FF2B5EF4-FFF2-40B4-BE49-F238E27FC236}">
                    <a16:creationId xmlns:a16="http://schemas.microsoft.com/office/drawing/2014/main" id="{5180584D-D31A-E8DE-87D2-19612489F4D1}"/>
                  </a:ext>
                </a:extLst>
              </p:cNvPr>
              <p:cNvSpPr/>
              <p:nvPr/>
            </p:nvSpPr>
            <p:spPr>
              <a:xfrm>
                <a:off x="7828842" y="3451403"/>
                <a:ext cx="720000" cy="1080000"/>
              </a:xfrm>
              <a:custGeom>
                <a:avLst/>
                <a:gdLst>
                  <a:gd name="connsiteX0" fmla="*/ 27045 w 324530"/>
                  <a:gd name="connsiteY0" fmla="*/ 63103 h 455244"/>
                  <a:gd name="connsiteX1" fmla="*/ 46201 w 324530"/>
                  <a:gd name="connsiteY1" fmla="*/ 70991 h 455244"/>
                  <a:gd name="connsiteX2" fmla="*/ 110430 w 324530"/>
                  <a:gd name="connsiteY2" fmla="*/ 135221 h 455244"/>
                  <a:gd name="connsiteX3" fmla="*/ 214100 w 324530"/>
                  <a:gd name="connsiteY3" fmla="*/ 135221 h 455244"/>
                  <a:gd name="connsiteX4" fmla="*/ 278330 w 324530"/>
                  <a:gd name="connsiteY4" fmla="*/ 70991 h 455244"/>
                  <a:gd name="connsiteX5" fmla="*/ 297486 w 324530"/>
                  <a:gd name="connsiteY5" fmla="*/ 63103 h 455244"/>
                  <a:gd name="connsiteX6" fmla="*/ 316642 w 324530"/>
                  <a:gd name="connsiteY6" fmla="*/ 70991 h 455244"/>
                  <a:gd name="connsiteX7" fmla="*/ 324530 w 324530"/>
                  <a:gd name="connsiteY7" fmla="*/ 90147 h 455244"/>
                  <a:gd name="connsiteX8" fmla="*/ 316642 w 324530"/>
                  <a:gd name="connsiteY8" fmla="*/ 109303 h 455244"/>
                  <a:gd name="connsiteX9" fmla="*/ 234383 w 324530"/>
                  <a:gd name="connsiteY9" fmla="*/ 191563 h 455244"/>
                  <a:gd name="connsiteX10" fmla="*/ 234383 w 324530"/>
                  <a:gd name="connsiteY10" fmla="*/ 423692 h 455244"/>
                  <a:gd name="connsiteX11" fmla="*/ 225086 w 324530"/>
                  <a:gd name="connsiteY11" fmla="*/ 445947 h 455244"/>
                  <a:gd name="connsiteX12" fmla="*/ 202831 w 324530"/>
                  <a:gd name="connsiteY12" fmla="*/ 455244 h 455244"/>
                  <a:gd name="connsiteX13" fmla="*/ 180576 w 324530"/>
                  <a:gd name="connsiteY13" fmla="*/ 445947 h 455244"/>
                  <a:gd name="connsiteX14" fmla="*/ 171280 w 324530"/>
                  <a:gd name="connsiteY14" fmla="*/ 423692 h 455244"/>
                  <a:gd name="connsiteX15" fmla="*/ 171280 w 324530"/>
                  <a:gd name="connsiteY15" fmla="*/ 315515 h 455244"/>
                  <a:gd name="connsiteX16" fmla="*/ 153251 w 324530"/>
                  <a:gd name="connsiteY16" fmla="*/ 315515 h 455244"/>
                  <a:gd name="connsiteX17" fmla="*/ 153251 w 324530"/>
                  <a:gd name="connsiteY17" fmla="*/ 423692 h 455244"/>
                  <a:gd name="connsiteX18" fmla="*/ 143954 w 324530"/>
                  <a:gd name="connsiteY18" fmla="*/ 445947 h 455244"/>
                  <a:gd name="connsiteX19" fmla="*/ 121700 w 324530"/>
                  <a:gd name="connsiteY19" fmla="*/ 455244 h 455244"/>
                  <a:gd name="connsiteX20" fmla="*/ 99444 w 324530"/>
                  <a:gd name="connsiteY20" fmla="*/ 445947 h 455244"/>
                  <a:gd name="connsiteX21" fmla="*/ 90148 w 324530"/>
                  <a:gd name="connsiteY21" fmla="*/ 423692 h 455244"/>
                  <a:gd name="connsiteX22" fmla="*/ 90148 w 324530"/>
                  <a:gd name="connsiteY22" fmla="*/ 191563 h 455244"/>
                  <a:gd name="connsiteX23" fmla="*/ 7888 w 324530"/>
                  <a:gd name="connsiteY23" fmla="*/ 109303 h 455244"/>
                  <a:gd name="connsiteX24" fmla="*/ 0 w 324530"/>
                  <a:gd name="connsiteY24" fmla="*/ 90147 h 455244"/>
                  <a:gd name="connsiteX25" fmla="*/ 7888 w 324530"/>
                  <a:gd name="connsiteY25" fmla="*/ 70991 h 455244"/>
                  <a:gd name="connsiteX26" fmla="*/ 27045 w 324530"/>
                  <a:gd name="connsiteY26" fmla="*/ 63103 h 455244"/>
                  <a:gd name="connsiteX27" fmla="*/ 162265 w 324530"/>
                  <a:gd name="connsiteY27" fmla="*/ 0 h 455244"/>
                  <a:gd name="connsiteX28" fmla="*/ 206916 w 324530"/>
                  <a:gd name="connsiteY28" fmla="*/ 18452 h 455244"/>
                  <a:gd name="connsiteX29" fmla="*/ 225368 w 324530"/>
                  <a:gd name="connsiteY29" fmla="*/ 63103 h 455244"/>
                  <a:gd name="connsiteX30" fmla="*/ 206916 w 324530"/>
                  <a:gd name="connsiteY30" fmla="*/ 107754 h 455244"/>
                  <a:gd name="connsiteX31" fmla="*/ 162265 w 324530"/>
                  <a:gd name="connsiteY31" fmla="*/ 126206 h 455244"/>
                  <a:gd name="connsiteX32" fmla="*/ 117614 w 324530"/>
                  <a:gd name="connsiteY32" fmla="*/ 107754 h 455244"/>
                  <a:gd name="connsiteX33" fmla="*/ 99162 w 324530"/>
                  <a:gd name="connsiteY33" fmla="*/ 63103 h 455244"/>
                  <a:gd name="connsiteX34" fmla="*/ 117614 w 324530"/>
                  <a:gd name="connsiteY34" fmla="*/ 18452 h 455244"/>
                  <a:gd name="connsiteX35" fmla="*/ 162265 w 324530"/>
                  <a:gd name="connsiteY35" fmla="*/ 0 h 45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24530" h="455244">
                    <a:moveTo>
                      <a:pt x="27045" y="63103"/>
                    </a:moveTo>
                    <a:cubicBezTo>
                      <a:pt x="34557" y="63103"/>
                      <a:pt x="40942" y="65732"/>
                      <a:pt x="46201" y="70991"/>
                    </a:cubicBezTo>
                    <a:lnTo>
                      <a:pt x="110430" y="135221"/>
                    </a:lnTo>
                    <a:lnTo>
                      <a:pt x="214100" y="135221"/>
                    </a:lnTo>
                    <a:lnTo>
                      <a:pt x="278330" y="70991"/>
                    </a:lnTo>
                    <a:cubicBezTo>
                      <a:pt x="283588" y="65732"/>
                      <a:pt x="289974" y="63103"/>
                      <a:pt x="297486" y="63103"/>
                    </a:cubicBezTo>
                    <a:cubicBezTo>
                      <a:pt x="304998" y="63103"/>
                      <a:pt x="311384" y="65732"/>
                      <a:pt x="316642" y="70991"/>
                    </a:cubicBezTo>
                    <a:cubicBezTo>
                      <a:pt x="321901" y="76249"/>
                      <a:pt x="324530" y="82635"/>
                      <a:pt x="324530" y="90147"/>
                    </a:cubicBezTo>
                    <a:cubicBezTo>
                      <a:pt x="324530" y="97659"/>
                      <a:pt x="321901" y="104045"/>
                      <a:pt x="316642" y="109303"/>
                    </a:cubicBezTo>
                    <a:lnTo>
                      <a:pt x="234383" y="191563"/>
                    </a:lnTo>
                    <a:lnTo>
                      <a:pt x="234383" y="423692"/>
                    </a:lnTo>
                    <a:cubicBezTo>
                      <a:pt x="234383" y="432331"/>
                      <a:pt x="231284" y="439750"/>
                      <a:pt x="225086" y="445947"/>
                    </a:cubicBezTo>
                    <a:cubicBezTo>
                      <a:pt x="218889" y="452145"/>
                      <a:pt x="211470" y="455244"/>
                      <a:pt x="202831" y="455244"/>
                    </a:cubicBezTo>
                    <a:cubicBezTo>
                      <a:pt x="194192" y="455244"/>
                      <a:pt x="186774" y="452145"/>
                      <a:pt x="180576" y="445947"/>
                    </a:cubicBezTo>
                    <a:cubicBezTo>
                      <a:pt x="174379" y="439750"/>
                      <a:pt x="171280" y="432331"/>
                      <a:pt x="171280" y="423692"/>
                    </a:cubicBezTo>
                    <a:lnTo>
                      <a:pt x="171280" y="315515"/>
                    </a:lnTo>
                    <a:lnTo>
                      <a:pt x="153251" y="315515"/>
                    </a:lnTo>
                    <a:lnTo>
                      <a:pt x="153251" y="423692"/>
                    </a:lnTo>
                    <a:cubicBezTo>
                      <a:pt x="153251" y="432331"/>
                      <a:pt x="150152" y="439750"/>
                      <a:pt x="143954" y="445947"/>
                    </a:cubicBezTo>
                    <a:cubicBezTo>
                      <a:pt x="137756" y="452145"/>
                      <a:pt x="130339" y="455244"/>
                      <a:pt x="121700" y="455244"/>
                    </a:cubicBezTo>
                    <a:cubicBezTo>
                      <a:pt x="113060" y="455244"/>
                      <a:pt x="105642" y="452145"/>
                      <a:pt x="99444" y="445947"/>
                    </a:cubicBezTo>
                    <a:cubicBezTo>
                      <a:pt x="93246" y="439750"/>
                      <a:pt x="90148" y="432331"/>
                      <a:pt x="90148" y="423692"/>
                    </a:cubicBezTo>
                    <a:lnTo>
                      <a:pt x="90148" y="191563"/>
                    </a:lnTo>
                    <a:lnTo>
                      <a:pt x="7888" y="109303"/>
                    </a:lnTo>
                    <a:cubicBezTo>
                      <a:pt x="2629" y="104045"/>
                      <a:pt x="0" y="97659"/>
                      <a:pt x="0" y="90147"/>
                    </a:cubicBezTo>
                    <a:cubicBezTo>
                      <a:pt x="0" y="82635"/>
                      <a:pt x="2629" y="76249"/>
                      <a:pt x="7888" y="70991"/>
                    </a:cubicBezTo>
                    <a:cubicBezTo>
                      <a:pt x="13147" y="65732"/>
                      <a:pt x="19532" y="63103"/>
                      <a:pt x="27045" y="63103"/>
                    </a:cubicBezTo>
                    <a:close/>
                    <a:moveTo>
                      <a:pt x="162265" y="0"/>
                    </a:moveTo>
                    <a:cubicBezTo>
                      <a:pt x="179731" y="0"/>
                      <a:pt x="194614" y="6150"/>
                      <a:pt x="206916" y="18452"/>
                    </a:cubicBezTo>
                    <a:cubicBezTo>
                      <a:pt x="219218" y="30753"/>
                      <a:pt x="225368" y="45637"/>
                      <a:pt x="225368" y="63103"/>
                    </a:cubicBezTo>
                    <a:cubicBezTo>
                      <a:pt x="225368" y="80569"/>
                      <a:pt x="219218" y="95453"/>
                      <a:pt x="206916" y="107754"/>
                    </a:cubicBezTo>
                    <a:cubicBezTo>
                      <a:pt x="194614" y="120055"/>
                      <a:pt x="179731" y="126206"/>
                      <a:pt x="162265" y="126206"/>
                    </a:cubicBezTo>
                    <a:cubicBezTo>
                      <a:pt x="144799" y="126206"/>
                      <a:pt x="129916" y="120055"/>
                      <a:pt x="117614" y="107754"/>
                    </a:cubicBezTo>
                    <a:cubicBezTo>
                      <a:pt x="105313" y="95453"/>
                      <a:pt x="99162" y="80569"/>
                      <a:pt x="99162" y="63103"/>
                    </a:cubicBezTo>
                    <a:cubicBezTo>
                      <a:pt x="99162" y="45637"/>
                      <a:pt x="105313" y="30753"/>
                      <a:pt x="117614" y="18452"/>
                    </a:cubicBezTo>
                    <a:cubicBezTo>
                      <a:pt x="129916" y="6150"/>
                      <a:pt x="144799" y="0"/>
                      <a:pt x="1622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558">
                <a:extLst>
                  <a:ext uri="{FF2B5EF4-FFF2-40B4-BE49-F238E27FC236}">
                    <a16:creationId xmlns:a16="http://schemas.microsoft.com/office/drawing/2014/main" id="{F3526C83-13F1-BD5C-2B51-7348AB83AB15}"/>
                  </a:ext>
                </a:extLst>
              </p:cNvPr>
              <p:cNvSpPr/>
              <p:nvPr/>
            </p:nvSpPr>
            <p:spPr>
              <a:xfrm>
                <a:off x="8237989" y="3628703"/>
                <a:ext cx="720000" cy="1080000"/>
              </a:xfrm>
              <a:custGeom>
                <a:avLst/>
                <a:gdLst>
                  <a:gd name="connsiteX0" fmla="*/ 27045 w 324530"/>
                  <a:gd name="connsiteY0" fmla="*/ 63103 h 455244"/>
                  <a:gd name="connsiteX1" fmla="*/ 46201 w 324530"/>
                  <a:gd name="connsiteY1" fmla="*/ 70991 h 455244"/>
                  <a:gd name="connsiteX2" fmla="*/ 110430 w 324530"/>
                  <a:gd name="connsiteY2" fmla="*/ 135221 h 455244"/>
                  <a:gd name="connsiteX3" fmla="*/ 214100 w 324530"/>
                  <a:gd name="connsiteY3" fmla="*/ 135221 h 455244"/>
                  <a:gd name="connsiteX4" fmla="*/ 278330 w 324530"/>
                  <a:gd name="connsiteY4" fmla="*/ 70991 h 455244"/>
                  <a:gd name="connsiteX5" fmla="*/ 297486 w 324530"/>
                  <a:gd name="connsiteY5" fmla="*/ 63103 h 455244"/>
                  <a:gd name="connsiteX6" fmla="*/ 316642 w 324530"/>
                  <a:gd name="connsiteY6" fmla="*/ 70991 h 455244"/>
                  <a:gd name="connsiteX7" fmla="*/ 324530 w 324530"/>
                  <a:gd name="connsiteY7" fmla="*/ 90147 h 455244"/>
                  <a:gd name="connsiteX8" fmla="*/ 316642 w 324530"/>
                  <a:gd name="connsiteY8" fmla="*/ 109303 h 455244"/>
                  <a:gd name="connsiteX9" fmla="*/ 234383 w 324530"/>
                  <a:gd name="connsiteY9" fmla="*/ 191563 h 455244"/>
                  <a:gd name="connsiteX10" fmla="*/ 234383 w 324530"/>
                  <a:gd name="connsiteY10" fmla="*/ 423692 h 455244"/>
                  <a:gd name="connsiteX11" fmla="*/ 225086 w 324530"/>
                  <a:gd name="connsiteY11" fmla="*/ 445947 h 455244"/>
                  <a:gd name="connsiteX12" fmla="*/ 202831 w 324530"/>
                  <a:gd name="connsiteY12" fmla="*/ 455244 h 455244"/>
                  <a:gd name="connsiteX13" fmla="*/ 180576 w 324530"/>
                  <a:gd name="connsiteY13" fmla="*/ 445947 h 455244"/>
                  <a:gd name="connsiteX14" fmla="*/ 171280 w 324530"/>
                  <a:gd name="connsiteY14" fmla="*/ 423692 h 455244"/>
                  <a:gd name="connsiteX15" fmla="*/ 171280 w 324530"/>
                  <a:gd name="connsiteY15" fmla="*/ 315515 h 455244"/>
                  <a:gd name="connsiteX16" fmla="*/ 153251 w 324530"/>
                  <a:gd name="connsiteY16" fmla="*/ 315515 h 455244"/>
                  <a:gd name="connsiteX17" fmla="*/ 153251 w 324530"/>
                  <a:gd name="connsiteY17" fmla="*/ 423692 h 455244"/>
                  <a:gd name="connsiteX18" fmla="*/ 143954 w 324530"/>
                  <a:gd name="connsiteY18" fmla="*/ 445947 h 455244"/>
                  <a:gd name="connsiteX19" fmla="*/ 121700 w 324530"/>
                  <a:gd name="connsiteY19" fmla="*/ 455244 h 455244"/>
                  <a:gd name="connsiteX20" fmla="*/ 99444 w 324530"/>
                  <a:gd name="connsiteY20" fmla="*/ 445947 h 455244"/>
                  <a:gd name="connsiteX21" fmla="*/ 90148 w 324530"/>
                  <a:gd name="connsiteY21" fmla="*/ 423692 h 455244"/>
                  <a:gd name="connsiteX22" fmla="*/ 90148 w 324530"/>
                  <a:gd name="connsiteY22" fmla="*/ 191563 h 455244"/>
                  <a:gd name="connsiteX23" fmla="*/ 7888 w 324530"/>
                  <a:gd name="connsiteY23" fmla="*/ 109303 h 455244"/>
                  <a:gd name="connsiteX24" fmla="*/ 0 w 324530"/>
                  <a:gd name="connsiteY24" fmla="*/ 90147 h 455244"/>
                  <a:gd name="connsiteX25" fmla="*/ 7888 w 324530"/>
                  <a:gd name="connsiteY25" fmla="*/ 70991 h 455244"/>
                  <a:gd name="connsiteX26" fmla="*/ 27045 w 324530"/>
                  <a:gd name="connsiteY26" fmla="*/ 63103 h 455244"/>
                  <a:gd name="connsiteX27" fmla="*/ 162265 w 324530"/>
                  <a:gd name="connsiteY27" fmla="*/ 0 h 455244"/>
                  <a:gd name="connsiteX28" fmla="*/ 206916 w 324530"/>
                  <a:gd name="connsiteY28" fmla="*/ 18452 h 455244"/>
                  <a:gd name="connsiteX29" fmla="*/ 225368 w 324530"/>
                  <a:gd name="connsiteY29" fmla="*/ 63103 h 455244"/>
                  <a:gd name="connsiteX30" fmla="*/ 206916 w 324530"/>
                  <a:gd name="connsiteY30" fmla="*/ 107754 h 455244"/>
                  <a:gd name="connsiteX31" fmla="*/ 162265 w 324530"/>
                  <a:gd name="connsiteY31" fmla="*/ 126206 h 455244"/>
                  <a:gd name="connsiteX32" fmla="*/ 117614 w 324530"/>
                  <a:gd name="connsiteY32" fmla="*/ 107754 h 455244"/>
                  <a:gd name="connsiteX33" fmla="*/ 99162 w 324530"/>
                  <a:gd name="connsiteY33" fmla="*/ 63103 h 455244"/>
                  <a:gd name="connsiteX34" fmla="*/ 117614 w 324530"/>
                  <a:gd name="connsiteY34" fmla="*/ 18452 h 455244"/>
                  <a:gd name="connsiteX35" fmla="*/ 162265 w 324530"/>
                  <a:gd name="connsiteY35" fmla="*/ 0 h 45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24530" h="455244">
                    <a:moveTo>
                      <a:pt x="27045" y="63103"/>
                    </a:moveTo>
                    <a:cubicBezTo>
                      <a:pt x="34557" y="63103"/>
                      <a:pt x="40942" y="65732"/>
                      <a:pt x="46201" y="70991"/>
                    </a:cubicBezTo>
                    <a:lnTo>
                      <a:pt x="110430" y="135221"/>
                    </a:lnTo>
                    <a:lnTo>
                      <a:pt x="214100" y="135221"/>
                    </a:lnTo>
                    <a:lnTo>
                      <a:pt x="278330" y="70991"/>
                    </a:lnTo>
                    <a:cubicBezTo>
                      <a:pt x="283588" y="65732"/>
                      <a:pt x="289974" y="63103"/>
                      <a:pt x="297486" y="63103"/>
                    </a:cubicBezTo>
                    <a:cubicBezTo>
                      <a:pt x="304998" y="63103"/>
                      <a:pt x="311384" y="65732"/>
                      <a:pt x="316642" y="70991"/>
                    </a:cubicBezTo>
                    <a:cubicBezTo>
                      <a:pt x="321901" y="76249"/>
                      <a:pt x="324530" y="82635"/>
                      <a:pt x="324530" y="90147"/>
                    </a:cubicBezTo>
                    <a:cubicBezTo>
                      <a:pt x="324530" y="97659"/>
                      <a:pt x="321901" y="104045"/>
                      <a:pt x="316642" y="109303"/>
                    </a:cubicBezTo>
                    <a:lnTo>
                      <a:pt x="234383" y="191563"/>
                    </a:lnTo>
                    <a:lnTo>
                      <a:pt x="234383" y="423692"/>
                    </a:lnTo>
                    <a:cubicBezTo>
                      <a:pt x="234383" y="432331"/>
                      <a:pt x="231284" y="439750"/>
                      <a:pt x="225086" y="445947"/>
                    </a:cubicBezTo>
                    <a:cubicBezTo>
                      <a:pt x="218889" y="452145"/>
                      <a:pt x="211470" y="455244"/>
                      <a:pt x="202831" y="455244"/>
                    </a:cubicBezTo>
                    <a:cubicBezTo>
                      <a:pt x="194192" y="455244"/>
                      <a:pt x="186774" y="452145"/>
                      <a:pt x="180576" y="445947"/>
                    </a:cubicBezTo>
                    <a:cubicBezTo>
                      <a:pt x="174379" y="439750"/>
                      <a:pt x="171280" y="432331"/>
                      <a:pt x="171280" y="423692"/>
                    </a:cubicBezTo>
                    <a:lnTo>
                      <a:pt x="171280" y="315515"/>
                    </a:lnTo>
                    <a:lnTo>
                      <a:pt x="153251" y="315515"/>
                    </a:lnTo>
                    <a:lnTo>
                      <a:pt x="153251" y="423692"/>
                    </a:lnTo>
                    <a:cubicBezTo>
                      <a:pt x="153251" y="432331"/>
                      <a:pt x="150152" y="439750"/>
                      <a:pt x="143954" y="445947"/>
                    </a:cubicBezTo>
                    <a:cubicBezTo>
                      <a:pt x="137756" y="452145"/>
                      <a:pt x="130339" y="455244"/>
                      <a:pt x="121700" y="455244"/>
                    </a:cubicBezTo>
                    <a:cubicBezTo>
                      <a:pt x="113060" y="455244"/>
                      <a:pt x="105642" y="452145"/>
                      <a:pt x="99444" y="445947"/>
                    </a:cubicBezTo>
                    <a:cubicBezTo>
                      <a:pt x="93246" y="439750"/>
                      <a:pt x="90148" y="432331"/>
                      <a:pt x="90148" y="423692"/>
                    </a:cubicBezTo>
                    <a:lnTo>
                      <a:pt x="90148" y="191563"/>
                    </a:lnTo>
                    <a:lnTo>
                      <a:pt x="7888" y="109303"/>
                    </a:lnTo>
                    <a:cubicBezTo>
                      <a:pt x="2629" y="104045"/>
                      <a:pt x="0" y="97659"/>
                      <a:pt x="0" y="90147"/>
                    </a:cubicBezTo>
                    <a:cubicBezTo>
                      <a:pt x="0" y="82635"/>
                      <a:pt x="2629" y="76249"/>
                      <a:pt x="7888" y="70991"/>
                    </a:cubicBezTo>
                    <a:cubicBezTo>
                      <a:pt x="13147" y="65732"/>
                      <a:pt x="19532" y="63103"/>
                      <a:pt x="27045" y="63103"/>
                    </a:cubicBezTo>
                    <a:close/>
                    <a:moveTo>
                      <a:pt x="162265" y="0"/>
                    </a:moveTo>
                    <a:cubicBezTo>
                      <a:pt x="179731" y="0"/>
                      <a:pt x="194614" y="6150"/>
                      <a:pt x="206916" y="18452"/>
                    </a:cubicBezTo>
                    <a:cubicBezTo>
                      <a:pt x="219218" y="30753"/>
                      <a:pt x="225368" y="45637"/>
                      <a:pt x="225368" y="63103"/>
                    </a:cubicBezTo>
                    <a:cubicBezTo>
                      <a:pt x="225368" y="80569"/>
                      <a:pt x="219218" y="95453"/>
                      <a:pt x="206916" y="107754"/>
                    </a:cubicBezTo>
                    <a:cubicBezTo>
                      <a:pt x="194614" y="120055"/>
                      <a:pt x="179731" y="126206"/>
                      <a:pt x="162265" y="126206"/>
                    </a:cubicBezTo>
                    <a:cubicBezTo>
                      <a:pt x="144799" y="126206"/>
                      <a:pt x="129916" y="120055"/>
                      <a:pt x="117614" y="107754"/>
                    </a:cubicBezTo>
                    <a:cubicBezTo>
                      <a:pt x="105313" y="95453"/>
                      <a:pt x="99162" y="80569"/>
                      <a:pt x="99162" y="63103"/>
                    </a:cubicBezTo>
                    <a:cubicBezTo>
                      <a:pt x="99162" y="45637"/>
                      <a:pt x="105313" y="30753"/>
                      <a:pt x="117614" y="18452"/>
                    </a:cubicBezTo>
                    <a:cubicBezTo>
                      <a:pt x="129916" y="6150"/>
                      <a:pt x="144799" y="0"/>
                      <a:pt x="1622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B5C69A7-8AB5-1FBB-0537-312290446B5B}"/>
                </a:ext>
              </a:extLst>
            </p:cNvPr>
            <p:cNvSpPr txBox="1"/>
            <p:nvPr/>
          </p:nvSpPr>
          <p:spPr>
            <a:xfrm>
              <a:off x="1041375" y="3036098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solidFill>
                    <a:srgbClr val="0077C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SMALL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B45F319-10BE-7210-219F-37D91206FB68}"/>
                </a:ext>
              </a:extLst>
            </p:cNvPr>
            <p:cNvSpPr txBox="1"/>
            <p:nvPr/>
          </p:nvSpPr>
          <p:spPr>
            <a:xfrm>
              <a:off x="2825095" y="3036098"/>
              <a:ext cx="1120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MEDIUM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3BC4404F-D97A-D8E4-C3F6-BDA4F97F7548}"/>
                </a:ext>
              </a:extLst>
            </p:cNvPr>
            <p:cNvSpPr txBox="1"/>
            <p:nvPr/>
          </p:nvSpPr>
          <p:spPr>
            <a:xfrm>
              <a:off x="4753110" y="3035984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solidFill>
                    <a:srgbClr val="706F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LARGE</a:t>
              </a:r>
            </a:p>
          </p:txBody>
        </p:sp>
        <p:sp>
          <p:nvSpPr>
            <p:cNvPr id="23" name="Redondear rectángulo de esquina del mismo lado 26">
              <a:extLst>
                <a:ext uri="{FF2B5EF4-FFF2-40B4-BE49-F238E27FC236}">
                  <a16:creationId xmlns:a16="http://schemas.microsoft.com/office/drawing/2014/main" id="{257FFAC5-7885-0610-6630-78532F61FFA3}"/>
                </a:ext>
              </a:extLst>
            </p:cNvPr>
            <p:cNvSpPr/>
            <p:nvPr/>
          </p:nvSpPr>
          <p:spPr>
            <a:xfrm>
              <a:off x="2544493" y="1101845"/>
              <a:ext cx="1693059" cy="527318"/>
            </a:xfrm>
            <a:prstGeom prst="round2SameRect">
              <a:avLst/>
            </a:prstGeom>
            <a:solidFill>
              <a:srgbClr val="003057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uadroTexto 26">
              <a:extLst>
                <a:ext uri="{FF2B5EF4-FFF2-40B4-BE49-F238E27FC236}">
                  <a16:creationId xmlns:a16="http://schemas.microsoft.com/office/drawing/2014/main" id="{8E63F710-A488-D82F-CDA9-EFC74BA01DD7}"/>
                </a:ext>
              </a:extLst>
            </p:cNvPr>
            <p:cNvSpPr txBox="1"/>
            <p:nvPr/>
          </p:nvSpPr>
          <p:spPr>
            <a:xfrm>
              <a:off x="2544493" y="1014373"/>
              <a:ext cx="1693059" cy="753676"/>
            </a:xfrm>
            <a:prstGeom prst="round2SameRect">
              <a:avLst/>
            </a:prstGeom>
            <a:solidFill>
              <a:srgbClr val="003057">
                <a:alpha val="60000"/>
              </a:srgb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STKaiti"/>
                  <a:cs typeface="Arial" panose="020B0604020202020204" pitchFamily="34" charset="0"/>
                </a:rPr>
                <a:t>51 to 250</a:t>
              </a: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300" dirty="0">
                  <a:solidFill>
                    <a:schemeClr val="bg1"/>
                  </a:solidFill>
                  <a:latin typeface="Arial" panose="020B0604020202020204" pitchFamily="34" charset="0"/>
                  <a:ea typeface="STKaiti"/>
                  <a:cs typeface="Arial" panose="020B0604020202020204" pitchFamily="34" charset="0"/>
                </a:rPr>
                <a:t>Employed Personnel</a:t>
              </a:r>
            </a:p>
          </p:txBody>
        </p:sp>
        <p:sp>
          <p:nvSpPr>
            <p:cNvPr id="28" name="Redondear rectángulo de esquina del mismo lado 29">
              <a:extLst>
                <a:ext uri="{FF2B5EF4-FFF2-40B4-BE49-F238E27FC236}">
                  <a16:creationId xmlns:a16="http://schemas.microsoft.com/office/drawing/2014/main" id="{E19C60CD-EB19-FD5C-312F-17E3931F86CB}"/>
                </a:ext>
              </a:extLst>
            </p:cNvPr>
            <p:cNvSpPr/>
            <p:nvPr/>
          </p:nvSpPr>
          <p:spPr>
            <a:xfrm>
              <a:off x="4402941" y="1101845"/>
              <a:ext cx="1693059" cy="527318"/>
            </a:xfrm>
            <a:prstGeom prst="round2SameRect">
              <a:avLst/>
            </a:prstGeom>
            <a:solidFill>
              <a:srgbClr val="706F6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adroTexto 26">
              <a:extLst>
                <a:ext uri="{FF2B5EF4-FFF2-40B4-BE49-F238E27FC236}">
                  <a16:creationId xmlns:a16="http://schemas.microsoft.com/office/drawing/2014/main" id="{2A8323F2-0F0D-9A4B-4073-CE92437FECBF}"/>
                </a:ext>
              </a:extLst>
            </p:cNvPr>
            <p:cNvSpPr txBox="1"/>
            <p:nvPr/>
          </p:nvSpPr>
          <p:spPr>
            <a:xfrm>
              <a:off x="4402941" y="1014373"/>
              <a:ext cx="1693059" cy="753676"/>
            </a:xfrm>
            <a:prstGeom prst="round2SameRect">
              <a:avLst/>
            </a:prstGeom>
            <a:solidFill>
              <a:srgbClr val="706F6F">
                <a:alpha val="60000"/>
              </a:srgbClr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STKaiti"/>
                  <a:cs typeface="Arial" panose="020B0604020202020204" pitchFamily="34" charset="0"/>
                </a:rPr>
                <a:t>251</a:t>
              </a:r>
              <a:r>
                <a:rPr kumimoji="0" lang="en-GB" sz="2000" b="1" i="0" u="none" strike="noStrike" kern="1200" cap="none" spc="-15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STKaiti"/>
                  <a:cs typeface="Arial" panose="020B0604020202020204" pitchFamily="34" charset="0"/>
                </a:rPr>
                <a:t> and more</a:t>
              </a:r>
              <a:endParaRPr lang="en-GB" sz="2000" b="1" spc="-150" dirty="0">
                <a:solidFill>
                  <a:schemeClr val="bg1"/>
                </a:solidFill>
                <a:latin typeface="Arial" panose="020B0604020202020204" pitchFamily="34" charset="0"/>
                <a:ea typeface="STKaiti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300" dirty="0">
                  <a:solidFill>
                    <a:schemeClr val="bg1"/>
                  </a:solidFill>
                  <a:latin typeface="Arial" panose="020B0604020202020204" pitchFamily="34" charset="0"/>
                  <a:ea typeface="STKaiti"/>
                  <a:cs typeface="Arial" panose="020B0604020202020204" pitchFamily="34" charset="0"/>
                </a:rPr>
                <a:t>Employed Personnel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72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: Rounded Corners 15">
            <a:extLst>
              <a:ext uri="{FF2B5EF4-FFF2-40B4-BE49-F238E27FC236}">
                <a16:creationId xmlns:a16="http://schemas.microsoft.com/office/drawing/2014/main" id="{04398D6D-C4E7-0242-9F55-75274F3868D5}"/>
              </a:ext>
            </a:extLst>
          </p:cNvPr>
          <p:cNvSpPr/>
          <p:nvPr/>
        </p:nvSpPr>
        <p:spPr>
          <a:xfrm>
            <a:off x="7845552" y="0"/>
            <a:ext cx="4339814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1277C6"/>
              </a:gs>
              <a:gs pos="61000">
                <a:srgbClr val="1BA3E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397AE91-1C13-5B17-5565-9D2B42D02C49}"/>
              </a:ext>
            </a:extLst>
          </p:cNvPr>
          <p:cNvSpPr txBox="1"/>
          <p:nvPr/>
        </p:nvSpPr>
        <p:spPr>
          <a:xfrm>
            <a:off x="1317357" y="1430082"/>
            <a:ext cx="59413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processing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through the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employed personnel.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calculated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census production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by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class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the economic unit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 Diagonal Corner Rectangle 8">
            <a:extLst>
              <a:ext uri="{FF2B5EF4-FFF2-40B4-BE49-F238E27FC236}">
                <a16:creationId xmlns:a16="http://schemas.microsoft.com/office/drawing/2014/main" id="{D1F268C3-D913-5595-EC78-F603B73CE6FD}"/>
              </a:ext>
            </a:extLst>
          </p:cNvPr>
          <p:cNvSpPr/>
          <p:nvPr/>
        </p:nvSpPr>
        <p:spPr>
          <a:xfrm>
            <a:off x="276196" y="1087620"/>
            <a:ext cx="830096" cy="830096"/>
          </a:xfrm>
          <a:prstGeom prst="rect">
            <a:avLst/>
          </a:prstGeom>
          <a:solidFill>
            <a:srgbClr val="1BA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DA14F90-35E2-B5C8-36E9-0052869E461D}"/>
              </a:ext>
            </a:extLst>
          </p:cNvPr>
          <p:cNvSpPr txBox="1"/>
          <p:nvPr/>
        </p:nvSpPr>
        <p:spPr>
          <a:xfrm>
            <a:off x="1317357" y="1042429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1BA3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I-O coefficients</a:t>
            </a:r>
          </a:p>
        </p:txBody>
      </p:sp>
      <p:sp>
        <p:nvSpPr>
          <p:cNvPr id="8" name="Round Diagonal Corner Rectangle 11">
            <a:extLst>
              <a:ext uri="{FF2B5EF4-FFF2-40B4-BE49-F238E27FC236}">
                <a16:creationId xmlns:a16="http://schemas.microsoft.com/office/drawing/2014/main" id="{20DC92B8-F7F8-EA69-06C2-39D2377D8744}"/>
              </a:ext>
            </a:extLst>
          </p:cNvPr>
          <p:cNvSpPr/>
          <p:nvPr/>
        </p:nvSpPr>
        <p:spPr>
          <a:xfrm>
            <a:off x="276196" y="3033989"/>
            <a:ext cx="830096" cy="830096"/>
          </a:xfrm>
          <a:prstGeom prst="rect">
            <a:avLst/>
          </a:prstGeom>
          <a:solidFill>
            <a:srgbClr val="127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85F702DD-1AFA-FB1B-77C1-E93D5B05D56F}"/>
              </a:ext>
            </a:extLst>
          </p:cNvPr>
          <p:cNvSpPr txBox="1"/>
          <p:nvPr/>
        </p:nvSpPr>
        <p:spPr>
          <a:xfrm>
            <a:off x="1327206" y="301784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1277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layers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D45F51B-ADBE-C56D-E7EB-C99C010B7FCB}"/>
              </a:ext>
            </a:extLst>
          </p:cNvPr>
          <p:cNvSpPr txBox="1"/>
          <p:nvPr/>
        </p:nvSpPr>
        <p:spPr>
          <a:xfrm>
            <a:off x="1802078" y="3387177"/>
            <a:ext cx="54566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algn="just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277C6"/>
                </a:solidFill>
              </a:rPr>
              <a:t>Public sector: </a:t>
            </a:r>
            <a:r>
              <a:rPr lang="en-US" sz="1600" dirty="0"/>
              <a:t>the calculation of coefficients is made only with the Employed Personnel that each establishment registers under the criteria for the Size of the Economic.</a:t>
            </a:r>
            <a:endParaRPr lang="es-MX" sz="16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0483AF6-2A31-EE94-2A39-6C7E48F4ED43}"/>
              </a:ext>
            </a:extLst>
          </p:cNvPr>
          <p:cNvSpPr txBox="1"/>
          <p:nvPr/>
        </p:nvSpPr>
        <p:spPr>
          <a:xfrm>
            <a:off x="1764703" y="4616275"/>
            <a:ext cx="54566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algn="just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277C6"/>
                </a:solidFill>
              </a:rPr>
              <a:t>Agricultural sector: </a:t>
            </a:r>
            <a:r>
              <a:rPr lang="en-US" sz="1600" dirty="0"/>
              <a:t>the calculation is based on the complementary criteria of hectares for crops and per head for cattle and poultry.</a:t>
            </a:r>
            <a:endParaRPr lang="es-MX" sz="1600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3F7F0121-46D2-58F3-06B0-BC5EF823E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12140"/>
              </p:ext>
            </p:extLst>
          </p:nvPr>
        </p:nvGraphicFramePr>
        <p:xfrm>
          <a:off x="8202160" y="1808138"/>
          <a:ext cx="3504796" cy="1415100"/>
        </p:xfrm>
        <a:graphic>
          <a:graphicData uri="http://schemas.openxmlformats.org/drawingml/2006/table">
            <a:tbl>
              <a:tblPr/>
              <a:tblGrid>
                <a:gridCol w="1477419">
                  <a:extLst>
                    <a:ext uri="{9D8B030D-6E8A-4147-A177-3AD203B41FA5}">
                      <a16:colId xmlns:a16="http://schemas.microsoft.com/office/drawing/2014/main" val="3000125778"/>
                    </a:ext>
                  </a:extLst>
                </a:gridCol>
                <a:gridCol w="2027377">
                  <a:extLst>
                    <a:ext uri="{9D8B030D-6E8A-4147-A177-3AD203B41FA5}">
                      <a16:colId xmlns:a16="http://schemas.microsoft.com/office/drawing/2014/main" val="354553285"/>
                    </a:ext>
                  </a:extLst>
                </a:gridCol>
              </a:tblGrid>
              <a:tr h="271543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spc="-30" noProof="0" dirty="0">
                          <a:solidFill>
                            <a:srgbClr val="0077C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Crops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623738"/>
                  </a:ext>
                </a:extLst>
              </a:tr>
              <a:tr h="2580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Hectares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6118474"/>
                  </a:ext>
                </a:extLst>
              </a:tr>
              <a:tr h="2580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to 5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869245"/>
                  </a:ext>
                </a:extLst>
              </a:tr>
              <a:tr h="2580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 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6 to 20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133807"/>
                  </a:ext>
                </a:extLst>
              </a:tr>
              <a:tr h="258093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 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than 21 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818677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AA07F78-D753-40EF-4FAB-CC8F72C78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424149"/>
              </p:ext>
            </p:extLst>
          </p:nvPr>
        </p:nvGraphicFramePr>
        <p:xfrm>
          <a:off x="8200556" y="3423712"/>
          <a:ext cx="3506400" cy="1415100"/>
        </p:xfrm>
        <a:graphic>
          <a:graphicData uri="http://schemas.openxmlformats.org/drawingml/2006/table">
            <a:tbl>
              <a:tblPr/>
              <a:tblGrid>
                <a:gridCol w="923441">
                  <a:extLst>
                    <a:ext uri="{9D8B030D-6E8A-4147-A177-3AD203B41FA5}">
                      <a16:colId xmlns:a16="http://schemas.microsoft.com/office/drawing/2014/main" val="2366984382"/>
                    </a:ext>
                  </a:extLst>
                </a:gridCol>
                <a:gridCol w="1284788">
                  <a:extLst>
                    <a:ext uri="{9D8B030D-6E8A-4147-A177-3AD203B41FA5}">
                      <a16:colId xmlns:a16="http://schemas.microsoft.com/office/drawing/2014/main" val="405081841"/>
                    </a:ext>
                  </a:extLst>
                </a:gridCol>
                <a:gridCol w="1298171">
                  <a:extLst>
                    <a:ext uri="{9D8B030D-6E8A-4147-A177-3AD203B41FA5}">
                      <a16:colId xmlns:a16="http://schemas.microsoft.com/office/drawing/2014/main" val="3567440423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spc="-30" noProof="0" dirty="0">
                          <a:solidFill>
                            <a:srgbClr val="0077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Cattle</a:t>
                      </a:r>
                      <a:r>
                        <a:rPr lang="es-MX" sz="1400" b="1" kern="1200" spc="-30" dirty="0">
                          <a:solidFill>
                            <a:srgbClr val="0077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400" b="1" kern="1200" spc="-30" noProof="0" dirty="0">
                          <a:solidFill>
                            <a:srgbClr val="0077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Heads</a:t>
                      </a:r>
                      <a:r>
                        <a:rPr lang="es-MX" sz="1400" b="1" kern="1200" spc="-30" dirty="0">
                          <a:solidFill>
                            <a:srgbClr val="0077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846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Size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Bovine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Porcine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188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to 10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to 15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124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Medium 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to 120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to 150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574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 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15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More than 120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15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More than 150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308000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6D47AE08-7F5C-B51D-52CF-CF975A5BE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95078"/>
              </p:ext>
            </p:extLst>
          </p:nvPr>
        </p:nvGraphicFramePr>
        <p:xfrm>
          <a:off x="8200556" y="5039286"/>
          <a:ext cx="3506400" cy="1415100"/>
        </p:xfrm>
        <a:graphic>
          <a:graphicData uri="http://schemas.openxmlformats.org/drawingml/2006/table">
            <a:tbl>
              <a:tblPr/>
              <a:tblGrid>
                <a:gridCol w="1332416">
                  <a:extLst>
                    <a:ext uri="{9D8B030D-6E8A-4147-A177-3AD203B41FA5}">
                      <a16:colId xmlns:a16="http://schemas.microsoft.com/office/drawing/2014/main" val="964629779"/>
                    </a:ext>
                  </a:extLst>
                </a:gridCol>
                <a:gridCol w="2173984">
                  <a:extLst>
                    <a:ext uri="{9D8B030D-6E8A-4147-A177-3AD203B41FA5}">
                      <a16:colId xmlns:a16="http://schemas.microsoft.com/office/drawing/2014/main" val="3836700550"/>
                    </a:ext>
                  </a:extLst>
                </a:gridCol>
              </a:tblGrid>
              <a:tr h="240868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spc="-30" noProof="0" dirty="0">
                          <a:solidFill>
                            <a:srgbClr val="0077C8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Poultry (Heads)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271956"/>
                  </a:ext>
                </a:extLst>
              </a:tr>
              <a:tr h="2408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Size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Heads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990517"/>
                  </a:ext>
                </a:extLst>
              </a:tr>
              <a:tr h="2408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to 900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236041"/>
                  </a:ext>
                </a:extLst>
              </a:tr>
              <a:tr h="24682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Medium 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More than 900 to 10 000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308405"/>
                  </a:ext>
                </a:extLst>
              </a:tr>
              <a:tr h="24086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Large 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spc="-3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More than 10 000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50128"/>
                  </a:ext>
                </a:extLst>
              </a:tr>
            </a:tbl>
          </a:graphicData>
        </a:graphic>
      </p:graphicFrame>
      <p:sp>
        <p:nvSpPr>
          <p:cNvPr id="17" name="Diagrama de flujo: combinar 16">
            <a:extLst>
              <a:ext uri="{FF2B5EF4-FFF2-40B4-BE49-F238E27FC236}">
                <a16:creationId xmlns:a16="http://schemas.microsoft.com/office/drawing/2014/main" id="{52EB3643-623F-565E-0901-51A152C6FE31}"/>
              </a:ext>
            </a:extLst>
          </p:cNvPr>
          <p:cNvSpPr/>
          <p:nvPr/>
        </p:nvSpPr>
        <p:spPr>
          <a:xfrm rot="16200000">
            <a:off x="7316850" y="4922045"/>
            <a:ext cx="320040" cy="219456"/>
          </a:xfrm>
          <a:prstGeom prst="flowChartMerge">
            <a:avLst/>
          </a:prstGeom>
          <a:solidFill>
            <a:srgbClr val="178F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DDAAD83-C999-FBCC-E07E-8D9C30DA2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752" y="3242546"/>
            <a:ext cx="432000" cy="43200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A4D22062-1D1B-D12D-A4F5-6B09451F2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244" y="128666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5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94BA26D5-71CD-87EF-7EB1-2A823AE0E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699" y="1349229"/>
            <a:ext cx="736600" cy="165100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127A315-9D9C-08FA-B8FB-705220932640}"/>
              </a:ext>
            </a:extLst>
          </p:cNvPr>
          <p:cNvSpPr txBox="1">
            <a:spLocks/>
          </p:cNvSpPr>
          <p:nvPr/>
        </p:nvSpPr>
        <p:spPr>
          <a:xfrm>
            <a:off x="0" y="383536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ECONOMIC UNIT FOCUS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9B51793-A921-0617-E919-4541746041F9}"/>
              </a:ext>
            </a:extLst>
          </p:cNvPr>
          <p:cNvSpPr txBox="1">
            <a:spLocks/>
          </p:cNvSpPr>
          <p:nvPr/>
        </p:nvSpPr>
        <p:spPr>
          <a:xfrm>
            <a:off x="0" y="77202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– OUTPUT RELATION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AD8F2DB4-6431-3F18-DED7-4E7B5D75926E}"/>
              </a:ext>
            </a:extLst>
          </p:cNvPr>
          <p:cNvGrpSpPr/>
          <p:nvPr/>
        </p:nvGrpSpPr>
        <p:grpSpPr>
          <a:xfrm>
            <a:off x="656367" y="1937542"/>
            <a:ext cx="10879266" cy="3634979"/>
            <a:chOff x="656367" y="1937542"/>
            <a:chExt cx="10879266" cy="3634979"/>
          </a:xfrm>
        </p:grpSpPr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id="{8001789C-B917-4E6A-A9F9-D7F79B3B0C0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13662264"/>
                </p:ext>
              </p:extLst>
            </p:nvPr>
          </p:nvGraphicFramePr>
          <p:xfrm>
            <a:off x="656367" y="1937542"/>
            <a:ext cx="5439633" cy="36349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Gráfico 8">
              <a:extLst>
                <a:ext uri="{FF2B5EF4-FFF2-40B4-BE49-F238E27FC236}">
                  <a16:creationId xmlns:a16="http://schemas.microsoft.com/office/drawing/2014/main" id="{208F9B76-5DFE-492F-B2E9-6A3D49B4F84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37431780"/>
                </p:ext>
              </p:extLst>
            </p:nvPr>
          </p:nvGraphicFramePr>
          <p:xfrm>
            <a:off x="6096033" y="1937542"/>
            <a:ext cx="5439600" cy="36349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C6BB8AB-1034-E1A9-0C27-E3605A6C65F8}"/>
              </a:ext>
            </a:extLst>
          </p:cNvPr>
          <p:cNvGrpSpPr/>
          <p:nvPr/>
        </p:nvGrpSpPr>
        <p:grpSpPr>
          <a:xfrm>
            <a:off x="0" y="5716639"/>
            <a:ext cx="12191999" cy="369333"/>
            <a:chOff x="0" y="5716639"/>
            <a:chExt cx="12191999" cy="369333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0A54A293-E99F-18C2-E2F8-2E053D1FC981}"/>
                </a:ext>
              </a:extLst>
            </p:cNvPr>
            <p:cNvSpPr/>
            <p:nvPr/>
          </p:nvSpPr>
          <p:spPr>
            <a:xfrm>
              <a:off x="0" y="5716639"/>
              <a:ext cx="12191999" cy="3693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B4C2EA1-10D7-592A-03CD-85EF00245FE8}"/>
                </a:ext>
              </a:extLst>
            </p:cNvPr>
            <p:cNvSpPr txBox="1"/>
            <p:nvPr/>
          </p:nvSpPr>
          <p:spPr>
            <a:xfrm>
              <a:off x="3840480" y="5740366"/>
              <a:ext cx="8627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S:</a:t>
              </a:r>
              <a:r>
                <a:rPr lang="en-GB" sz="14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Small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FEBF78D-34A9-4646-4603-16F3AD2CADF8}"/>
                </a:ext>
              </a:extLst>
            </p:cNvPr>
            <p:cNvSpPr txBox="1"/>
            <p:nvPr/>
          </p:nvSpPr>
          <p:spPr>
            <a:xfrm>
              <a:off x="5556462" y="5747416"/>
              <a:ext cx="10791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M:</a:t>
              </a:r>
              <a:r>
                <a:rPr lang="en-GB" sz="14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Medium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8732B0B2-E507-F439-95BA-3457B050A62F}"/>
                </a:ext>
              </a:extLst>
            </p:cNvPr>
            <p:cNvSpPr txBox="1"/>
            <p:nvPr/>
          </p:nvSpPr>
          <p:spPr>
            <a:xfrm>
              <a:off x="7488785" y="5740365"/>
              <a:ext cx="8595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L:</a:t>
              </a:r>
              <a:r>
                <a:rPr lang="en-GB" sz="14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Large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3190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E69206-B325-DC49-AD64-B22D5272E145}"/>
              </a:ext>
            </a:extLst>
          </p:cNvPr>
          <p:cNvSpPr txBox="1">
            <a:spLocks/>
          </p:cNvSpPr>
          <p:nvPr/>
        </p:nvSpPr>
        <p:spPr>
          <a:xfrm>
            <a:off x="-5983" y="1344471"/>
            <a:ext cx="1219200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24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YEAR 2018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1812C4F0-6CF3-4E49-9FBD-7B02D9F8C936}"/>
              </a:ext>
            </a:extLst>
          </p:cNvPr>
          <p:cNvSpPr txBox="1">
            <a:spLocks/>
          </p:cNvSpPr>
          <p:nvPr/>
        </p:nvSpPr>
        <p:spPr>
          <a:xfrm>
            <a:off x="-5983" y="1718986"/>
            <a:ext cx="12106656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AF4760A4-A3EA-164C-B1AC-305996926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734" y="2307696"/>
            <a:ext cx="736600" cy="165100"/>
          </a:xfrm>
          <a:prstGeom prst="rect">
            <a:avLst/>
          </a:prstGeom>
        </p:spPr>
      </p:pic>
      <p:grpSp>
        <p:nvGrpSpPr>
          <p:cNvPr id="69" name="Grupo 68">
            <a:extLst>
              <a:ext uri="{FF2B5EF4-FFF2-40B4-BE49-F238E27FC236}">
                <a16:creationId xmlns:a16="http://schemas.microsoft.com/office/drawing/2014/main" id="{899A5666-3A05-EA4D-FB77-CACAB1DA1915}"/>
              </a:ext>
            </a:extLst>
          </p:cNvPr>
          <p:cNvGrpSpPr/>
          <p:nvPr/>
        </p:nvGrpSpPr>
        <p:grpSpPr>
          <a:xfrm>
            <a:off x="1399171" y="2417931"/>
            <a:ext cx="9473045" cy="3526957"/>
            <a:chOff x="1700923" y="2417931"/>
            <a:chExt cx="9473045" cy="3526957"/>
          </a:xfrm>
        </p:grpSpPr>
        <p:sp>
          <p:nvSpPr>
            <p:cNvPr id="50" name="Notched Right Arrow 40">
              <a:extLst>
                <a:ext uri="{FF2B5EF4-FFF2-40B4-BE49-F238E27FC236}">
                  <a16:creationId xmlns:a16="http://schemas.microsoft.com/office/drawing/2014/main" id="{22E1940D-650C-2A1B-5A86-1F34124CA49C}"/>
                </a:ext>
              </a:extLst>
            </p:cNvPr>
            <p:cNvSpPr/>
            <p:nvPr/>
          </p:nvSpPr>
          <p:spPr>
            <a:xfrm rot="5400000">
              <a:off x="1541323" y="3117840"/>
              <a:ext cx="2905321" cy="1505504"/>
            </a:xfrm>
            <a:prstGeom prst="notchedRightArrow">
              <a:avLst>
                <a:gd name="adj1" fmla="val 60686"/>
                <a:gd name="adj2" fmla="val 50000"/>
              </a:avLst>
            </a:prstGeom>
            <a:solidFill>
              <a:srgbClr val="1277C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Notched Right Arrow 40">
              <a:extLst>
                <a:ext uri="{FF2B5EF4-FFF2-40B4-BE49-F238E27FC236}">
                  <a16:creationId xmlns:a16="http://schemas.microsoft.com/office/drawing/2014/main" id="{892441C9-D34C-C747-A280-476F15298F4C}"/>
                </a:ext>
              </a:extLst>
            </p:cNvPr>
            <p:cNvSpPr/>
            <p:nvPr/>
          </p:nvSpPr>
          <p:spPr>
            <a:xfrm>
              <a:off x="1700923" y="2909553"/>
              <a:ext cx="2905321" cy="1505504"/>
            </a:xfrm>
            <a:prstGeom prst="notchedRightArrow">
              <a:avLst>
                <a:gd name="adj1" fmla="val 60686"/>
                <a:gd name="adj2" fmla="val 50000"/>
              </a:avLst>
            </a:prstGeom>
            <a:solidFill>
              <a:srgbClr val="033057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DDD6BD2-3DB8-7A4D-A2D2-959762D4B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875" y="2834682"/>
              <a:ext cx="1781370" cy="1749189"/>
            </a:xfrm>
            <a:custGeom>
              <a:avLst/>
              <a:gdLst>
                <a:gd name="T0" fmla="*/ 503 w 612"/>
                <a:gd name="T1" fmla="*/ 504 h 613"/>
                <a:gd name="T2" fmla="*/ 503 w 612"/>
                <a:gd name="T3" fmla="*/ 504 h 613"/>
                <a:gd name="T4" fmla="*/ 109 w 612"/>
                <a:gd name="T5" fmla="*/ 504 h 613"/>
                <a:gd name="T6" fmla="*/ 109 w 612"/>
                <a:gd name="T7" fmla="*/ 504 h 613"/>
                <a:gd name="T8" fmla="*/ 109 w 612"/>
                <a:gd name="T9" fmla="*/ 109 h 613"/>
                <a:gd name="T10" fmla="*/ 109 w 612"/>
                <a:gd name="T11" fmla="*/ 109 h 613"/>
                <a:gd name="T12" fmla="*/ 503 w 612"/>
                <a:gd name="T13" fmla="*/ 109 h 613"/>
                <a:gd name="T14" fmla="*/ 503 w 612"/>
                <a:gd name="T15" fmla="*/ 109 h 613"/>
                <a:gd name="T16" fmla="*/ 503 w 612"/>
                <a:gd name="T17" fmla="*/ 504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2" h="613">
                  <a:moveTo>
                    <a:pt x="503" y="504"/>
                  </a:moveTo>
                  <a:cubicBezTo>
                    <a:pt x="503" y="504"/>
                    <a:pt x="503" y="504"/>
                    <a:pt x="503" y="504"/>
                  </a:cubicBezTo>
                  <a:cubicBezTo>
                    <a:pt x="394" y="613"/>
                    <a:pt x="218" y="613"/>
                    <a:pt x="109" y="504"/>
                  </a:cubicBezTo>
                  <a:cubicBezTo>
                    <a:pt x="109" y="504"/>
                    <a:pt x="109" y="504"/>
                    <a:pt x="109" y="504"/>
                  </a:cubicBezTo>
                  <a:cubicBezTo>
                    <a:pt x="0" y="395"/>
                    <a:pt x="0" y="218"/>
                    <a:pt x="109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218" y="0"/>
                    <a:pt x="394" y="0"/>
                    <a:pt x="503" y="109"/>
                  </a:cubicBezTo>
                  <a:cubicBezTo>
                    <a:pt x="503" y="109"/>
                    <a:pt x="503" y="109"/>
                    <a:pt x="503" y="109"/>
                  </a:cubicBezTo>
                  <a:cubicBezTo>
                    <a:pt x="612" y="218"/>
                    <a:pt x="612" y="395"/>
                    <a:pt x="503" y="504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rgbClr val="033057"/>
                </a:gs>
                <a:gs pos="50000">
                  <a:srgbClr val="1277C6"/>
                </a:gs>
              </a:gsLst>
              <a:lin ang="5400000" scaled="1"/>
              <a:tileRect/>
            </a:gradFill>
            <a:ln w="11113" cap="flat">
              <a:noFill/>
              <a:prstDash val="solid"/>
              <a:miter lim="800000"/>
              <a:headEnd/>
              <a:tailEnd/>
            </a:ln>
            <a:effectLst>
              <a:outerShdw blurRad="889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17123797-C2D9-9544-BEB7-2CD55F01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286" y="2944766"/>
              <a:ext cx="1529800" cy="1505504"/>
            </a:xfrm>
            <a:custGeom>
              <a:avLst/>
              <a:gdLst>
                <a:gd name="T0" fmla="*/ 433 w 526"/>
                <a:gd name="T1" fmla="*/ 433 h 527"/>
                <a:gd name="T2" fmla="*/ 433 w 526"/>
                <a:gd name="T3" fmla="*/ 433 h 527"/>
                <a:gd name="T4" fmla="*/ 93 w 526"/>
                <a:gd name="T5" fmla="*/ 433 h 527"/>
                <a:gd name="T6" fmla="*/ 93 w 526"/>
                <a:gd name="T7" fmla="*/ 433 h 527"/>
                <a:gd name="T8" fmla="*/ 93 w 526"/>
                <a:gd name="T9" fmla="*/ 94 h 527"/>
                <a:gd name="T10" fmla="*/ 93 w 526"/>
                <a:gd name="T11" fmla="*/ 94 h 527"/>
                <a:gd name="T12" fmla="*/ 433 w 526"/>
                <a:gd name="T13" fmla="*/ 94 h 527"/>
                <a:gd name="T14" fmla="*/ 433 w 526"/>
                <a:gd name="T15" fmla="*/ 94 h 527"/>
                <a:gd name="T16" fmla="*/ 433 w 526"/>
                <a:gd name="T17" fmla="*/ 43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6" h="527">
                  <a:moveTo>
                    <a:pt x="433" y="433"/>
                  </a:moveTo>
                  <a:cubicBezTo>
                    <a:pt x="433" y="433"/>
                    <a:pt x="433" y="433"/>
                    <a:pt x="433" y="433"/>
                  </a:cubicBezTo>
                  <a:cubicBezTo>
                    <a:pt x="339" y="527"/>
                    <a:pt x="187" y="527"/>
                    <a:pt x="93" y="433"/>
                  </a:cubicBezTo>
                  <a:cubicBezTo>
                    <a:pt x="93" y="433"/>
                    <a:pt x="93" y="433"/>
                    <a:pt x="93" y="433"/>
                  </a:cubicBezTo>
                  <a:cubicBezTo>
                    <a:pt x="0" y="339"/>
                    <a:pt x="0" y="188"/>
                    <a:pt x="93" y="94"/>
                  </a:cubicBezTo>
                  <a:cubicBezTo>
                    <a:pt x="93" y="94"/>
                    <a:pt x="93" y="94"/>
                    <a:pt x="93" y="94"/>
                  </a:cubicBezTo>
                  <a:cubicBezTo>
                    <a:pt x="187" y="0"/>
                    <a:pt x="339" y="0"/>
                    <a:pt x="433" y="94"/>
                  </a:cubicBezTo>
                  <a:cubicBezTo>
                    <a:pt x="433" y="94"/>
                    <a:pt x="433" y="94"/>
                    <a:pt x="433" y="94"/>
                  </a:cubicBezTo>
                  <a:cubicBezTo>
                    <a:pt x="526" y="188"/>
                    <a:pt x="526" y="339"/>
                    <a:pt x="433" y="433"/>
                  </a:cubicBezTo>
                  <a:close/>
                </a:path>
              </a:pathLst>
            </a:custGeom>
            <a:solidFill>
              <a:srgbClr val="FFFFFF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284FE746-4217-243F-BD66-A2C8EA9F16DF}"/>
                </a:ext>
              </a:extLst>
            </p:cNvPr>
            <p:cNvSpPr txBox="1"/>
            <p:nvPr/>
          </p:nvSpPr>
          <p:spPr>
            <a:xfrm>
              <a:off x="6452334" y="3075017"/>
              <a:ext cx="4721634" cy="51935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33057">
                <a:alpha val="20000"/>
              </a:srgbClr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rgbClr val="03305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 of National Accounts of Mexico </a:t>
              </a:r>
              <a:endParaRPr lang="es-MX" b="1" dirty="0">
                <a:solidFill>
                  <a:srgbClr val="033057"/>
                </a:solidFill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4C9D49B3-5572-C4AF-DA16-4DF819783842}"/>
                </a:ext>
              </a:extLst>
            </p:cNvPr>
            <p:cNvSpPr txBox="1"/>
            <p:nvPr/>
          </p:nvSpPr>
          <p:spPr>
            <a:xfrm>
              <a:off x="6452334" y="3788689"/>
              <a:ext cx="4721634" cy="51935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33057">
                <a:alpha val="20000"/>
              </a:srgbClr>
            </a:solidFill>
          </p:spPr>
          <p:txBody>
            <a:bodyPr wrap="square" anchor="ctr">
              <a:spAutoFit/>
            </a:bodyPr>
            <a:lstStyle>
              <a:defPPr>
                <a:defRPr lang="es-MX"/>
              </a:defPPr>
              <a:lvl1pPr algn="ctr"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ko-KR" b="1" dirty="0">
                  <a:solidFill>
                    <a:srgbClr val="033057"/>
                  </a:solidFill>
                </a:rPr>
                <a:t>Supply and Use Tables (SUT) </a:t>
              </a:r>
              <a:endParaRPr lang="es-MX" b="1" dirty="0">
                <a:solidFill>
                  <a:srgbClr val="033057"/>
                </a:solidFill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9884471-5A6B-C35F-E4B0-4E9902EF9763}"/>
                </a:ext>
              </a:extLst>
            </p:cNvPr>
            <p:cNvSpPr txBox="1"/>
            <p:nvPr/>
          </p:nvSpPr>
          <p:spPr>
            <a:xfrm>
              <a:off x="2358089" y="3146421"/>
              <a:ext cx="1348193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MX"/>
              </a:defPPr>
              <a:lvl1pPr algn="ctr"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ko-KR" sz="1750" b="1" dirty="0">
                  <a:solidFill>
                    <a:srgbClr val="033057"/>
                  </a:solidFill>
                </a:rPr>
                <a:t>Extended Supply and Use Tables</a:t>
              </a:r>
              <a:endParaRPr lang="es-MX" sz="1750" b="1" dirty="0">
                <a:solidFill>
                  <a:srgbClr val="033057"/>
                </a:solidFill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42B1328-0F67-C923-02E3-2D44F299169D}"/>
                </a:ext>
              </a:extLst>
            </p:cNvPr>
            <p:cNvSpPr txBox="1"/>
            <p:nvPr/>
          </p:nvSpPr>
          <p:spPr>
            <a:xfrm>
              <a:off x="4632299" y="3506626"/>
              <a:ext cx="137571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 part of </a:t>
              </a:r>
              <a:endParaRPr lang="es-MX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98C637B4-312B-4966-218C-DDB26FA7D759}"/>
                </a:ext>
              </a:extLst>
            </p:cNvPr>
            <p:cNvCxnSpPr>
              <a:cxnSpLocks/>
              <a:stCxn id="15" idx="3"/>
              <a:endCxn id="7" idx="2"/>
            </p:cNvCxnSpPr>
            <p:nvPr/>
          </p:nvCxnSpPr>
          <p:spPr>
            <a:xfrm flipV="1">
              <a:off x="6008013" y="3334693"/>
              <a:ext cx="444321" cy="341210"/>
            </a:xfrm>
            <a:prstGeom prst="straightConnector1">
              <a:avLst/>
            </a:prstGeom>
            <a:ln w="28575">
              <a:solidFill>
                <a:srgbClr val="033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BB3FAED0-7BE8-F48A-70A2-F1DB09B77860}"/>
                </a:ext>
              </a:extLst>
            </p:cNvPr>
            <p:cNvCxnSpPr>
              <a:cxnSpLocks/>
              <a:stCxn id="15" idx="3"/>
              <a:endCxn id="8" idx="2"/>
            </p:cNvCxnSpPr>
            <p:nvPr/>
          </p:nvCxnSpPr>
          <p:spPr>
            <a:xfrm>
              <a:off x="6008013" y="3675903"/>
              <a:ext cx="444321" cy="372462"/>
            </a:xfrm>
            <a:prstGeom prst="straightConnector1">
              <a:avLst/>
            </a:prstGeom>
            <a:ln w="28575">
              <a:solidFill>
                <a:srgbClr val="033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D34FC42C-BF23-FC13-FF96-D06DDB6F4D8C}"/>
                </a:ext>
              </a:extLst>
            </p:cNvPr>
            <p:cNvSpPr txBox="1"/>
            <p:nvPr/>
          </p:nvSpPr>
          <p:spPr>
            <a:xfrm>
              <a:off x="2349941" y="5402573"/>
              <a:ext cx="137571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based on</a:t>
              </a:r>
              <a:endParaRPr lang="es-MX" sz="16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4B3E65A7-6620-CE5E-B27A-974B82EAE69F}"/>
                </a:ext>
              </a:extLst>
            </p:cNvPr>
            <p:cNvSpPr txBox="1"/>
            <p:nvPr/>
          </p:nvSpPr>
          <p:spPr>
            <a:xfrm>
              <a:off x="4632298" y="5188888"/>
              <a:ext cx="6541670" cy="75600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1277C6">
                <a:alpha val="20000"/>
              </a:srgbClr>
            </a:solidFill>
          </p:spPr>
          <p:txBody>
            <a:bodyPr wrap="square" anchor="ctr">
              <a:spAutoFit/>
            </a:bodyPr>
            <a:lstStyle>
              <a:defPPr>
                <a:defRPr lang="es-MX"/>
              </a:defPPr>
              <a:lvl1pPr algn="ctr">
                <a:defRPr sz="1600" b="1">
                  <a:solidFill>
                    <a:srgbClr val="033057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altLang="ko-KR" sz="1800" dirty="0">
                  <a:solidFill>
                    <a:srgbClr val="1277C6"/>
                  </a:solidFill>
                </a:rPr>
                <a:t>ESUT 2013 Methodology lined up with the OECD - Terms of Reference</a:t>
              </a:r>
              <a:endParaRPr lang="es-MX" sz="1800" dirty="0">
                <a:solidFill>
                  <a:srgbClr val="1277C6"/>
                </a:solidFill>
              </a:endParaRPr>
            </a:p>
          </p:txBody>
        </p:sp>
        <p:cxnSp>
          <p:nvCxnSpPr>
            <p:cNvPr id="61" name="Conector recto de flecha 60">
              <a:extLst>
                <a:ext uri="{FF2B5EF4-FFF2-40B4-BE49-F238E27FC236}">
                  <a16:creationId xmlns:a16="http://schemas.microsoft.com/office/drawing/2014/main" id="{9C236370-360A-8AF2-8660-9408D7221AC8}"/>
                </a:ext>
              </a:extLst>
            </p:cNvPr>
            <p:cNvCxnSpPr>
              <a:cxnSpLocks/>
              <a:stCxn id="53" idx="3"/>
              <a:endCxn id="55" idx="2"/>
            </p:cNvCxnSpPr>
            <p:nvPr/>
          </p:nvCxnSpPr>
          <p:spPr>
            <a:xfrm flipV="1">
              <a:off x="3725655" y="5566888"/>
              <a:ext cx="906643" cy="4962"/>
            </a:xfrm>
            <a:prstGeom prst="straightConnector1">
              <a:avLst/>
            </a:prstGeom>
            <a:ln w="28575">
              <a:solidFill>
                <a:srgbClr val="1277C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1899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49EBCE8-E358-E3E9-EB8A-09713C09B738}"/>
              </a:ext>
            </a:extLst>
          </p:cNvPr>
          <p:cNvSpPr txBox="1">
            <a:spLocks/>
          </p:cNvSpPr>
          <p:nvPr/>
        </p:nvSpPr>
        <p:spPr>
          <a:xfrm>
            <a:off x="0" y="39751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THE SIZE OF ECONOMIC UNIT FOCUS 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CC27743-6F24-ECB1-7C9E-BCD0403AA423}"/>
              </a:ext>
            </a:extLst>
          </p:cNvPr>
          <p:cNvSpPr txBox="1">
            <a:spLocks/>
          </p:cNvSpPr>
          <p:nvPr/>
        </p:nvSpPr>
        <p:spPr>
          <a:xfrm>
            <a:off x="0" y="77202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AND 2018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68948B71-0931-474C-F605-3D8F38236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699" y="1398884"/>
            <a:ext cx="736600" cy="165100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F268D740-85BC-6116-6BD1-BA0D44DE7C6A}"/>
              </a:ext>
            </a:extLst>
          </p:cNvPr>
          <p:cNvGrpSpPr/>
          <p:nvPr/>
        </p:nvGrpSpPr>
        <p:grpSpPr>
          <a:xfrm>
            <a:off x="228528" y="1778994"/>
            <a:ext cx="11718000" cy="4450157"/>
            <a:chOff x="228528" y="1778994"/>
            <a:chExt cx="11718000" cy="4450157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87354D9B-CF12-3DAA-1D30-8DC060D70598}"/>
                </a:ext>
              </a:extLst>
            </p:cNvPr>
            <p:cNvSpPr/>
            <p:nvPr/>
          </p:nvSpPr>
          <p:spPr>
            <a:xfrm>
              <a:off x="4308264" y="5859819"/>
              <a:ext cx="360000" cy="3600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B2715A8-8CC4-68BF-10F7-FAE76CF91D61}"/>
                </a:ext>
              </a:extLst>
            </p:cNvPr>
            <p:cNvSpPr txBox="1"/>
            <p:nvPr/>
          </p:nvSpPr>
          <p:spPr>
            <a:xfrm>
              <a:off x="4760714" y="5855153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  <a:endPara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93590B41-C00E-D96C-2153-ABBB52006219}"/>
                </a:ext>
              </a:extLst>
            </p:cNvPr>
            <p:cNvSpPr/>
            <p:nvPr/>
          </p:nvSpPr>
          <p:spPr>
            <a:xfrm>
              <a:off x="6823019" y="5864485"/>
              <a:ext cx="360000" cy="360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41B2AE98-2BA5-04EF-362B-3D2D4A927D0B}"/>
                </a:ext>
              </a:extLst>
            </p:cNvPr>
            <p:cNvSpPr txBox="1"/>
            <p:nvPr/>
          </p:nvSpPr>
          <p:spPr>
            <a:xfrm>
              <a:off x="7183481" y="5859819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es-MX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117D1827-614D-4CAA-53CE-B79D3BDDBA75}"/>
                </a:ext>
              </a:extLst>
            </p:cNvPr>
            <p:cNvGrpSpPr/>
            <p:nvPr/>
          </p:nvGrpSpPr>
          <p:grpSpPr>
            <a:xfrm>
              <a:off x="228528" y="1778994"/>
              <a:ext cx="11718000" cy="3789332"/>
              <a:chOff x="402264" y="1778994"/>
              <a:chExt cx="11718000" cy="3789332"/>
            </a:xfrm>
          </p:grpSpPr>
          <p:graphicFrame>
            <p:nvGraphicFramePr>
              <p:cNvPr id="6" name="Gráfico 5">
                <a:extLst>
                  <a:ext uri="{FF2B5EF4-FFF2-40B4-BE49-F238E27FC236}">
                    <a16:creationId xmlns:a16="http://schemas.microsoft.com/office/drawing/2014/main" id="{232AC492-413D-40C4-B549-446DE6C4116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371005017"/>
                  </p:ext>
                </p:extLst>
              </p:nvPr>
            </p:nvGraphicFramePr>
            <p:xfrm>
              <a:off x="402264" y="1788326"/>
              <a:ext cx="3906000" cy="37188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11" name="Gráfico 10">
                <a:extLst>
                  <a:ext uri="{FF2B5EF4-FFF2-40B4-BE49-F238E27FC236}">
                    <a16:creationId xmlns:a16="http://schemas.microsoft.com/office/drawing/2014/main" id="{45D839D0-106E-45F8-8A92-C11B3CD2C63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27080711"/>
                  </p:ext>
                </p:extLst>
              </p:nvPr>
            </p:nvGraphicFramePr>
            <p:xfrm>
              <a:off x="4308264" y="1783660"/>
              <a:ext cx="3906000" cy="37188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B209A22F-19D1-ECB5-6C1A-ADA3512FA7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8264" y="1788326"/>
                <a:ext cx="0" cy="3780000"/>
              </a:xfrm>
              <a:prstGeom prst="line">
                <a:avLst/>
              </a:prstGeom>
              <a:ln w="28575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3" name="Gráfico 12">
                <a:extLst>
                  <a:ext uri="{FF2B5EF4-FFF2-40B4-BE49-F238E27FC236}">
                    <a16:creationId xmlns:a16="http://schemas.microsoft.com/office/drawing/2014/main" id="{807B4671-1BF3-4BC4-9117-C7459C75628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31975747"/>
                  </p:ext>
                </p:extLst>
              </p:nvPr>
            </p:nvGraphicFramePr>
            <p:xfrm>
              <a:off x="8214264" y="1778994"/>
              <a:ext cx="3906000" cy="37188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B34F2485-D6C0-62AC-CBEE-4F26A93B9F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7800" y="1788326"/>
                <a:ext cx="0" cy="3780000"/>
              </a:xfrm>
              <a:prstGeom prst="line">
                <a:avLst/>
              </a:prstGeom>
              <a:ln w="28575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01378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68BE941-0F9A-1447-9AD6-E2E0C178CAB2}"/>
              </a:ext>
            </a:extLst>
          </p:cNvPr>
          <p:cNvSpPr txBox="1">
            <a:spLocks/>
          </p:cNvSpPr>
          <p:nvPr/>
        </p:nvSpPr>
        <p:spPr>
          <a:xfrm>
            <a:off x="1120904" y="2757338"/>
            <a:ext cx="4729648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altLang="ko-K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endParaRPr lang="es-MX" altLang="ko-K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E39306E3-FC02-7444-9265-19EC90959D4D}"/>
              </a:ext>
            </a:extLst>
          </p:cNvPr>
          <p:cNvSpPr txBox="1">
            <a:spLocks/>
          </p:cNvSpPr>
          <p:nvPr/>
        </p:nvSpPr>
        <p:spPr>
          <a:xfrm>
            <a:off x="1095504" y="3251200"/>
            <a:ext cx="4755048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MX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6899287-763C-F445-9904-DB6C555379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71000" y="171450"/>
            <a:ext cx="2743200" cy="365125"/>
          </a:xfrm>
        </p:spPr>
        <p:txBody>
          <a:bodyPr/>
          <a:lstStyle/>
          <a:p>
            <a:fld id="{FA36A776-E82A-DB4C-BEC6-9E86C7D9FDA4}" type="slidenum">
              <a:rPr lang="es-MX" smtClean="0">
                <a:solidFill>
                  <a:schemeClr val="bg1"/>
                </a:solidFill>
              </a:rPr>
              <a:pPr/>
              <a:t>22</a:t>
            </a:fld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AB56C09-87CB-9640-B307-8963765CE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9652" y="4090455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80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01EDF082-CCF1-6949-9AB6-ED76A6532F7F}"/>
              </a:ext>
            </a:extLst>
          </p:cNvPr>
          <p:cNvSpPr txBox="1">
            <a:spLocks/>
          </p:cNvSpPr>
          <p:nvPr/>
        </p:nvSpPr>
        <p:spPr>
          <a:xfrm>
            <a:off x="73151" y="176000"/>
            <a:ext cx="12106517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24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</a:t>
            </a: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7C91041-56F5-6A46-A6BF-9EFDAE7858DF}"/>
              </a:ext>
            </a:extLst>
          </p:cNvPr>
          <p:cNvSpPr txBox="1">
            <a:spLocks/>
          </p:cNvSpPr>
          <p:nvPr/>
        </p:nvSpPr>
        <p:spPr>
          <a:xfrm>
            <a:off x="20466" y="550515"/>
            <a:ext cx="12171534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FOCUSES</a:t>
            </a: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E9ABE2D6-2434-9146-899F-836F6934E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7700" y="1256818"/>
            <a:ext cx="736600" cy="165100"/>
          </a:xfrm>
          <a:prstGeom prst="rect">
            <a:avLst/>
          </a:prstGeom>
        </p:spPr>
      </p:pic>
      <p:grpSp>
        <p:nvGrpSpPr>
          <p:cNvPr id="64" name="Grupo 63">
            <a:extLst>
              <a:ext uri="{FF2B5EF4-FFF2-40B4-BE49-F238E27FC236}">
                <a16:creationId xmlns:a16="http://schemas.microsoft.com/office/drawing/2014/main" id="{902A653D-5572-B1F9-A0EE-725E0B16473B}"/>
              </a:ext>
            </a:extLst>
          </p:cNvPr>
          <p:cNvGrpSpPr/>
          <p:nvPr/>
        </p:nvGrpSpPr>
        <p:grpSpPr>
          <a:xfrm>
            <a:off x="819608" y="1343906"/>
            <a:ext cx="10552784" cy="5285464"/>
            <a:chOff x="850017" y="1222973"/>
            <a:chExt cx="10552784" cy="5285464"/>
          </a:xfrm>
        </p:grpSpPr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03D1CC69-08D3-CF49-95EF-132CEF8A4863}"/>
                </a:ext>
              </a:extLst>
            </p:cNvPr>
            <p:cNvSpPr/>
            <p:nvPr/>
          </p:nvSpPr>
          <p:spPr>
            <a:xfrm rot="2700000">
              <a:off x="948349" y="5093637"/>
              <a:ext cx="1414800" cy="14148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63061518-6907-B30A-0077-6C4BB8B28F4F}"/>
                </a:ext>
              </a:extLst>
            </p:cNvPr>
            <p:cNvGrpSpPr/>
            <p:nvPr/>
          </p:nvGrpSpPr>
          <p:grpSpPr>
            <a:xfrm>
              <a:off x="850017" y="1222973"/>
              <a:ext cx="10552784" cy="5129843"/>
              <a:chOff x="850017" y="1222973"/>
              <a:chExt cx="10552784" cy="5129843"/>
            </a:xfrm>
          </p:grpSpPr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AD8A52E4-F8B9-BE1C-A2D5-EAAEA5CD5B73}"/>
                  </a:ext>
                </a:extLst>
              </p:cNvPr>
              <p:cNvSpPr/>
              <p:nvPr/>
            </p:nvSpPr>
            <p:spPr>
              <a:xfrm rot="2700000">
                <a:off x="948349" y="2520269"/>
                <a:ext cx="1414800" cy="1414800"/>
              </a:xfrm>
              <a:prstGeom prst="roundRect">
                <a:avLst/>
              </a:prstGeom>
              <a:solidFill>
                <a:srgbClr val="002A4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0" name="Rounded Rectangle 6">
                <a:extLst>
                  <a:ext uri="{FF2B5EF4-FFF2-40B4-BE49-F238E27FC236}">
                    <a16:creationId xmlns:a16="http://schemas.microsoft.com/office/drawing/2014/main" id="{93725619-0588-C185-4FBB-AAE4555A4282}"/>
                  </a:ext>
                </a:extLst>
              </p:cNvPr>
              <p:cNvSpPr/>
              <p:nvPr/>
            </p:nvSpPr>
            <p:spPr>
              <a:xfrm rot="2700000">
                <a:off x="965351" y="1222973"/>
                <a:ext cx="1414800" cy="1414800"/>
              </a:xfrm>
              <a:prstGeom prst="roundRect">
                <a:avLst/>
              </a:prstGeom>
              <a:solidFill>
                <a:schemeClr val="accent2">
                  <a:lumMod val="7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1A1F4AFF-F161-D53F-C494-03FCCA28B66C}"/>
                  </a:ext>
                </a:extLst>
              </p:cNvPr>
              <p:cNvSpPr txBox="1"/>
              <p:nvPr/>
            </p:nvSpPr>
            <p:spPr>
              <a:xfrm>
                <a:off x="3222185" y="1606046"/>
                <a:ext cx="5808448" cy="648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 algn="just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It takes up the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extension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of the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exporter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ownership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focuses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GB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10000"/>
                  </a:lnSpc>
                </a:pPr>
                <a:endParaRPr lang="en-GB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ounded Rectangle 8">
                <a:extLst>
                  <a:ext uri="{FF2B5EF4-FFF2-40B4-BE49-F238E27FC236}">
                    <a16:creationId xmlns:a16="http://schemas.microsoft.com/office/drawing/2014/main" id="{EADBA3F6-66E7-A6A0-9A49-0E270C61AB26}"/>
                  </a:ext>
                </a:extLst>
              </p:cNvPr>
              <p:cNvSpPr/>
              <p:nvPr/>
            </p:nvSpPr>
            <p:spPr>
              <a:xfrm rot="2700000">
                <a:off x="948349" y="3829813"/>
                <a:ext cx="1414800" cy="1414800"/>
              </a:xfrm>
              <a:prstGeom prst="roundRect">
                <a:avLst/>
              </a:prstGeom>
              <a:solidFill>
                <a:srgbClr val="40404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1A45C0E0-5E8F-60B0-500C-96390F66A73B}"/>
                  </a:ext>
                </a:extLst>
              </p:cNvPr>
              <p:cNvSpPr txBox="1"/>
              <p:nvPr/>
            </p:nvSpPr>
            <p:spPr>
              <a:xfrm>
                <a:off x="3222185" y="4266263"/>
                <a:ext cx="5808448" cy="5858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s-MX"/>
                </a:defPPr>
                <a:lvl1pPr algn="just">
                  <a:lnSpc>
                    <a:spcPct val="90000"/>
                  </a:lnSpc>
                  <a:defRPr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lvl1pPr>
              </a:lstStyle>
              <a:p>
                <a:pPr marL="285750" indent="-28575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1800" b="0" dirty="0">
                    <a:solidFill>
                      <a:srgbClr val="666666"/>
                    </a:solidFill>
                  </a:rPr>
                  <a:t>The </a:t>
                </a:r>
                <a:r>
                  <a:rPr lang="en-US" sz="1800" dirty="0">
                    <a:solidFill>
                      <a:srgbClr val="666666"/>
                    </a:solidFill>
                  </a:rPr>
                  <a:t>extension </a:t>
                </a:r>
                <a:r>
                  <a:rPr lang="en-US" sz="1800" b="0" dirty="0">
                    <a:solidFill>
                      <a:srgbClr val="666666"/>
                    </a:solidFill>
                  </a:rPr>
                  <a:t>is </a:t>
                </a:r>
                <a:r>
                  <a:rPr lang="en-US" sz="1800" dirty="0">
                    <a:solidFill>
                      <a:srgbClr val="666666"/>
                    </a:solidFill>
                  </a:rPr>
                  <a:t>based on</a:t>
                </a:r>
                <a:r>
                  <a:rPr lang="en-US" sz="1800" b="0" dirty="0">
                    <a:solidFill>
                      <a:srgbClr val="666666"/>
                    </a:solidFill>
                  </a:rPr>
                  <a:t> the </a:t>
                </a:r>
                <a:r>
                  <a:rPr lang="en-US" sz="1800" dirty="0">
                    <a:solidFill>
                      <a:srgbClr val="666666"/>
                    </a:solidFill>
                  </a:rPr>
                  <a:t>criteria previously described.</a:t>
                </a:r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8D260CF1-56E2-5DB2-2C05-7BCDC496FE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48389" y="3797091"/>
                <a:ext cx="414954" cy="399004"/>
              </a:xfrm>
              <a:custGeom>
                <a:avLst/>
                <a:gdLst>
                  <a:gd name="T0" fmla="*/ 156 w 2376"/>
                  <a:gd name="T1" fmla="*/ 1939 h 2376"/>
                  <a:gd name="T2" fmla="*/ 824 w 2376"/>
                  <a:gd name="T3" fmla="*/ 2376 h 2376"/>
                  <a:gd name="T4" fmla="*/ 1370 w 2376"/>
                  <a:gd name="T5" fmla="*/ 1939 h 2376"/>
                  <a:gd name="T6" fmla="*/ 1603 w 2376"/>
                  <a:gd name="T7" fmla="*/ 2281 h 2376"/>
                  <a:gd name="T8" fmla="*/ 1552 w 2376"/>
                  <a:gd name="T9" fmla="*/ 2230 h 2376"/>
                  <a:gd name="T10" fmla="*/ 1320 w 2376"/>
                  <a:gd name="T11" fmla="*/ 1939 h 2376"/>
                  <a:gd name="T12" fmla="*/ 45 w 2376"/>
                  <a:gd name="T13" fmla="*/ 1783 h 2376"/>
                  <a:gd name="T14" fmla="*/ 2331 w 2376"/>
                  <a:gd name="T15" fmla="*/ 1783 h 2376"/>
                  <a:gd name="T16" fmla="*/ 146 w 2376"/>
                  <a:gd name="T17" fmla="*/ 1647 h 2376"/>
                  <a:gd name="T18" fmla="*/ 191 w 2376"/>
                  <a:gd name="T19" fmla="*/ 190 h 2376"/>
                  <a:gd name="T20" fmla="*/ 1188 w 2376"/>
                  <a:gd name="T21" fmla="*/ 1686 h 2376"/>
                  <a:gd name="T22" fmla="*/ 1188 w 2376"/>
                  <a:gd name="T23" fmla="*/ 1811 h 2376"/>
                  <a:gd name="T24" fmla="*/ 1053 w 2376"/>
                  <a:gd name="T25" fmla="*/ 655 h 2376"/>
                  <a:gd name="T26" fmla="*/ 946 w 2376"/>
                  <a:gd name="T27" fmla="*/ 1032 h 2376"/>
                  <a:gd name="T28" fmla="*/ 1323 w 2376"/>
                  <a:gd name="T29" fmla="*/ 1139 h 2376"/>
                  <a:gd name="T30" fmla="*/ 1430 w 2376"/>
                  <a:gd name="T31" fmla="*/ 761 h 2376"/>
                  <a:gd name="T32" fmla="*/ 1125 w 2376"/>
                  <a:gd name="T33" fmla="*/ 1120 h 2376"/>
                  <a:gd name="T34" fmla="*/ 964 w 2376"/>
                  <a:gd name="T35" fmla="*/ 833 h 2376"/>
                  <a:gd name="T36" fmla="*/ 1252 w 2376"/>
                  <a:gd name="T37" fmla="*/ 673 h 2376"/>
                  <a:gd name="T38" fmla="*/ 1412 w 2376"/>
                  <a:gd name="T39" fmla="*/ 960 h 2376"/>
                  <a:gd name="T40" fmla="*/ 1569 w 2376"/>
                  <a:gd name="T41" fmla="*/ 683 h 2376"/>
                  <a:gd name="T42" fmla="*/ 1402 w 2376"/>
                  <a:gd name="T43" fmla="*/ 516 h 2376"/>
                  <a:gd name="T44" fmla="*/ 1245 w 2376"/>
                  <a:gd name="T45" fmla="*/ 365 h 2376"/>
                  <a:gd name="T46" fmla="*/ 975 w 2376"/>
                  <a:gd name="T47" fmla="*/ 516 h 2376"/>
                  <a:gd name="T48" fmla="*/ 754 w 2376"/>
                  <a:gd name="T49" fmla="*/ 604 h 2376"/>
                  <a:gd name="T50" fmla="*/ 768 w 2376"/>
                  <a:gd name="T51" fmla="*/ 779 h 2376"/>
                  <a:gd name="T52" fmla="*/ 768 w 2376"/>
                  <a:gd name="T53" fmla="*/ 1015 h 2376"/>
                  <a:gd name="T54" fmla="*/ 754 w 2376"/>
                  <a:gd name="T55" fmla="*/ 1190 h 2376"/>
                  <a:gd name="T56" fmla="*/ 975 w 2376"/>
                  <a:gd name="T57" fmla="*/ 1278 h 2376"/>
                  <a:gd name="T58" fmla="*/ 1245 w 2376"/>
                  <a:gd name="T59" fmla="*/ 1429 h 2376"/>
                  <a:gd name="T60" fmla="*/ 1402 w 2376"/>
                  <a:gd name="T61" fmla="*/ 1277 h 2376"/>
                  <a:gd name="T62" fmla="*/ 1604 w 2376"/>
                  <a:gd name="T63" fmla="*/ 1146 h 2376"/>
                  <a:gd name="T64" fmla="*/ 1659 w 2376"/>
                  <a:gd name="T65" fmla="*/ 1015 h 2376"/>
                  <a:gd name="T66" fmla="*/ 1659 w 2376"/>
                  <a:gd name="T67" fmla="*/ 970 h 2376"/>
                  <a:gd name="T68" fmla="*/ 1530 w 2376"/>
                  <a:gd name="T69" fmla="*/ 1088 h 2376"/>
                  <a:gd name="T70" fmla="*/ 1573 w 2376"/>
                  <a:gd name="T71" fmla="*/ 1201 h 2376"/>
                  <a:gd name="T72" fmla="*/ 1390 w 2376"/>
                  <a:gd name="T73" fmla="*/ 1232 h 2376"/>
                  <a:gd name="T74" fmla="*/ 1262 w 2376"/>
                  <a:gd name="T75" fmla="*/ 1368 h 2376"/>
                  <a:gd name="T76" fmla="*/ 1111 w 2376"/>
                  <a:gd name="T77" fmla="*/ 1281 h 2376"/>
                  <a:gd name="T78" fmla="*/ 968 w 2376"/>
                  <a:gd name="T79" fmla="*/ 1221 h 2376"/>
                  <a:gd name="T80" fmla="*/ 803 w 2376"/>
                  <a:gd name="T81" fmla="*/ 1178 h 2376"/>
                  <a:gd name="T82" fmla="*/ 811 w 2376"/>
                  <a:gd name="T83" fmla="*/ 1003 h 2376"/>
                  <a:gd name="T84" fmla="*/ 700 w 2376"/>
                  <a:gd name="T85" fmla="*/ 840 h 2376"/>
                  <a:gd name="T86" fmla="*/ 811 w 2376"/>
                  <a:gd name="T87" fmla="*/ 790 h 2376"/>
                  <a:gd name="T88" fmla="*/ 798 w 2376"/>
                  <a:gd name="T89" fmla="*/ 604 h 2376"/>
                  <a:gd name="T90" fmla="*/ 971 w 2376"/>
                  <a:gd name="T91" fmla="*/ 570 h 2376"/>
                  <a:gd name="T92" fmla="*/ 1115 w 2376"/>
                  <a:gd name="T93" fmla="*/ 512 h 2376"/>
                  <a:gd name="T94" fmla="*/ 1262 w 2376"/>
                  <a:gd name="T95" fmla="*/ 494 h 2376"/>
                  <a:gd name="T96" fmla="*/ 1394 w 2376"/>
                  <a:gd name="T97" fmla="*/ 563 h 2376"/>
                  <a:gd name="T98" fmla="*/ 1578 w 2376"/>
                  <a:gd name="T99" fmla="*/ 604 h 2376"/>
                  <a:gd name="T100" fmla="*/ 1530 w 2376"/>
                  <a:gd name="T101" fmla="*/ 705 h 2376"/>
                  <a:gd name="T102" fmla="*/ 1676 w 2376"/>
                  <a:gd name="T103" fmla="*/ 840 h 2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76" h="2376">
                    <a:moveTo>
                      <a:pt x="2220" y="0"/>
                    </a:moveTo>
                    <a:cubicBezTo>
                      <a:pt x="156" y="0"/>
                      <a:pt x="156" y="0"/>
                      <a:pt x="156" y="0"/>
                    </a:cubicBezTo>
                    <a:cubicBezTo>
                      <a:pt x="70" y="0"/>
                      <a:pt x="0" y="70"/>
                      <a:pt x="0" y="156"/>
                    </a:cubicBezTo>
                    <a:cubicBezTo>
                      <a:pt x="0" y="1783"/>
                      <a:pt x="0" y="1783"/>
                      <a:pt x="0" y="1783"/>
                    </a:cubicBezTo>
                    <a:cubicBezTo>
                      <a:pt x="0" y="1869"/>
                      <a:pt x="70" y="1939"/>
                      <a:pt x="156" y="1939"/>
                    </a:cubicBezTo>
                    <a:cubicBezTo>
                      <a:pt x="1006" y="1939"/>
                      <a:pt x="1006" y="1939"/>
                      <a:pt x="1006" y="1939"/>
                    </a:cubicBezTo>
                    <a:cubicBezTo>
                      <a:pt x="883" y="2186"/>
                      <a:pt x="883" y="2186"/>
                      <a:pt x="883" y="2186"/>
                    </a:cubicBezTo>
                    <a:cubicBezTo>
                      <a:pt x="824" y="2186"/>
                      <a:pt x="824" y="2186"/>
                      <a:pt x="824" y="2186"/>
                    </a:cubicBezTo>
                    <a:cubicBezTo>
                      <a:pt x="771" y="2186"/>
                      <a:pt x="729" y="2228"/>
                      <a:pt x="729" y="2281"/>
                    </a:cubicBezTo>
                    <a:cubicBezTo>
                      <a:pt x="729" y="2333"/>
                      <a:pt x="771" y="2376"/>
                      <a:pt x="824" y="2376"/>
                    </a:cubicBezTo>
                    <a:cubicBezTo>
                      <a:pt x="1552" y="2376"/>
                      <a:pt x="1552" y="2376"/>
                      <a:pt x="1552" y="2376"/>
                    </a:cubicBezTo>
                    <a:cubicBezTo>
                      <a:pt x="1605" y="2376"/>
                      <a:pt x="1647" y="2333"/>
                      <a:pt x="1647" y="2281"/>
                    </a:cubicBezTo>
                    <a:cubicBezTo>
                      <a:pt x="1647" y="2228"/>
                      <a:pt x="1605" y="2186"/>
                      <a:pt x="1552" y="2186"/>
                    </a:cubicBezTo>
                    <a:cubicBezTo>
                      <a:pt x="1493" y="2186"/>
                      <a:pt x="1493" y="2186"/>
                      <a:pt x="1493" y="2186"/>
                    </a:cubicBezTo>
                    <a:cubicBezTo>
                      <a:pt x="1370" y="1939"/>
                      <a:pt x="1370" y="1939"/>
                      <a:pt x="1370" y="1939"/>
                    </a:cubicBezTo>
                    <a:cubicBezTo>
                      <a:pt x="2220" y="1939"/>
                      <a:pt x="2220" y="1939"/>
                      <a:pt x="2220" y="1939"/>
                    </a:cubicBezTo>
                    <a:cubicBezTo>
                      <a:pt x="2306" y="1939"/>
                      <a:pt x="2376" y="1869"/>
                      <a:pt x="2376" y="1783"/>
                    </a:cubicBezTo>
                    <a:cubicBezTo>
                      <a:pt x="2376" y="156"/>
                      <a:pt x="2376" y="156"/>
                      <a:pt x="2376" y="156"/>
                    </a:cubicBezTo>
                    <a:cubicBezTo>
                      <a:pt x="2376" y="70"/>
                      <a:pt x="2306" y="0"/>
                      <a:pt x="2220" y="0"/>
                    </a:cubicBezTo>
                    <a:close/>
                    <a:moveTo>
                      <a:pt x="1603" y="2281"/>
                    </a:moveTo>
                    <a:cubicBezTo>
                      <a:pt x="1603" y="2309"/>
                      <a:pt x="1580" y="2331"/>
                      <a:pt x="1552" y="2331"/>
                    </a:cubicBezTo>
                    <a:cubicBezTo>
                      <a:pt x="824" y="2331"/>
                      <a:pt x="824" y="2331"/>
                      <a:pt x="824" y="2331"/>
                    </a:cubicBezTo>
                    <a:cubicBezTo>
                      <a:pt x="796" y="2331"/>
                      <a:pt x="773" y="2309"/>
                      <a:pt x="773" y="2281"/>
                    </a:cubicBezTo>
                    <a:cubicBezTo>
                      <a:pt x="773" y="2253"/>
                      <a:pt x="796" y="2230"/>
                      <a:pt x="824" y="2230"/>
                    </a:cubicBezTo>
                    <a:cubicBezTo>
                      <a:pt x="1552" y="2230"/>
                      <a:pt x="1552" y="2230"/>
                      <a:pt x="1552" y="2230"/>
                    </a:cubicBezTo>
                    <a:cubicBezTo>
                      <a:pt x="1580" y="2230"/>
                      <a:pt x="1603" y="2253"/>
                      <a:pt x="1603" y="2281"/>
                    </a:cubicBezTo>
                    <a:close/>
                    <a:moveTo>
                      <a:pt x="1443" y="2186"/>
                    </a:moveTo>
                    <a:cubicBezTo>
                      <a:pt x="933" y="2186"/>
                      <a:pt x="933" y="2186"/>
                      <a:pt x="933" y="2186"/>
                    </a:cubicBezTo>
                    <a:cubicBezTo>
                      <a:pt x="1056" y="1939"/>
                      <a:pt x="1056" y="1939"/>
                      <a:pt x="1056" y="1939"/>
                    </a:cubicBezTo>
                    <a:cubicBezTo>
                      <a:pt x="1320" y="1939"/>
                      <a:pt x="1320" y="1939"/>
                      <a:pt x="1320" y="1939"/>
                    </a:cubicBezTo>
                    <a:lnTo>
                      <a:pt x="1443" y="2186"/>
                    </a:lnTo>
                    <a:close/>
                    <a:moveTo>
                      <a:pt x="2331" y="1783"/>
                    </a:moveTo>
                    <a:cubicBezTo>
                      <a:pt x="2331" y="1844"/>
                      <a:pt x="2281" y="1894"/>
                      <a:pt x="2220" y="1894"/>
                    </a:cubicBezTo>
                    <a:cubicBezTo>
                      <a:pt x="156" y="1894"/>
                      <a:pt x="156" y="1894"/>
                      <a:pt x="156" y="1894"/>
                    </a:cubicBezTo>
                    <a:cubicBezTo>
                      <a:pt x="95" y="1894"/>
                      <a:pt x="45" y="1844"/>
                      <a:pt x="45" y="1783"/>
                    </a:cubicBezTo>
                    <a:cubicBezTo>
                      <a:pt x="45" y="156"/>
                      <a:pt x="45" y="156"/>
                      <a:pt x="45" y="156"/>
                    </a:cubicBezTo>
                    <a:cubicBezTo>
                      <a:pt x="45" y="95"/>
                      <a:pt x="95" y="45"/>
                      <a:pt x="156" y="45"/>
                    </a:cubicBezTo>
                    <a:cubicBezTo>
                      <a:pt x="2220" y="45"/>
                      <a:pt x="2220" y="45"/>
                      <a:pt x="2220" y="45"/>
                    </a:cubicBezTo>
                    <a:cubicBezTo>
                      <a:pt x="2281" y="45"/>
                      <a:pt x="2331" y="95"/>
                      <a:pt x="2331" y="156"/>
                    </a:cubicBezTo>
                    <a:lnTo>
                      <a:pt x="2331" y="1783"/>
                    </a:lnTo>
                    <a:close/>
                    <a:moveTo>
                      <a:pt x="146" y="1647"/>
                    </a:moveTo>
                    <a:cubicBezTo>
                      <a:pt x="2230" y="1647"/>
                      <a:pt x="2230" y="1647"/>
                      <a:pt x="2230" y="1647"/>
                    </a:cubicBezTo>
                    <a:cubicBezTo>
                      <a:pt x="2230" y="146"/>
                      <a:pt x="2230" y="146"/>
                      <a:pt x="2230" y="146"/>
                    </a:cubicBezTo>
                    <a:cubicBezTo>
                      <a:pt x="146" y="146"/>
                      <a:pt x="146" y="146"/>
                      <a:pt x="146" y="146"/>
                    </a:cubicBezTo>
                    <a:lnTo>
                      <a:pt x="146" y="1647"/>
                    </a:lnTo>
                    <a:close/>
                    <a:moveTo>
                      <a:pt x="191" y="190"/>
                    </a:moveTo>
                    <a:cubicBezTo>
                      <a:pt x="2186" y="190"/>
                      <a:pt x="2186" y="190"/>
                      <a:pt x="2186" y="190"/>
                    </a:cubicBezTo>
                    <a:cubicBezTo>
                      <a:pt x="2186" y="1603"/>
                      <a:pt x="2186" y="1603"/>
                      <a:pt x="2186" y="1603"/>
                    </a:cubicBezTo>
                    <a:cubicBezTo>
                      <a:pt x="191" y="1603"/>
                      <a:pt x="191" y="1603"/>
                      <a:pt x="191" y="1603"/>
                    </a:cubicBezTo>
                    <a:lnTo>
                      <a:pt x="191" y="190"/>
                    </a:lnTo>
                    <a:close/>
                    <a:moveTo>
                      <a:pt x="1188" y="1686"/>
                    </a:moveTo>
                    <a:cubicBezTo>
                      <a:pt x="1141" y="1686"/>
                      <a:pt x="1104" y="1724"/>
                      <a:pt x="1104" y="1771"/>
                    </a:cubicBezTo>
                    <a:cubicBezTo>
                      <a:pt x="1104" y="1817"/>
                      <a:pt x="1141" y="1855"/>
                      <a:pt x="1188" y="1855"/>
                    </a:cubicBezTo>
                    <a:cubicBezTo>
                      <a:pt x="1234" y="1855"/>
                      <a:pt x="1272" y="1817"/>
                      <a:pt x="1272" y="1771"/>
                    </a:cubicBezTo>
                    <a:cubicBezTo>
                      <a:pt x="1272" y="1724"/>
                      <a:pt x="1234" y="1686"/>
                      <a:pt x="1188" y="1686"/>
                    </a:cubicBezTo>
                    <a:close/>
                    <a:moveTo>
                      <a:pt x="1188" y="1811"/>
                    </a:moveTo>
                    <a:cubicBezTo>
                      <a:pt x="1166" y="1811"/>
                      <a:pt x="1148" y="1793"/>
                      <a:pt x="1148" y="1771"/>
                    </a:cubicBezTo>
                    <a:cubicBezTo>
                      <a:pt x="1148" y="1749"/>
                      <a:pt x="1166" y="1731"/>
                      <a:pt x="1188" y="1731"/>
                    </a:cubicBezTo>
                    <a:cubicBezTo>
                      <a:pt x="1210" y="1731"/>
                      <a:pt x="1228" y="1749"/>
                      <a:pt x="1228" y="1771"/>
                    </a:cubicBezTo>
                    <a:cubicBezTo>
                      <a:pt x="1228" y="1793"/>
                      <a:pt x="1210" y="1811"/>
                      <a:pt x="1188" y="1811"/>
                    </a:cubicBezTo>
                    <a:close/>
                    <a:moveTo>
                      <a:pt x="1430" y="761"/>
                    </a:moveTo>
                    <a:cubicBezTo>
                      <a:pt x="1405" y="716"/>
                      <a:pt x="1368" y="680"/>
                      <a:pt x="1323" y="655"/>
                    </a:cubicBezTo>
                    <a:cubicBezTo>
                      <a:pt x="1304" y="644"/>
                      <a:pt x="1284" y="636"/>
                      <a:pt x="1264" y="630"/>
                    </a:cubicBezTo>
                    <a:cubicBezTo>
                      <a:pt x="1215" y="616"/>
                      <a:pt x="1161" y="616"/>
                      <a:pt x="1113" y="630"/>
                    </a:cubicBezTo>
                    <a:cubicBezTo>
                      <a:pt x="1092" y="636"/>
                      <a:pt x="1072" y="644"/>
                      <a:pt x="1053" y="655"/>
                    </a:cubicBezTo>
                    <a:cubicBezTo>
                      <a:pt x="1008" y="680"/>
                      <a:pt x="971" y="717"/>
                      <a:pt x="946" y="762"/>
                    </a:cubicBezTo>
                    <a:cubicBezTo>
                      <a:pt x="935" y="781"/>
                      <a:pt x="927" y="801"/>
                      <a:pt x="922" y="821"/>
                    </a:cubicBezTo>
                    <a:cubicBezTo>
                      <a:pt x="915" y="845"/>
                      <a:pt x="911" y="871"/>
                      <a:pt x="911" y="897"/>
                    </a:cubicBezTo>
                    <a:cubicBezTo>
                      <a:pt x="911" y="922"/>
                      <a:pt x="915" y="948"/>
                      <a:pt x="922" y="972"/>
                    </a:cubicBezTo>
                    <a:cubicBezTo>
                      <a:pt x="927" y="992"/>
                      <a:pt x="935" y="1012"/>
                      <a:pt x="946" y="1032"/>
                    </a:cubicBezTo>
                    <a:cubicBezTo>
                      <a:pt x="971" y="1077"/>
                      <a:pt x="1008" y="1114"/>
                      <a:pt x="1053" y="1139"/>
                    </a:cubicBezTo>
                    <a:cubicBezTo>
                      <a:pt x="1072" y="1149"/>
                      <a:pt x="1092" y="1158"/>
                      <a:pt x="1112" y="1163"/>
                    </a:cubicBezTo>
                    <a:cubicBezTo>
                      <a:pt x="1137" y="1170"/>
                      <a:pt x="1162" y="1174"/>
                      <a:pt x="1188" y="1174"/>
                    </a:cubicBezTo>
                    <a:cubicBezTo>
                      <a:pt x="1214" y="1174"/>
                      <a:pt x="1239" y="1170"/>
                      <a:pt x="1264" y="1163"/>
                    </a:cubicBezTo>
                    <a:cubicBezTo>
                      <a:pt x="1284" y="1158"/>
                      <a:pt x="1304" y="1149"/>
                      <a:pt x="1323" y="1139"/>
                    </a:cubicBezTo>
                    <a:cubicBezTo>
                      <a:pt x="1368" y="1114"/>
                      <a:pt x="1405" y="1077"/>
                      <a:pt x="1430" y="1032"/>
                    </a:cubicBezTo>
                    <a:cubicBezTo>
                      <a:pt x="1441" y="1013"/>
                      <a:pt x="1449" y="993"/>
                      <a:pt x="1455" y="972"/>
                    </a:cubicBezTo>
                    <a:cubicBezTo>
                      <a:pt x="1462" y="948"/>
                      <a:pt x="1465" y="922"/>
                      <a:pt x="1465" y="897"/>
                    </a:cubicBezTo>
                    <a:cubicBezTo>
                      <a:pt x="1465" y="871"/>
                      <a:pt x="1462" y="845"/>
                      <a:pt x="1455" y="821"/>
                    </a:cubicBezTo>
                    <a:cubicBezTo>
                      <a:pt x="1449" y="801"/>
                      <a:pt x="1441" y="781"/>
                      <a:pt x="1430" y="761"/>
                    </a:cubicBezTo>
                    <a:close/>
                    <a:moveTo>
                      <a:pt x="1412" y="960"/>
                    </a:moveTo>
                    <a:cubicBezTo>
                      <a:pt x="1407" y="977"/>
                      <a:pt x="1400" y="994"/>
                      <a:pt x="1391" y="1010"/>
                    </a:cubicBezTo>
                    <a:cubicBezTo>
                      <a:pt x="1370" y="1048"/>
                      <a:pt x="1339" y="1079"/>
                      <a:pt x="1302" y="1100"/>
                    </a:cubicBezTo>
                    <a:cubicBezTo>
                      <a:pt x="1285" y="1109"/>
                      <a:pt x="1269" y="1116"/>
                      <a:pt x="1252" y="1120"/>
                    </a:cubicBezTo>
                    <a:cubicBezTo>
                      <a:pt x="1211" y="1132"/>
                      <a:pt x="1166" y="1132"/>
                      <a:pt x="1125" y="1120"/>
                    </a:cubicBezTo>
                    <a:cubicBezTo>
                      <a:pt x="1107" y="1116"/>
                      <a:pt x="1091" y="1109"/>
                      <a:pt x="1075" y="1100"/>
                    </a:cubicBezTo>
                    <a:cubicBezTo>
                      <a:pt x="1037" y="1079"/>
                      <a:pt x="1006" y="1048"/>
                      <a:pt x="985" y="1010"/>
                    </a:cubicBezTo>
                    <a:cubicBezTo>
                      <a:pt x="976" y="994"/>
                      <a:pt x="969" y="977"/>
                      <a:pt x="964" y="960"/>
                    </a:cubicBezTo>
                    <a:cubicBezTo>
                      <a:pt x="959" y="940"/>
                      <a:pt x="956" y="918"/>
                      <a:pt x="956" y="897"/>
                    </a:cubicBezTo>
                    <a:cubicBezTo>
                      <a:pt x="956" y="875"/>
                      <a:pt x="959" y="854"/>
                      <a:pt x="964" y="833"/>
                    </a:cubicBezTo>
                    <a:cubicBezTo>
                      <a:pt x="969" y="816"/>
                      <a:pt x="976" y="799"/>
                      <a:pt x="985" y="783"/>
                    </a:cubicBezTo>
                    <a:cubicBezTo>
                      <a:pt x="1006" y="746"/>
                      <a:pt x="1037" y="715"/>
                      <a:pt x="1075" y="694"/>
                    </a:cubicBezTo>
                    <a:cubicBezTo>
                      <a:pt x="1091" y="685"/>
                      <a:pt x="1107" y="678"/>
                      <a:pt x="1125" y="673"/>
                    </a:cubicBezTo>
                    <a:cubicBezTo>
                      <a:pt x="1145" y="667"/>
                      <a:pt x="1167" y="664"/>
                      <a:pt x="1188" y="664"/>
                    </a:cubicBezTo>
                    <a:cubicBezTo>
                      <a:pt x="1210" y="664"/>
                      <a:pt x="1231" y="667"/>
                      <a:pt x="1252" y="673"/>
                    </a:cubicBezTo>
                    <a:cubicBezTo>
                      <a:pt x="1269" y="678"/>
                      <a:pt x="1285" y="684"/>
                      <a:pt x="1302" y="693"/>
                    </a:cubicBezTo>
                    <a:cubicBezTo>
                      <a:pt x="1339" y="714"/>
                      <a:pt x="1370" y="745"/>
                      <a:pt x="1391" y="783"/>
                    </a:cubicBezTo>
                    <a:cubicBezTo>
                      <a:pt x="1400" y="799"/>
                      <a:pt x="1407" y="816"/>
                      <a:pt x="1412" y="833"/>
                    </a:cubicBezTo>
                    <a:cubicBezTo>
                      <a:pt x="1418" y="854"/>
                      <a:pt x="1421" y="875"/>
                      <a:pt x="1421" y="897"/>
                    </a:cubicBezTo>
                    <a:cubicBezTo>
                      <a:pt x="1421" y="918"/>
                      <a:pt x="1418" y="940"/>
                      <a:pt x="1412" y="960"/>
                    </a:cubicBezTo>
                    <a:close/>
                    <a:moveTo>
                      <a:pt x="1659" y="779"/>
                    </a:moveTo>
                    <a:cubicBezTo>
                      <a:pt x="1608" y="779"/>
                      <a:pt x="1608" y="779"/>
                      <a:pt x="1608" y="779"/>
                    </a:cubicBezTo>
                    <a:cubicBezTo>
                      <a:pt x="1608" y="778"/>
                      <a:pt x="1608" y="778"/>
                      <a:pt x="1608" y="778"/>
                    </a:cubicBezTo>
                    <a:cubicBezTo>
                      <a:pt x="1599" y="746"/>
                      <a:pt x="1586" y="714"/>
                      <a:pt x="1569" y="684"/>
                    </a:cubicBezTo>
                    <a:cubicBezTo>
                      <a:pt x="1569" y="683"/>
                      <a:pt x="1569" y="683"/>
                      <a:pt x="1569" y="683"/>
                    </a:cubicBezTo>
                    <a:cubicBezTo>
                      <a:pt x="1604" y="647"/>
                      <a:pt x="1604" y="647"/>
                      <a:pt x="1604" y="647"/>
                    </a:cubicBezTo>
                    <a:cubicBezTo>
                      <a:pt x="1628" y="623"/>
                      <a:pt x="1628" y="584"/>
                      <a:pt x="1604" y="560"/>
                    </a:cubicBezTo>
                    <a:cubicBezTo>
                      <a:pt x="1524" y="480"/>
                      <a:pt x="1524" y="480"/>
                      <a:pt x="1524" y="480"/>
                    </a:cubicBezTo>
                    <a:cubicBezTo>
                      <a:pt x="1501" y="457"/>
                      <a:pt x="1462" y="457"/>
                      <a:pt x="1438" y="480"/>
                    </a:cubicBezTo>
                    <a:cubicBezTo>
                      <a:pt x="1402" y="516"/>
                      <a:pt x="1402" y="516"/>
                      <a:pt x="1402" y="516"/>
                    </a:cubicBezTo>
                    <a:cubicBezTo>
                      <a:pt x="1402" y="516"/>
                      <a:pt x="1401" y="516"/>
                      <a:pt x="1401" y="516"/>
                    </a:cubicBezTo>
                    <a:cubicBezTo>
                      <a:pt x="1370" y="499"/>
                      <a:pt x="1339" y="486"/>
                      <a:pt x="1307" y="477"/>
                    </a:cubicBezTo>
                    <a:cubicBezTo>
                      <a:pt x="1307" y="477"/>
                      <a:pt x="1306" y="477"/>
                      <a:pt x="1306" y="477"/>
                    </a:cubicBezTo>
                    <a:cubicBezTo>
                      <a:pt x="1306" y="426"/>
                      <a:pt x="1306" y="426"/>
                      <a:pt x="1306" y="426"/>
                    </a:cubicBezTo>
                    <a:cubicBezTo>
                      <a:pt x="1306" y="392"/>
                      <a:pt x="1279" y="365"/>
                      <a:pt x="1245" y="365"/>
                    </a:cubicBezTo>
                    <a:cubicBezTo>
                      <a:pt x="1132" y="365"/>
                      <a:pt x="1132" y="365"/>
                      <a:pt x="1132" y="365"/>
                    </a:cubicBezTo>
                    <a:cubicBezTo>
                      <a:pt x="1098" y="365"/>
                      <a:pt x="1070" y="392"/>
                      <a:pt x="1070" y="426"/>
                    </a:cubicBezTo>
                    <a:cubicBezTo>
                      <a:pt x="1070" y="477"/>
                      <a:pt x="1070" y="477"/>
                      <a:pt x="1070" y="477"/>
                    </a:cubicBezTo>
                    <a:cubicBezTo>
                      <a:pt x="1070" y="477"/>
                      <a:pt x="1070" y="477"/>
                      <a:pt x="1069" y="477"/>
                    </a:cubicBezTo>
                    <a:cubicBezTo>
                      <a:pt x="1037" y="486"/>
                      <a:pt x="1005" y="499"/>
                      <a:pt x="975" y="516"/>
                    </a:cubicBezTo>
                    <a:cubicBezTo>
                      <a:pt x="975" y="516"/>
                      <a:pt x="975" y="516"/>
                      <a:pt x="974" y="516"/>
                    </a:cubicBezTo>
                    <a:cubicBezTo>
                      <a:pt x="938" y="480"/>
                      <a:pt x="938" y="480"/>
                      <a:pt x="938" y="480"/>
                    </a:cubicBezTo>
                    <a:cubicBezTo>
                      <a:pt x="915" y="457"/>
                      <a:pt x="875" y="457"/>
                      <a:pt x="852" y="480"/>
                    </a:cubicBezTo>
                    <a:cubicBezTo>
                      <a:pt x="772" y="560"/>
                      <a:pt x="772" y="560"/>
                      <a:pt x="772" y="560"/>
                    </a:cubicBezTo>
                    <a:cubicBezTo>
                      <a:pt x="760" y="572"/>
                      <a:pt x="754" y="587"/>
                      <a:pt x="754" y="604"/>
                    </a:cubicBezTo>
                    <a:cubicBezTo>
                      <a:pt x="754" y="620"/>
                      <a:pt x="760" y="636"/>
                      <a:pt x="772" y="647"/>
                    </a:cubicBezTo>
                    <a:cubicBezTo>
                      <a:pt x="808" y="683"/>
                      <a:pt x="808" y="683"/>
                      <a:pt x="808" y="683"/>
                    </a:cubicBezTo>
                    <a:cubicBezTo>
                      <a:pt x="807" y="683"/>
                      <a:pt x="807" y="684"/>
                      <a:pt x="807" y="684"/>
                    </a:cubicBezTo>
                    <a:cubicBezTo>
                      <a:pt x="790" y="714"/>
                      <a:pt x="777" y="746"/>
                      <a:pt x="768" y="778"/>
                    </a:cubicBezTo>
                    <a:cubicBezTo>
                      <a:pt x="768" y="778"/>
                      <a:pt x="768" y="778"/>
                      <a:pt x="768" y="779"/>
                    </a:cubicBezTo>
                    <a:cubicBezTo>
                      <a:pt x="717" y="779"/>
                      <a:pt x="717" y="779"/>
                      <a:pt x="717" y="779"/>
                    </a:cubicBezTo>
                    <a:cubicBezTo>
                      <a:pt x="683" y="779"/>
                      <a:pt x="656" y="806"/>
                      <a:pt x="656" y="840"/>
                    </a:cubicBezTo>
                    <a:cubicBezTo>
                      <a:pt x="656" y="953"/>
                      <a:pt x="656" y="953"/>
                      <a:pt x="656" y="953"/>
                    </a:cubicBezTo>
                    <a:cubicBezTo>
                      <a:pt x="656" y="987"/>
                      <a:pt x="683" y="1015"/>
                      <a:pt x="717" y="1015"/>
                    </a:cubicBezTo>
                    <a:cubicBezTo>
                      <a:pt x="768" y="1015"/>
                      <a:pt x="768" y="1015"/>
                      <a:pt x="768" y="1015"/>
                    </a:cubicBezTo>
                    <a:cubicBezTo>
                      <a:pt x="768" y="1015"/>
                      <a:pt x="768" y="1015"/>
                      <a:pt x="768" y="1015"/>
                    </a:cubicBezTo>
                    <a:cubicBezTo>
                      <a:pt x="777" y="1047"/>
                      <a:pt x="790" y="1079"/>
                      <a:pt x="807" y="1109"/>
                    </a:cubicBezTo>
                    <a:cubicBezTo>
                      <a:pt x="807" y="1110"/>
                      <a:pt x="807" y="1110"/>
                      <a:pt x="808" y="1110"/>
                    </a:cubicBezTo>
                    <a:cubicBezTo>
                      <a:pt x="772" y="1146"/>
                      <a:pt x="772" y="1146"/>
                      <a:pt x="772" y="1146"/>
                    </a:cubicBezTo>
                    <a:cubicBezTo>
                      <a:pt x="760" y="1158"/>
                      <a:pt x="754" y="1173"/>
                      <a:pt x="754" y="1190"/>
                    </a:cubicBezTo>
                    <a:cubicBezTo>
                      <a:pt x="754" y="1206"/>
                      <a:pt x="760" y="1221"/>
                      <a:pt x="772" y="1233"/>
                    </a:cubicBezTo>
                    <a:cubicBezTo>
                      <a:pt x="852" y="1313"/>
                      <a:pt x="852" y="1313"/>
                      <a:pt x="852" y="1313"/>
                    </a:cubicBezTo>
                    <a:cubicBezTo>
                      <a:pt x="875" y="1336"/>
                      <a:pt x="915" y="1336"/>
                      <a:pt x="938" y="1313"/>
                    </a:cubicBezTo>
                    <a:cubicBezTo>
                      <a:pt x="974" y="1277"/>
                      <a:pt x="974" y="1277"/>
                      <a:pt x="974" y="1277"/>
                    </a:cubicBezTo>
                    <a:cubicBezTo>
                      <a:pt x="975" y="1277"/>
                      <a:pt x="975" y="1278"/>
                      <a:pt x="975" y="1278"/>
                    </a:cubicBezTo>
                    <a:cubicBezTo>
                      <a:pt x="1005" y="1294"/>
                      <a:pt x="1037" y="1307"/>
                      <a:pt x="1069" y="1316"/>
                    </a:cubicBezTo>
                    <a:cubicBezTo>
                      <a:pt x="1069" y="1316"/>
                      <a:pt x="1070" y="1317"/>
                      <a:pt x="1070" y="1317"/>
                    </a:cubicBezTo>
                    <a:cubicBezTo>
                      <a:pt x="1070" y="1368"/>
                      <a:pt x="1070" y="1368"/>
                      <a:pt x="1070" y="1368"/>
                    </a:cubicBezTo>
                    <a:cubicBezTo>
                      <a:pt x="1070" y="1401"/>
                      <a:pt x="1098" y="1429"/>
                      <a:pt x="1132" y="1429"/>
                    </a:cubicBezTo>
                    <a:cubicBezTo>
                      <a:pt x="1245" y="1429"/>
                      <a:pt x="1245" y="1429"/>
                      <a:pt x="1245" y="1429"/>
                    </a:cubicBezTo>
                    <a:cubicBezTo>
                      <a:pt x="1279" y="1429"/>
                      <a:pt x="1306" y="1401"/>
                      <a:pt x="1306" y="1368"/>
                    </a:cubicBezTo>
                    <a:cubicBezTo>
                      <a:pt x="1306" y="1317"/>
                      <a:pt x="1306" y="1317"/>
                      <a:pt x="1306" y="1317"/>
                    </a:cubicBezTo>
                    <a:cubicBezTo>
                      <a:pt x="1306" y="1317"/>
                      <a:pt x="1307" y="1317"/>
                      <a:pt x="1307" y="1316"/>
                    </a:cubicBezTo>
                    <a:cubicBezTo>
                      <a:pt x="1339" y="1308"/>
                      <a:pt x="1370" y="1295"/>
                      <a:pt x="1401" y="1278"/>
                    </a:cubicBezTo>
                    <a:cubicBezTo>
                      <a:pt x="1401" y="1278"/>
                      <a:pt x="1402" y="1277"/>
                      <a:pt x="1402" y="1277"/>
                    </a:cubicBezTo>
                    <a:cubicBezTo>
                      <a:pt x="1438" y="1313"/>
                      <a:pt x="1438" y="1313"/>
                      <a:pt x="1438" y="1313"/>
                    </a:cubicBezTo>
                    <a:cubicBezTo>
                      <a:pt x="1462" y="1337"/>
                      <a:pt x="1501" y="1337"/>
                      <a:pt x="1524" y="1313"/>
                    </a:cubicBezTo>
                    <a:cubicBezTo>
                      <a:pt x="1604" y="1233"/>
                      <a:pt x="1604" y="1233"/>
                      <a:pt x="1604" y="1233"/>
                    </a:cubicBezTo>
                    <a:cubicBezTo>
                      <a:pt x="1616" y="1221"/>
                      <a:pt x="1622" y="1206"/>
                      <a:pt x="1622" y="1190"/>
                    </a:cubicBezTo>
                    <a:cubicBezTo>
                      <a:pt x="1622" y="1173"/>
                      <a:pt x="1616" y="1158"/>
                      <a:pt x="1604" y="1146"/>
                    </a:cubicBezTo>
                    <a:cubicBezTo>
                      <a:pt x="1569" y="1111"/>
                      <a:pt x="1569" y="1111"/>
                      <a:pt x="1569" y="1111"/>
                    </a:cubicBezTo>
                    <a:cubicBezTo>
                      <a:pt x="1569" y="1110"/>
                      <a:pt x="1569" y="1110"/>
                      <a:pt x="1569" y="1109"/>
                    </a:cubicBezTo>
                    <a:cubicBezTo>
                      <a:pt x="1586" y="1079"/>
                      <a:pt x="1599" y="1048"/>
                      <a:pt x="1608" y="1016"/>
                    </a:cubicBezTo>
                    <a:cubicBezTo>
                      <a:pt x="1608" y="1015"/>
                      <a:pt x="1608" y="1015"/>
                      <a:pt x="1608" y="1015"/>
                    </a:cubicBezTo>
                    <a:cubicBezTo>
                      <a:pt x="1659" y="1015"/>
                      <a:pt x="1659" y="1015"/>
                      <a:pt x="1659" y="1015"/>
                    </a:cubicBezTo>
                    <a:cubicBezTo>
                      <a:pt x="1693" y="1015"/>
                      <a:pt x="1720" y="987"/>
                      <a:pt x="1720" y="953"/>
                    </a:cubicBezTo>
                    <a:cubicBezTo>
                      <a:pt x="1720" y="840"/>
                      <a:pt x="1720" y="840"/>
                      <a:pt x="1720" y="840"/>
                    </a:cubicBezTo>
                    <a:cubicBezTo>
                      <a:pt x="1720" y="806"/>
                      <a:pt x="1693" y="779"/>
                      <a:pt x="1659" y="779"/>
                    </a:cubicBezTo>
                    <a:close/>
                    <a:moveTo>
                      <a:pt x="1676" y="953"/>
                    </a:moveTo>
                    <a:cubicBezTo>
                      <a:pt x="1676" y="962"/>
                      <a:pt x="1668" y="970"/>
                      <a:pt x="1659" y="970"/>
                    </a:cubicBezTo>
                    <a:cubicBezTo>
                      <a:pt x="1591" y="970"/>
                      <a:pt x="1591" y="970"/>
                      <a:pt x="1591" y="970"/>
                    </a:cubicBezTo>
                    <a:cubicBezTo>
                      <a:pt x="1572" y="974"/>
                      <a:pt x="1572" y="974"/>
                      <a:pt x="1572" y="974"/>
                    </a:cubicBezTo>
                    <a:cubicBezTo>
                      <a:pt x="1568" y="991"/>
                      <a:pt x="1568" y="991"/>
                      <a:pt x="1568" y="991"/>
                    </a:cubicBezTo>
                    <a:cubicBezTo>
                      <a:pt x="1567" y="995"/>
                      <a:pt x="1566" y="999"/>
                      <a:pt x="1565" y="1004"/>
                    </a:cubicBezTo>
                    <a:cubicBezTo>
                      <a:pt x="1557" y="1033"/>
                      <a:pt x="1545" y="1061"/>
                      <a:pt x="1530" y="1088"/>
                    </a:cubicBezTo>
                    <a:cubicBezTo>
                      <a:pt x="1528" y="1091"/>
                      <a:pt x="1526" y="1095"/>
                      <a:pt x="1522" y="1102"/>
                    </a:cubicBezTo>
                    <a:cubicBezTo>
                      <a:pt x="1512" y="1117"/>
                      <a:pt x="1512" y="1117"/>
                      <a:pt x="1512" y="1117"/>
                    </a:cubicBezTo>
                    <a:cubicBezTo>
                      <a:pt x="1573" y="1178"/>
                      <a:pt x="1573" y="1178"/>
                      <a:pt x="1573" y="1178"/>
                    </a:cubicBezTo>
                    <a:cubicBezTo>
                      <a:pt x="1576" y="1181"/>
                      <a:pt x="1578" y="1185"/>
                      <a:pt x="1578" y="1190"/>
                    </a:cubicBezTo>
                    <a:cubicBezTo>
                      <a:pt x="1578" y="1194"/>
                      <a:pt x="1576" y="1198"/>
                      <a:pt x="1573" y="1201"/>
                    </a:cubicBezTo>
                    <a:cubicBezTo>
                      <a:pt x="1493" y="1281"/>
                      <a:pt x="1493" y="1281"/>
                      <a:pt x="1493" y="1281"/>
                    </a:cubicBezTo>
                    <a:cubicBezTo>
                      <a:pt x="1486" y="1288"/>
                      <a:pt x="1476" y="1288"/>
                      <a:pt x="1469" y="1281"/>
                    </a:cubicBezTo>
                    <a:cubicBezTo>
                      <a:pt x="1421" y="1233"/>
                      <a:pt x="1421" y="1233"/>
                      <a:pt x="1421" y="1233"/>
                    </a:cubicBezTo>
                    <a:cubicBezTo>
                      <a:pt x="1405" y="1223"/>
                      <a:pt x="1405" y="1223"/>
                      <a:pt x="1405" y="1223"/>
                    </a:cubicBezTo>
                    <a:cubicBezTo>
                      <a:pt x="1390" y="1232"/>
                      <a:pt x="1390" y="1232"/>
                      <a:pt x="1390" y="1232"/>
                    </a:cubicBezTo>
                    <a:cubicBezTo>
                      <a:pt x="1386" y="1235"/>
                      <a:pt x="1383" y="1237"/>
                      <a:pt x="1379" y="1239"/>
                    </a:cubicBezTo>
                    <a:cubicBezTo>
                      <a:pt x="1352" y="1254"/>
                      <a:pt x="1324" y="1266"/>
                      <a:pt x="1295" y="1274"/>
                    </a:cubicBezTo>
                    <a:cubicBezTo>
                      <a:pt x="1291" y="1275"/>
                      <a:pt x="1287" y="1276"/>
                      <a:pt x="1279" y="1278"/>
                    </a:cubicBezTo>
                    <a:cubicBezTo>
                      <a:pt x="1262" y="1282"/>
                      <a:pt x="1262" y="1282"/>
                      <a:pt x="1262" y="1282"/>
                    </a:cubicBezTo>
                    <a:cubicBezTo>
                      <a:pt x="1262" y="1368"/>
                      <a:pt x="1262" y="1368"/>
                      <a:pt x="1262" y="1368"/>
                    </a:cubicBezTo>
                    <a:cubicBezTo>
                      <a:pt x="1262" y="1377"/>
                      <a:pt x="1254" y="1384"/>
                      <a:pt x="1245" y="1384"/>
                    </a:cubicBezTo>
                    <a:cubicBezTo>
                      <a:pt x="1132" y="1384"/>
                      <a:pt x="1132" y="1384"/>
                      <a:pt x="1132" y="1384"/>
                    </a:cubicBezTo>
                    <a:cubicBezTo>
                      <a:pt x="1122" y="1384"/>
                      <a:pt x="1115" y="1377"/>
                      <a:pt x="1115" y="1368"/>
                    </a:cubicBezTo>
                    <a:cubicBezTo>
                      <a:pt x="1115" y="1299"/>
                      <a:pt x="1115" y="1299"/>
                      <a:pt x="1115" y="1299"/>
                    </a:cubicBezTo>
                    <a:cubicBezTo>
                      <a:pt x="1111" y="1281"/>
                      <a:pt x="1111" y="1281"/>
                      <a:pt x="1111" y="1281"/>
                    </a:cubicBezTo>
                    <a:cubicBezTo>
                      <a:pt x="1094" y="1277"/>
                      <a:pt x="1094" y="1277"/>
                      <a:pt x="1094" y="1277"/>
                    </a:cubicBezTo>
                    <a:cubicBezTo>
                      <a:pt x="1090" y="1276"/>
                      <a:pt x="1086" y="1275"/>
                      <a:pt x="1081" y="1274"/>
                    </a:cubicBezTo>
                    <a:cubicBezTo>
                      <a:pt x="1052" y="1265"/>
                      <a:pt x="1024" y="1254"/>
                      <a:pt x="997" y="1239"/>
                    </a:cubicBezTo>
                    <a:cubicBezTo>
                      <a:pt x="993" y="1237"/>
                      <a:pt x="990" y="1235"/>
                      <a:pt x="983" y="1230"/>
                    </a:cubicBezTo>
                    <a:cubicBezTo>
                      <a:pt x="968" y="1221"/>
                      <a:pt x="968" y="1221"/>
                      <a:pt x="968" y="1221"/>
                    </a:cubicBezTo>
                    <a:cubicBezTo>
                      <a:pt x="907" y="1281"/>
                      <a:pt x="907" y="1281"/>
                      <a:pt x="907" y="1281"/>
                    </a:cubicBezTo>
                    <a:cubicBezTo>
                      <a:pt x="901" y="1288"/>
                      <a:pt x="890" y="1288"/>
                      <a:pt x="883" y="1281"/>
                    </a:cubicBezTo>
                    <a:cubicBezTo>
                      <a:pt x="803" y="1201"/>
                      <a:pt x="803" y="1201"/>
                      <a:pt x="803" y="1201"/>
                    </a:cubicBezTo>
                    <a:cubicBezTo>
                      <a:pt x="800" y="1198"/>
                      <a:pt x="798" y="1194"/>
                      <a:pt x="798" y="1190"/>
                    </a:cubicBezTo>
                    <a:cubicBezTo>
                      <a:pt x="798" y="1185"/>
                      <a:pt x="800" y="1181"/>
                      <a:pt x="803" y="1178"/>
                    </a:cubicBezTo>
                    <a:cubicBezTo>
                      <a:pt x="851" y="1130"/>
                      <a:pt x="851" y="1130"/>
                      <a:pt x="851" y="1130"/>
                    </a:cubicBezTo>
                    <a:cubicBezTo>
                      <a:pt x="862" y="1113"/>
                      <a:pt x="862" y="1113"/>
                      <a:pt x="862" y="1113"/>
                    </a:cubicBezTo>
                    <a:cubicBezTo>
                      <a:pt x="852" y="1098"/>
                      <a:pt x="852" y="1098"/>
                      <a:pt x="852" y="1098"/>
                    </a:cubicBezTo>
                    <a:cubicBezTo>
                      <a:pt x="850" y="1095"/>
                      <a:pt x="848" y="1091"/>
                      <a:pt x="846" y="1088"/>
                    </a:cubicBezTo>
                    <a:cubicBezTo>
                      <a:pt x="831" y="1060"/>
                      <a:pt x="819" y="1032"/>
                      <a:pt x="811" y="1003"/>
                    </a:cubicBezTo>
                    <a:cubicBezTo>
                      <a:pt x="810" y="999"/>
                      <a:pt x="809" y="995"/>
                      <a:pt x="807" y="987"/>
                    </a:cubicBezTo>
                    <a:cubicBezTo>
                      <a:pt x="803" y="970"/>
                      <a:pt x="803" y="970"/>
                      <a:pt x="803" y="970"/>
                    </a:cubicBezTo>
                    <a:cubicBezTo>
                      <a:pt x="717" y="970"/>
                      <a:pt x="717" y="970"/>
                      <a:pt x="717" y="970"/>
                    </a:cubicBezTo>
                    <a:cubicBezTo>
                      <a:pt x="708" y="970"/>
                      <a:pt x="700" y="963"/>
                      <a:pt x="700" y="953"/>
                    </a:cubicBezTo>
                    <a:cubicBezTo>
                      <a:pt x="700" y="840"/>
                      <a:pt x="700" y="840"/>
                      <a:pt x="700" y="840"/>
                    </a:cubicBezTo>
                    <a:cubicBezTo>
                      <a:pt x="700" y="831"/>
                      <a:pt x="708" y="823"/>
                      <a:pt x="717" y="823"/>
                    </a:cubicBezTo>
                    <a:cubicBezTo>
                      <a:pt x="786" y="823"/>
                      <a:pt x="786" y="823"/>
                      <a:pt x="786" y="823"/>
                    </a:cubicBezTo>
                    <a:cubicBezTo>
                      <a:pt x="804" y="820"/>
                      <a:pt x="804" y="820"/>
                      <a:pt x="804" y="820"/>
                    </a:cubicBezTo>
                    <a:cubicBezTo>
                      <a:pt x="808" y="803"/>
                      <a:pt x="808" y="803"/>
                      <a:pt x="808" y="803"/>
                    </a:cubicBezTo>
                    <a:cubicBezTo>
                      <a:pt x="809" y="798"/>
                      <a:pt x="810" y="794"/>
                      <a:pt x="811" y="790"/>
                    </a:cubicBezTo>
                    <a:cubicBezTo>
                      <a:pt x="819" y="761"/>
                      <a:pt x="831" y="733"/>
                      <a:pt x="846" y="706"/>
                    </a:cubicBezTo>
                    <a:cubicBezTo>
                      <a:pt x="848" y="702"/>
                      <a:pt x="850" y="698"/>
                      <a:pt x="855" y="691"/>
                    </a:cubicBezTo>
                    <a:cubicBezTo>
                      <a:pt x="864" y="676"/>
                      <a:pt x="864" y="676"/>
                      <a:pt x="864" y="676"/>
                    </a:cubicBezTo>
                    <a:cubicBezTo>
                      <a:pt x="803" y="615"/>
                      <a:pt x="803" y="615"/>
                      <a:pt x="803" y="615"/>
                    </a:cubicBezTo>
                    <a:cubicBezTo>
                      <a:pt x="800" y="612"/>
                      <a:pt x="798" y="608"/>
                      <a:pt x="798" y="604"/>
                    </a:cubicBezTo>
                    <a:cubicBezTo>
                      <a:pt x="798" y="599"/>
                      <a:pt x="800" y="595"/>
                      <a:pt x="803" y="592"/>
                    </a:cubicBezTo>
                    <a:cubicBezTo>
                      <a:pt x="883" y="512"/>
                      <a:pt x="883" y="512"/>
                      <a:pt x="883" y="512"/>
                    </a:cubicBezTo>
                    <a:cubicBezTo>
                      <a:pt x="890" y="506"/>
                      <a:pt x="901" y="506"/>
                      <a:pt x="907" y="512"/>
                    </a:cubicBezTo>
                    <a:cubicBezTo>
                      <a:pt x="955" y="560"/>
                      <a:pt x="955" y="560"/>
                      <a:pt x="955" y="560"/>
                    </a:cubicBezTo>
                    <a:cubicBezTo>
                      <a:pt x="971" y="570"/>
                      <a:pt x="971" y="570"/>
                      <a:pt x="971" y="570"/>
                    </a:cubicBezTo>
                    <a:cubicBezTo>
                      <a:pt x="986" y="561"/>
                      <a:pt x="986" y="561"/>
                      <a:pt x="986" y="561"/>
                    </a:cubicBezTo>
                    <a:cubicBezTo>
                      <a:pt x="990" y="559"/>
                      <a:pt x="993" y="556"/>
                      <a:pt x="997" y="554"/>
                    </a:cubicBezTo>
                    <a:cubicBezTo>
                      <a:pt x="1024" y="539"/>
                      <a:pt x="1052" y="528"/>
                      <a:pt x="1081" y="520"/>
                    </a:cubicBezTo>
                    <a:cubicBezTo>
                      <a:pt x="1086" y="519"/>
                      <a:pt x="1090" y="518"/>
                      <a:pt x="1098" y="516"/>
                    </a:cubicBezTo>
                    <a:cubicBezTo>
                      <a:pt x="1115" y="512"/>
                      <a:pt x="1115" y="512"/>
                      <a:pt x="1115" y="512"/>
                    </a:cubicBezTo>
                    <a:cubicBezTo>
                      <a:pt x="1115" y="426"/>
                      <a:pt x="1115" y="426"/>
                      <a:pt x="1115" y="426"/>
                    </a:cubicBezTo>
                    <a:cubicBezTo>
                      <a:pt x="1115" y="416"/>
                      <a:pt x="1122" y="409"/>
                      <a:pt x="1132" y="409"/>
                    </a:cubicBezTo>
                    <a:cubicBezTo>
                      <a:pt x="1245" y="409"/>
                      <a:pt x="1245" y="409"/>
                      <a:pt x="1245" y="409"/>
                    </a:cubicBezTo>
                    <a:cubicBezTo>
                      <a:pt x="1254" y="409"/>
                      <a:pt x="1262" y="417"/>
                      <a:pt x="1262" y="426"/>
                    </a:cubicBezTo>
                    <a:cubicBezTo>
                      <a:pt x="1262" y="494"/>
                      <a:pt x="1262" y="494"/>
                      <a:pt x="1262" y="494"/>
                    </a:cubicBezTo>
                    <a:cubicBezTo>
                      <a:pt x="1265" y="512"/>
                      <a:pt x="1265" y="512"/>
                      <a:pt x="1265" y="512"/>
                    </a:cubicBezTo>
                    <a:cubicBezTo>
                      <a:pt x="1282" y="517"/>
                      <a:pt x="1282" y="517"/>
                      <a:pt x="1282" y="517"/>
                    </a:cubicBezTo>
                    <a:cubicBezTo>
                      <a:pt x="1287" y="518"/>
                      <a:pt x="1291" y="519"/>
                      <a:pt x="1295" y="520"/>
                    </a:cubicBezTo>
                    <a:cubicBezTo>
                      <a:pt x="1324" y="528"/>
                      <a:pt x="1352" y="539"/>
                      <a:pt x="1379" y="554"/>
                    </a:cubicBezTo>
                    <a:cubicBezTo>
                      <a:pt x="1383" y="556"/>
                      <a:pt x="1386" y="559"/>
                      <a:pt x="1394" y="563"/>
                    </a:cubicBezTo>
                    <a:cubicBezTo>
                      <a:pt x="1409" y="572"/>
                      <a:pt x="1409" y="572"/>
                      <a:pt x="1409" y="572"/>
                    </a:cubicBezTo>
                    <a:cubicBezTo>
                      <a:pt x="1469" y="512"/>
                      <a:pt x="1469" y="512"/>
                      <a:pt x="1469" y="512"/>
                    </a:cubicBezTo>
                    <a:cubicBezTo>
                      <a:pt x="1476" y="505"/>
                      <a:pt x="1486" y="505"/>
                      <a:pt x="1493" y="512"/>
                    </a:cubicBezTo>
                    <a:cubicBezTo>
                      <a:pt x="1573" y="592"/>
                      <a:pt x="1573" y="592"/>
                      <a:pt x="1573" y="592"/>
                    </a:cubicBezTo>
                    <a:cubicBezTo>
                      <a:pt x="1576" y="595"/>
                      <a:pt x="1578" y="599"/>
                      <a:pt x="1578" y="604"/>
                    </a:cubicBezTo>
                    <a:cubicBezTo>
                      <a:pt x="1578" y="608"/>
                      <a:pt x="1576" y="612"/>
                      <a:pt x="1573" y="616"/>
                    </a:cubicBezTo>
                    <a:cubicBezTo>
                      <a:pt x="1525" y="664"/>
                      <a:pt x="1525" y="664"/>
                      <a:pt x="1525" y="664"/>
                    </a:cubicBezTo>
                    <a:cubicBezTo>
                      <a:pt x="1515" y="680"/>
                      <a:pt x="1515" y="680"/>
                      <a:pt x="1515" y="680"/>
                    </a:cubicBezTo>
                    <a:cubicBezTo>
                      <a:pt x="1524" y="695"/>
                      <a:pt x="1524" y="695"/>
                      <a:pt x="1524" y="695"/>
                    </a:cubicBezTo>
                    <a:cubicBezTo>
                      <a:pt x="1526" y="698"/>
                      <a:pt x="1528" y="702"/>
                      <a:pt x="1530" y="705"/>
                    </a:cubicBezTo>
                    <a:cubicBezTo>
                      <a:pt x="1545" y="732"/>
                      <a:pt x="1557" y="761"/>
                      <a:pt x="1565" y="790"/>
                    </a:cubicBezTo>
                    <a:cubicBezTo>
                      <a:pt x="1566" y="794"/>
                      <a:pt x="1567" y="798"/>
                      <a:pt x="1569" y="806"/>
                    </a:cubicBezTo>
                    <a:cubicBezTo>
                      <a:pt x="1573" y="823"/>
                      <a:pt x="1573" y="823"/>
                      <a:pt x="1573" y="823"/>
                    </a:cubicBezTo>
                    <a:cubicBezTo>
                      <a:pt x="1659" y="823"/>
                      <a:pt x="1659" y="823"/>
                      <a:pt x="1659" y="823"/>
                    </a:cubicBezTo>
                    <a:cubicBezTo>
                      <a:pt x="1668" y="823"/>
                      <a:pt x="1676" y="831"/>
                      <a:pt x="1676" y="840"/>
                    </a:cubicBezTo>
                    <a:lnTo>
                      <a:pt x="1676" y="95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40" name="TextBox 24">
                <a:extLst>
                  <a:ext uri="{FF2B5EF4-FFF2-40B4-BE49-F238E27FC236}">
                    <a16:creationId xmlns:a16="http://schemas.microsoft.com/office/drawing/2014/main" id="{1573AE13-B7BA-9A7F-33A6-79C51275B784}"/>
                  </a:ext>
                </a:extLst>
              </p:cNvPr>
              <p:cNvSpPr txBox="1"/>
              <p:nvPr/>
            </p:nvSpPr>
            <p:spPr>
              <a:xfrm>
                <a:off x="867019" y="1622596"/>
                <a:ext cx="161925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b="1" cap="small" dirty="0">
                    <a:solidFill>
                      <a:schemeClr val="bg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Exporter Focus</a:t>
                </a:r>
              </a:p>
            </p:txBody>
          </p:sp>
          <p:sp>
            <p:nvSpPr>
              <p:cNvPr id="41" name="TextBox 25">
                <a:extLst>
                  <a:ext uri="{FF2B5EF4-FFF2-40B4-BE49-F238E27FC236}">
                    <a16:creationId xmlns:a16="http://schemas.microsoft.com/office/drawing/2014/main" id="{6C19D1D5-CDA4-2579-DB5E-E14A1C7AB038}"/>
                  </a:ext>
                </a:extLst>
              </p:cNvPr>
              <p:cNvSpPr txBox="1"/>
              <p:nvPr/>
            </p:nvSpPr>
            <p:spPr>
              <a:xfrm>
                <a:off x="850017" y="2916473"/>
                <a:ext cx="165169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b="1" cap="small" dirty="0">
                    <a:solidFill>
                      <a:schemeClr val="bg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Ownership Focus</a:t>
                </a:r>
              </a:p>
            </p:txBody>
          </p:sp>
          <p:sp>
            <p:nvSpPr>
              <p:cNvPr id="45" name="TextBox 26">
                <a:extLst>
                  <a:ext uri="{FF2B5EF4-FFF2-40B4-BE49-F238E27FC236}">
                    <a16:creationId xmlns:a16="http://schemas.microsoft.com/office/drawing/2014/main" id="{9D283CEC-5492-2DBB-F750-0E050D582C2E}"/>
                  </a:ext>
                </a:extLst>
              </p:cNvPr>
              <p:cNvSpPr txBox="1"/>
              <p:nvPr/>
            </p:nvSpPr>
            <p:spPr>
              <a:xfrm>
                <a:off x="867933" y="4097068"/>
                <a:ext cx="1616245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s-MX"/>
                </a:defPPr>
                <a:lvl1pPr algn="ctr">
                  <a:defRPr b="1" cap="small">
                    <a:solidFill>
                      <a:schemeClr val="bg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sz="2000" dirty="0"/>
                  <a:t>Size of the Economic Unit</a:t>
                </a:r>
              </a:p>
            </p:txBody>
          </p:sp>
          <p:cxnSp>
            <p:nvCxnSpPr>
              <p:cNvPr id="48" name="Conector recto de flecha 47">
                <a:extLst>
                  <a:ext uri="{FF2B5EF4-FFF2-40B4-BE49-F238E27FC236}">
                    <a16:creationId xmlns:a16="http://schemas.microsoft.com/office/drawing/2014/main" id="{334AD995-D6D3-FDDA-D38C-EA9058DBC819}"/>
                  </a:ext>
                </a:extLst>
              </p:cNvPr>
              <p:cNvCxnSpPr>
                <a:cxnSpLocks/>
                <a:stCxn id="41" idx="3"/>
                <a:endCxn id="44" idx="1"/>
              </p:cNvCxnSpPr>
              <p:nvPr/>
            </p:nvCxnSpPr>
            <p:spPr>
              <a:xfrm>
                <a:off x="2501713" y="3224250"/>
                <a:ext cx="720924" cy="470"/>
              </a:xfrm>
              <a:prstGeom prst="straightConnector1">
                <a:avLst/>
              </a:prstGeom>
              <a:ln w="38100">
                <a:solidFill>
                  <a:srgbClr val="335570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cto de flecha 48">
                <a:extLst>
                  <a:ext uri="{FF2B5EF4-FFF2-40B4-BE49-F238E27FC236}">
                    <a16:creationId xmlns:a16="http://schemas.microsoft.com/office/drawing/2014/main" id="{A25AB8DD-D42C-7D60-7B2B-BB703E045C88}"/>
                  </a:ext>
                </a:extLst>
              </p:cNvPr>
              <p:cNvCxnSpPr>
                <a:cxnSpLocks/>
                <a:stCxn id="40" idx="3"/>
                <a:endCxn id="13" idx="1"/>
              </p:cNvCxnSpPr>
              <p:nvPr/>
            </p:nvCxnSpPr>
            <p:spPr>
              <a:xfrm flipV="1">
                <a:off x="2486269" y="1930046"/>
                <a:ext cx="735916" cy="327"/>
              </a:xfrm>
              <a:prstGeom prst="straightConnector1">
                <a:avLst/>
              </a:prstGeom>
              <a:ln w="38100">
                <a:solidFill>
                  <a:schemeClr val="accent3">
                    <a:lumMod val="75000"/>
                    <a:lumOff val="2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cto de flecha 49">
                <a:extLst>
                  <a:ext uri="{FF2B5EF4-FFF2-40B4-BE49-F238E27FC236}">
                    <a16:creationId xmlns:a16="http://schemas.microsoft.com/office/drawing/2014/main" id="{4E9802DA-6ED1-BB5F-1B23-F335173E86B8}"/>
                  </a:ext>
                </a:extLst>
              </p:cNvPr>
              <p:cNvCxnSpPr>
                <a:cxnSpLocks/>
                <a:stCxn id="45" idx="3"/>
                <a:endCxn id="27" idx="1"/>
              </p:cNvCxnSpPr>
              <p:nvPr/>
            </p:nvCxnSpPr>
            <p:spPr>
              <a:xfrm>
                <a:off x="2484178" y="4558733"/>
                <a:ext cx="738007" cy="431"/>
              </a:xfrm>
              <a:prstGeom prst="straightConnector1">
                <a:avLst/>
              </a:prstGeom>
              <a:ln w="38100">
                <a:solidFill>
                  <a:srgbClr val="666666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Rounded Rectangle 9">
                <a:extLst>
                  <a:ext uri="{FF2B5EF4-FFF2-40B4-BE49-F238E27FC236}">
                    <a16:creationId xmlns:a16="http://schemas.microsoft.com/office/drawing/2014/main" id="{B1ED40D9-FE16-6978-0C52-64E0A6D7A5A8}"/>
                  </a:ext>
                </a:extLst>
              </p:cNvPr>
              <p:cNvSpPr/>
              <p:nvPr/>
            </p:nvSpPr>
            <p:spPr>
              <a:xfrm rot="2700000">
                <a:off x="9914306" y="3329131"/>
                <a:ext cx="1414800" cy="1414800"/>
              </a:xfrm>
              <a:prstGeom prst="roundRect">
                <a:avLst/>
              </a:prstGeom>
              <a:solidFill>
                <a:srgbClr val="00B0F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/>
                  <a:t>	</a:t>
                </a:r>
              </a:p>
            </p:txBody>
          </p:sp>
          <p:sp>
            <p:nvSpPr>
              <p:cNvPr id="96" name="TextBox 27">
                <a:extLst>
                  <a:ext uri="{FF2B5EF4-FFF2-40B4-BE49-F238E27FC236}">
                    <a16:creationId xmlns:a16="http://schemas.microsoft.com/office/drawing/2014/main" id="{240F8183-8752-6A51-01B4-CA7AD3953868}"/>
                  </a:ext>
                </a:extLst>
              </p:cNvPr>
              <p:cNvSpPr txBox="1"/>
              <p:nvPr/>
            </p:nvSpPr>
            <p:spPr>
              <a:xfrm>
                <a:off x="9837447" y="3728754"/>
                <a:ext cx="156535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s-MX"/>
                </a:defPPr>
                <a:lvl1pPr algn="ctr">
                  <a:defRPr b="1" cap="small">
                    <a:solidFill>
                      <a:schemeClr val="bg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GB" sz="2000" dirty="0"/>
                  <a:t>Integrated Focus</a:t>
                </a:r>
              </a:p>
            </p:txBody>
          </p:sp>
          <p:cxnSp>
            <p:nvCxnSpPr>
              <p:cNvPr id="102" name="Conector recto de flecha 48">
                <a:extLst>
                  <a:ext uri="{FF2B5EF4-FFF2-40B4-BE49-F238E27FC236}">
                    <a16:creationId xmlns:a16="http://schemas.microsoft.com/office/drawing/2014/main" id="{F2200CF7-7F8B-3D67-E83F-CD3CCD75395E}"/>
                  </a:ext>
                </a:extLst>
              </p:cNvPr>
              <p:cNvCxnSpPr>
                <a:cxnSpLocks/>
                <a:stCxn id="96" idx="0"/>
                <a:endCxn id="13" idx="3"/>
              </p:cNvCxnSpPr>
              <p:nvPr/>
            </p:nvCxnSpPr>
            <p:spPr>
              <a:xfrm rot="16200000" flipV="1">
                <a:off x="8926025" y="2034654"/>
                <a:ext cx="1798708" cy="1589491"/>
              </a:xfrm>
              <a:prstGeom prst="bentConnector2">
                <a:avLst/>
              </a:prstGeom>
              <a:ln w="38100">
                <a:solidFill>
                  <a:srgbClr val="33C0F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Conector recto de flecha 48">
                <a:extLst>
                  <a:ext uri="{FF2B5EF4-FFF2-40B4-BE49-F238E27FC236}">
                    <a16:creationId xmlns:a16="http://schemas.microsoft.com/office/drawing/2014/main" id="{AB3AF3F8-7436-1431-D10F-62ED8EF3F108}"/>
                  </a:ext>
                </a:extLst>
              </p:cNvPr>
              <p:cNvCxnSpPr>
                <a:cxnSpLocks/>
                <a:stCxn id="96" idx="2"/>
                <a:endCxn id="20" idx="3"/>
              </p:cNvCxnSpPr>
              <p:nvPr/>
            </p:nvCxnSpPr>
            <p:spPr>
              <a:xfrm rot="5400000">
                <a:off x="9049390" y="4325551"/>
                <a:ext cx="1551978" cy="1589491"/>
              </a:xfrm>
              <a:prstGeom prst="bentConnector2">
                <a:avLst/>
              </a:prstGeom>
              <a:ln w="38100">
                <a:solidFill>
                  <a:srgbClr val="33C0F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26">
                <a:extLst>
                  <a:ext uri="{FF2B5EF4-FFF2-40B4-BE49-F238E27FC236}">
                    <a16:creationId xmlns:a16="http://schemas.microsoft.com/office/drawing/2014/main" id="{D9612646-BC3E-60B2-96A5-F918D44AAA7C}"/>
                  </a:ext>
                </a:extLst>
              </p:cNvPr>
              <p:cNvSpPr txBox="1"/>
              <p:nvPr/>
            </p:nvSpPr>
            <p:spPr>
              <a:xfrm>
                <a:off x="1198549" y="5429486"/>
                <a:ext cx="101727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s-MX"/>
                </a:defPPr>
                <a:lvl1pPr algn="ctr">
                  <a:defRPr b="1" cap="small">
                    <a:solidFill>
                      <a:schemeClr val="bg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sz="2000" dirty="0"/>
                  <a:t>FNE </a:t>
                </a:r>
              </a:p>
              <a:p>
                <a:r>
                  <a:rPr lang="en-US" sz="2000" dirty="0"/>
                  <a:t>and </a:t>
                </a:r>
              </a:p>
              <a:p>
                <a:r>
                  <a:rPr lang="en-US" sz="2000" dirty="0"/>
                  <a:t>INE</a:t>
                </a:r>
              </a:p>
            </p:txBody>
          </p: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DEDAA650-17A9-42CE-0B23-8168915D43A4}"/>
                  </a:ext>
                </a:extLst>
              </p:cNvPr>
              <p:cNvSpPr txBox="1"/>
              <p:nvPr/>
            </p:nvSpPr>
            <p:spPr>
              <a:xfrm>
                <a:off x="3222185" y="5603384"/>
                <a:ext cx="5808448" cy="5858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s-MX"/>
                </a:defPPr>
                <a:lvl1pPr marL="285750" indent="-285750" algn="just">
                  <a:lnSpc>
                    <a:spcPct val="110000"/>
                  </a:lnSpc>
                  <a:buFont typeface="Arial" panose="020B0604020202020204" pitchFamily="34" charset="0"/>
                  <a:buChar char="•"/>
                  <a:defRPr b="0">
                    <a:solidFill>
                      <a:srgbClr val="666666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The categories Formal Non-Exporter </a:t>
                </a:r>
                <a:r>
                  <a:rPr lang="en-GB" b="1" dirty="0">
                    <a:solidFill>
                      <a:schemeClr val="bg1">
                        <a:lumMod val="50000"/>
                      </a:schemeClr>
                    </a:solidFill>
                  </a:rPr>
                  <a:t>(FNE)</a:t>
                </a:r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 and Informal Non-Exporter </a:t>
                </a:r>
                <a:r>
                  <a:rPr lang="en-GB" b="1" dirty="0">
                    <a:solidFill>
                      <a:schemeClr val="bg1">
                        <a:lumMod val="50000"/>
                      </a:schemeClr>
                    </a:solidFill>
                  </a:rPr>
                  <a:t>(INE) remain unchanged</a:t>
                </a:r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</p:txBody>
          </p:sp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AB606C68-9EFB-1CDA-432B-0549E8ECF046}"/>
                  </a:ext>
                </a:extLst>
              </p:cNvPr>
              <p:cNvSpPr txBox="1"/>
              <p:nvPr/>
            </p:nvSpPr>
            <p:spPr>
              <a:xfrm>
                <a:off x="3222637" y="2733303"/>
                <a:ext cx="5868362" cy="9828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Based on the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Ownership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Focus, each of its categories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is extended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into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small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medium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large 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rPr>
                  <a:t>(Size  of the Economic Unit Focus).</a:t>
                </a:r>
                <a:endParaRPr lang="en-GB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2" name="Conector recto de flecha 49">
                <a:extLst>
                  <a:ext uri="{FF2B5EF4-FFF2-40B4-BE49-F238E27FC236}">
                    <a16:creationId xmlns:a16="http://schemas.microsoft.com/office/drawing/2014/main" id="{D27CDCD2-B2C9-EAB8-0F9C-95206FA012BB}"/>
                  </a:ext>
                </a:extLst>
              </p:cNvPr>
              <p:cNvCxnSpPr>
                <a:cxnSpLocks/>
                <a:stCxn id="17" idx="3"/>
                <a:endCxn id="20" idx="1"/>
              </p:cNvCxnSpPr>
              <p:nvPr/>
            </p:nvCxnSpPr>
            <p:spPr>
              <a:xfrm>
                <a:off x="2215825" y="5891151"/>
                <a:ext cx="1006360" cy="5134"/>
              </a:xfrm>
              <a:prstGeom prst="straightConnector1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2780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7F3EFBCE-26E9-4939-83F0-4CE160CB453A}"/>
              </a:ext>
            </a:extLst>
          </p:cNvPr>
          <p:cNvGraphicFramePr>
            <a:graphicFrameLocks/>
          </p:cNvGraphicFramePr>
          <p:nvPr/>
        </p:nvGraphicFramePr>
        <p:xfrm>
          <a:off x="-21447" y="1690066"/>
          <a:ext cx="4057774" cy="328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Conector fuera de página 5">
            <a:extLst>
              <a:ext uri="{FF2B5EF4-FFF2-40B4-BE49-F238E27FC236}">
                <a16:creationId xmlns:a16="http://schemas.microsoft.com/office/drawing/2014/main" id="{7F7B4C7F-3F72-4178-8D7C-76E232BF05F3}"/>
              </a:ext>
            </a:extLst>
          </p:cNvPr>
          <p:cNvSpPr/>
          <p:nvPr/>
        </p:nvSpPr>
        <p:spPr>
          <a:xfrm rot="16200000">
            <a:off x="718426" y="-318882"/>
            <a:ext cx="461665" cy="1893627"/>
          </a:xfrm>
          <a:prstGeom prst="flowChartOffpageConnector">
            <a:avLst/>
          </a:prstGeom>
          <a:solidFill>
            <a:srgbClr val="033057"/>
          </a:solidFill>
          <a:ln w="9525" cap="flat" cmpd="sng" algn="ctr">
            <a:noFill/>
            <a:prstDash val="solid"/>
          </a:ln>
          <a:effectLst/>
        </p:spPr>
        <p:txBody>
          <a:bodyPr vert="vert" wrap="square" rtlCol="0" anchor="ctr">
            <a:spAutoFit/>
          </a:bodyPr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Industry</a:t>
            </a:r>
          </a:p>
        </p:txBody>
      </p:sp>
      <p:sp>
        <p:nvSpPr>
          <p:cNvPr id="29" name="Redondear rectángulo de esquina diagonal 6">
            <a:extLst>
              <a:ext uri="{FF2B5EF4-FFF2-40B4-BE49-F238E27FC236}">
                <a16:creationId xmlns:a16="http://schemas.microsoft.com/office/drawing/2014/main" id="{F5E72C2D-8C75-402D-95BD-69CF4CDEB42B}"/>
              </a:ext>
            </a:extLst>
          </p:cNvPr>
          <p:cNvSpPr/>
          <p:nvPr/>
        </p:nvSpPr>
        <p:spPr>
          <a:xfrm>
            <a:off x="2096460" y="390981"/>
            <a:ext cx="9866058" cy="485341"/>
          </a:xfrm>
          <a:prstGeom prst="round2DiagRect">
            <a:avLst/>
          </a:prstGeom>
          <a:solidFill>
            <a:srgbClr val="033057"/>
          </a:solidFill>
          <a:ln w="19050" cap="flat" cmpd="sng" algn="ctr">
            <a:noFill/>
            <a:prstDash val="sysDash"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% </a:t>
            </a:r>
            <a:r>
              <a:rPr kumimoji="0" lang="en-US" sz="2400" b="1" i="0" u="none" strike="noStrike" kern="0" cap="none" spc="60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Production share</a:t>
            </a:r>
          </a:p>
        </p:txBody>
      </p:sp>
      <p:sp>
        <p:nvSpPr>
          <p:cNvPr id="31" name="Terminador 8">
            <a:extLst>
              <a:ext uri="{FF2B5EF4-FFF2-40B4-BE49-F238E27FC236}">
                <a16:creationId xmlns:a16="http://schemas.microsoft.com/office/drawing/2014/main" id="{9AF8130C-24B4-4BA1-B5C2-9F0FB08C42EF}"/>
              </a:ext>
            </a:extLst>
          </p:cNvPr>
          <p:cNvSpPr/>
          <p:nvPr/>
        </p:nvSpPr>
        <p:spPr>
          <a:xfrm>
            <a:off x="3959418" y="1301739"/>
            <a:ext cx="1902449" cy="760167"/>
          </a:xfrm>
          <a:prstGeom prst="flowChartTerminator">
            <a:avLst/>
          </a:prstGeom>
          <a:noFill/>
          <a:ln w="28575" cap="flat" cmpd="sng" algn="ctr">
            <a:solidFill>
              <a:srgbClr val="178FD5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>
                <a:ln>
                  <a:noFill/>
                </a:ln>
                <a:solidFill>
                  <a:srgbClr val="178F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Exporter</a:t>
            </a:r>
          </a:p>
        </p:txBody>
      </p:sp>
      <p:sp>
        <p:nvSpPr>
          <p:cNvPr id="32" name="Terminador 9">
            <a:extLst>
              <a:ext uri="{FF2B5EF4-FFF2-40B4-BE49-F238E27FC236}">
                <a16:creationId xmlns:a16="http://schemas.microsoft.com/office/drawing/2014/main" id="{40210E2B-A8C8-43E0-82EE-40E64E09CF18}"/>
              </a:ext>
            </a:extLst>
          </p:cNvPr>
          <p:cNvSpPr/>
          <p:nvPr/>
        </p:nvSpPr>
        <p:spPr>
          <a:xfrm>
            <a:off x="9338847" y="1301739"/>
            <a:ext cx="1989645" cy="760165"/>
          </a:xfrm>
          <a:prstGeom prst="flowChartTerminator">
            <a:avLst/>
          </a:prstGeom>
          <a:noFill/>
          <a:ln w="28575" cap="flat" cmpd="sng" algn="ctr">
            <a:solidFill>
              <a:srgbClr val="178FD5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dirty="0">
                <a:ln>
                  <a:noFill/>
                </a:ln>
                <a:solidFill>
                  <a:srgbClr val="178F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Non- Exporter</a:t>
            </a:r>
          </a:p>
        </p:txBody>
      </p:sp>
      <p:sp>
        <p:nvSpPr>
          <p:cNvPr id="38" name="Retraso 16">
            <a:extLst>
              <a:ext uri="{FF2B5EF4-FFF2-40B4-BE49-F238E27FC236}">
                <a16:creationId xmlns:a16="http://schemas.microsoft.com/office/drawing/2014/main" id="{52FC54B6-A42C-4359-8953-67699BD9034C}"/>
              </a:ext>
            </a:extLst>
          </p:cNvPr>
          <p:cNvSpPr/>
          <p:nvPr/>
        </p:nvSpPr>
        <p:spPr>
          <a:xfrm>
            <a:off x="2019686" y="4288296"/>
            <a:ext cx="432000" cy="519351"/>
          </a:xfrm>
          <a:prstGeom prst="flowChartDelay">
            <a:avLst/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</a:ln>
          <a:effectLst/>
        </p:spPr>
        <p:txBody>
          <a:bodyPr vert="horz" wrap="square" rtlCol="0" anchor="ctr">
            <a:spAutoFit/>
          </a:bodyPr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</a:t>
            </a:r>
            <a:endParaRPr kumimoji="0" lang="es-MX" b="1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39" name="Retraso 17">
            <a:extLst>
              <a:ext uri="{FF2B5EF4-FFF2-40B4-BE49-F238E27FC236}">
                <a16:creationId xmlns:a16="http://schemas.microsoft.com/office/drawing/2014/main" id="{DF47D15F-288F-4D7D-897F-BD7AFC079FA9}"/>
              </a:ext>
            </a:extLst>
          </p:cNvPr>
          <p:cNvSpPr/>
          <p:nvPr/>
        </p:nvSpPr>
        <p:spPr>
          <a:xfrm>
            <a:off x="2482218" y="4430837"/>
            <a:ext cx="432000" cy="519351"/>
          </a:xfrm>
          <a:prstGeom prst="flowChartDelay">
            <a:avLst/>
          </a:prstGeom>
          <a:solidFill>
            <a:schemeClr val="bg1"/>
          </a:solidFill>
          <a:ln w="19050" cap="flat" cmpd="sng" algn="ctr">
            <a:solidFill>
              <a:srgbClr val="5C5C5C">
                <a:alpha val="75000"/>
              </a:srgbClr>
            </a:solidFill>
            <a:prstDash val="solid"/>
          </a:ln>
          <a:effectLst/>
        </p:spPr>
        <p:txBody>
          <a:bodyPr vert="horz" wrap="square" rtlCol="0" anchor="ctr">
            <a:spAutoFit/>
          </a:bodyPr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</a:t>
            </a:r>
          </a:p>
        </p:txBody>
      </p:sp>
      <p:sp>
        <p:nvSpPr>
          <p:cNvPr id="43" name="Retraso 18">
            <a:extLst>
              <a:ext uri="{FF2B5EF4-FFF2-40B4-BE49-F238E27FC236}">
                <a16:creationId xmlns:a16="http://schemas.microsoft.com/office/drawing/2014/main" id="{E3E6B6B1-DB13-4F48-BBD1-5EAE1A1332E5}"/>
              </a:ext>
            </a:extLst>
          </p:cNvPr>
          <p:cNvSpPr/>
          <p:nvPr/>
        </p:nvSpPr>
        <p:spPr>
          <a:xfrm>
            <a:off x="2941031" y="4641006"/>
            <a:ext cx="432000" cy="519351"/>
          </a:xfrm>
          <a:prstGeom prst="flowChartDelay">
            <a:avLst/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</a:ln>
          <a:effectLst/>
        </p:spPr>
        <p:txBody>
          <a:bodyPr vert="horz" wrap="square" rtlCol="0" anchor="ctr">
            <a:spAutoFit/>
          </a:bodyPr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</a:t>
            </a:r>
            <a:endParaRPr kumimoji="0" lang="es-MX" b="1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0DDDD20A-C546-48E5-89B1-A273337FEBE8}"/>
              </a:ext>
            </a:extLst>
          </p:cNvPr>
          <p:cNvGrpSpPr/>
          <p:nvPr/>
        </p:nvGrpSpPr>
        <p:grpSpPr>
          <a:xfrm>
            <a:off x="-7503" y="1389337"/>
            <a:ext cx="1995764" cy="778097"/>
            <a:chOff x="7329176" y="2728463"/>
            <a:chExt cx="2032004" cy="595102"/>
          </a:xfrm>
        </p:grpSpPr>
        <p:sp>
          <p:nvSpPr>
            <p:cNvPr id="102" name="Conector fuera de página 72">
              <a:extLst>
                <a:ext uri="{FF2B5EF4-FFF2-40B4-BE49-F238E27FC236}">
                  <a16:creationId xmlns:a16="http://schemas.microsoft.com/office/drawing/2014/main" id="{6CA8F2D8-0AD8-4901-BEE4-2C82C631D9C1}"/>
                </a:ext>
              </a:extLst>
            </p:cNvPr>
            <p:cNvSpPr/>
            <p:nvPr/>
          </p:nvSpPr>
          <p:spPr>
            <a:xfrm rot="16200000">
              <a:off x="8015773" y="2048194"/>
              <a:ext cx="564943" cy="1938138"/>
            </a:xfrm>
            <a:prstGeom prst="flowChartOffpageConnector">
              <a:avLst/>
            </a:prstGeom>
            <a:solidFill>
              <a:srgbClr val="178FD5"/>
            </a:solidFill>
            <a:ln w="9525" cap="flat" cmpd="sng" algn="ctr">
              <a:solidFill>
                <a:srgbClr val="088683"/>
              </a:solidFill>
              <a:prstDash val="solid"/>
            </a:ln>
            <a:effectLst/>
          </p:spPr>
          <p:txBody>
            <a:bodyPr vert="vert" wrap="square" rtlCol="0" anchor="ctr">
              <a:spAutoFit/>
            </a:bodyPr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Exporter Focus</a:t>
              </a:r>
            </a:p>
          </p:txBody>
        </p:sp>
        <p:sp>
          <p:nvSpPr>
            <p:cNvPr id="103" name="Conector 73">
              <a:extLst>
                <a:ext uri="{FF2B5EF4-FFF2-40B4-BE49-F238E27FC236}">
                  <a16:creationId xmlns:a16="http://schemas.microsoft.com/office/drawing/2014/main" id="{AE731EC3-5AEC-453B-8F85-DDCC0D941554}"/>
                </a:ext>
              </a:extLst>
            </p:cNvPr>
            <p:cNvSpPr/>
            <p:nvPr/>
          </p:nvSpPr>
          <p:spPr>
            <a:xfrm>
              <a:off x="8673129" y="2728463"/>
              <a:ext cx="688051" cy="595102"/>
            </a:xfrm>
            <a:prstGeom prst="flowChartConnector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51428970-BBED-456C-A9A8-BD41D23BC6B6}"/>
              </a:ext>
            </a:extLst>
          </p:cNvPr>
          <p:cNvGrpSpPr/>
          <p:nvPr/>
        </p:nvGrpSpPr>
        <p:grpSpPr>
          <a:xfrm>
            <a:off x="2436" y="3094239"/>
            <a:ext cx="1993734" cy="841054"/>
            <a:chOff x="10421842" y="1245540"/>
            <a:chExt cx="2116715" cy="677108"/>
          </a:xfrm>
        </p:grpSpPr>
        <p:sp>
          <p:nvSpPr>
            <p:cNvPr id="99" name="Conector fuera de página 69">
              <a:extLst>
                <a:ext uri="{FF2B5EF4-FFF2-40B4-BE49-F238E27FC236}">
                  <a16:creationId xmlns:a16="http://schemas.microsoft.com/office/drawing/2014/main" id="{582191A7-097C-410B-B0F4-1824ED5D1D2B}"/>
                </a:ext>
              </a:extLst>
            </p:cNvPr>
            <p:cNvSpPr/>
            <p:nvPr/>
          </p:nvSpPr>
          <p:spPr>
            <a:xfrm rot="16200000">
              <a:off x="11135438" y="566915"/>
              <a:ext cx="594677" cy="2021869"/>
            </a:xfrm>
            <a:prstGeom prst="flowChartOffpageConnector">
              <a:avLst/>
            </a:prstGeom>
            <a:solidFill>
              <a:srgbClr val="33C0F3"/>
            </a:solidFill>
            <a:ln w="9525" cap="flat" cmpd="sng" algn="ctr">
              <a:noFill/>
              <a:prstDash val="solid"/>
            </a:ln>
            <a:effectLst/>
          </p:spPr>
          <p:txBody>
            <a:bodyPr vert="vert" wrap="square" rtlCol="0" anchor="ctr">
              <a:spAutoFit/>
            </a:bodyPr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Ownership Focus</a:t>
              </a:r>
            </a:p>
          </p:txBody>
        </p:sp>
        <p:sp>
          <p:nvSpPr>
            <p:cNvPr id="100" name="Conector 70">
              <a:extLst>
                <a:ext uri="{FF2B5EF4-FFF2-40B4-BE49-F238E27FC236}">
                  <a16:creationId xmlns:a16="http://schemas.microsoft.com/office/drawing/2014/main" id="{AD69CADB-47E5-4157-BA8B-377C87FE0A80}"/>
                </a:ext>
              </a:extLst>
            </p:cNvPr>
            <p:cNvSpPr/>
            <p:nvPr/>
          </p:nvSpPr>
          <p:spPr>
            <a:xfrm>
              <a:off x="11821679" y="1245540"/>
              <a:ext cx="716878" cy="677108"/>
            </a:xfrm>
            <a:prstGeom prst="flowChartConnector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101" name="Rectángulo 100">
              <a:extLst>
                <a:ext uri="{FF2B5EF4-FFF2-40B4-BE49-F238E27FC236}">
                  <a16:creationId xmlns:a16="http://schemas.microsoft.com/office/drawing/2014/main" id="{02F6DA9E-89D1-4A8F-8C55-28CAC4B492D3}"/>
                </a:ext>
              </a:extLst>
            </p:cNvPr>
            <p:cNvSpPr/>
            <p:nvPr/>
          </p:nvSpPr>
          <p:spPr>
            <a:xfrm>
              <a:off x="11850348" y="1412599"/>
              <a:ext cx="471113" cy="33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b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88FF5889-B118-4F9F-A410-7FC7EF22E07B}"/>
              </a:ext>
            </a:extLst>
          </p:cNvPr>
          <p:cNvGrpSpPr/>
          <p:nvPr/>
        </p:nvGrpSpPr>
        <p:grpSpPr>
          <a:xfrm>
            <a:off x="-6700" y="4947566"/>
            <a:ext cx="2012014" cy="896537"/>
            <a:chOff x="10581645" y="2158951"/>
            <a:chExt cx="2048548" cy="670712"/>
          </a:xfrm>
        </p:grpSpPr>
        <p:sp>
          <p:nvSpPr>
            <p:cNvPr id="96" name="Conector fuera de página 66">
              <a:extLst>
                <a:ext uri="{FF2B5EF4-FFF2-40B4-BE49-F238E27FC236}">
                  <a16:creationId xmlns:a16="http://schemas.microsoft.com/office/drawing/2014/main" id="{29FE37C5-A9FF-439D-80F7-E42BDD5B8CD5}"/>
                </a:ext>
              </a:extLst>
            </p:cNvPr>
            <p:cNvSpPr/>
            <p:nvPr/>
          </p:nvSpPr>
          <p:spPr>
            <a:xfrm rot="16200000">
              <a:off x="11274832" y="1535641"/>
              <a:ext cx="552605" cy="1938980"/>
            </a:xfrm>
            <a:prstGeom prst="flowChartOffpageConnector">
              <a:avLst/>
            </a:prstGeom>
            <a:solidFill>
              <a:schemeClr val="tx1">
                <a:lumMod val="85000"/>
                <a:lumOff val="15000"/>
                <a:alpha val="75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vert="vert" wrap="square" rtlCol="0" anchor="ctr">
              <a:spAutoFit/>
            </a:bodyPr>
            <a:lstStyle/>
            <a:p>
              <a:pPr marL="0" marR="0" lvl="0" indent="0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Size of the EU* Focus</a:t>
              </a:r>
            </a:p>
          </p:txBody>
        </p:sp>
        <p:sp>
          <p:nvSpPr>
            <p:cNvPr id="97" name="Conector 67">
              <a:extLst>
                <a:ext uri="{FF2B5EF4-FFF2-40B4-BE49-F238E27FC236}">
                  <a16:creationId xmlns:a16="http://schemas.microsoft.com/office/drawing/2014/main" id="{629CF976-038E-47D0-B2AE-FA4D7A6F7EB6}"/>
                </a:ext>
              </a:extLst>
            </p:cNvPr>
            <p:cNvSpPr/>
            <p:nvPr/>
          </p:nvSpPr>
          <p:spPr>
            <a:xfrm>
              <a:off x="11951579" y="2158951"/>
              <a:ext cx="678614" cy="670712"/>
            </a:xfrm>
            <a:prstGeom prst="flowChartConnector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98" name="Rectángulo 97">
              <a:extLst>
                <a:ext uri="{FF2B5EF4-FFF2-40B4-BE49-F238E27FC236}">
                  <a16:creationId xmlns:a16="http://schemas.microsoft.com/office/drawing/2014/main" id="{6712C586-B970-4BDC-A94A-0DE61E2995FA}"/>
                </a:ext>
              </a:extLst>
            </p:cNvPr>
            <p:cNvSpPr/>
            <p:nvPr/>
          </p:nvSpPr>
          <p:spPr>
            <a:xfrm>
              <a:off x="12032472" y="2321595"/>
              <a:ext cx="333278" cy="3126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828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"/>
                </a:rPr>
                <a:t>c</a:t>
              </a:r>
            </a:p>
          </p:txBody>
        </p:sp>
      </p:grp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33C5DBEE-9EC1-40DC-9D99-BE99783D0A59}"/>
              </a:ext>
            </a:extLst>
          </p:cNvPr>
          <p:cNvCxnSpPr>
            <a:cxnSpLocks/>
            <a:stCxn id="28" idx="1"/>
            <a:endCxn id="102" idx="3"/>
          </p:cNvCxnSpPr>
          <p:nvPr/>
        </p:nvCxnSpPr>
        <p:spPr>
          <a:xfrm flipH="1">
            <a:off x="944283" y="858764"/>
            <a:ext cx="4976" cy="538848"/>
          </a:xfrm>
          <a:prstGeom prst="line">
            <a:avLst/>
          </a:prstGeom>
          <a:noFill/>
          <a:ln w="19050" cap="flat" cmpd="sng" algn="ctr">
            <a:solidFill>
              <a:srgbClr val="033A6A"/>
            </a:solidFill>
            <a:prstDash val="sysDot"/>
          </a:ln>
          <a:effectLst/>
        </p:spPr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DAE5F32D-E405-4E1A-9D4C-741A28093D79}"/>
              </a:ext>
            </a:extLst>
          </p:cNvPr>
          <p:cNvCxnSpPr>
            <a:cxnSpLocks/>
            <a:stCxn id="102" idx="1"/>
            <a:endCxn id="99" idx="3"/>
          </p:cNvCxnSpPr>
          <p:nvPr/>
        </p:nvCxnSpPr>
        <p:spPr>
          <a:xfrm>
            <a:off x="944283" y="2136276"/>
            <a:ext cx="10353" cy="1001402"/>
          </a:xfrm>
          <a:prstGeom prst="line">
            <a:avLst/>
          </a:prstGeom>
          <a:noFill/>
          <a:ln w="19050" cap="flat" cmpd="sng" algn="ctr">
            <a:solidFill>
              <a:srgbClr val="008080"/>
            </a:solidFill>
            <a:prstDash val="sysDot"/>
          </a:ln>
          <a:effectLst/>
        </p:spPr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7C75EBE9-3A22-4D50-8998-FC1DB2B733F1}"/>
              </a:ext>
            </a:extLst>
          </p:cNvPr>
          <p:cNvCxnSpPr>
            <a:cxnSpLocks/>
            <a:stCxn id="99" idx="1"/>
            <a:endCxn id="96" idx="3"/>
          </p:cNvCxnSpPr>
          <p:nvPr/>
        </p:nvCxnSpPr>
        <p:spPr>
          <a:xfrm flipH="1">
            <a:off x="945500" y="3876342"/>
            <a:ext cx="9136" cy="1164629"/>
          </a:xfrm>
          <a:prstGeom prst="line">
            <a:avLst/>
          </a:prstGeom>
          <a:noFill/>
          <a:ln w="19050" cap="flat" cmpd="sng" algn="ctr">
            <a:solidFill>
              <a:srgbClr val="13BDBD"/>
            </a:solidFill>
            <a:prstDash val="sysDot"/>
          </a:ln>
          <a:effectLst/>
        </p:spPr>
      </p:cxnSp>
      <p:sp>
        <p:nvSpPr>
          <p:cNvPr id="64" name="Rectángulo 63">
            <a:extLst>
              <a:ext uri="{FF2B5EF4-FFF2-40B4-BE49-F238E27FC236}">
                <a16:creationId xmlns:a16="http://schemas.microsoft.com/office/drawing/2014/main" id="{2A46A37B-AF23-43E3-A7BD-7FFD3D162876}"/>
              </a:ext>
            </a:extLst>
          </p:cNvPr>
          <p:cNvSpPr/>
          <p:nvPr/>
        </p:nvSpPr>
        <p:spPr>
          <a:xfrm>
            <a:off x="1383671" y="1562900"/>
            <a:ext cx="330943" cy="417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a</a:t>
            </a:r>
          </a:p>
        </p:txBody>
      </p:sp>
      <p:cxnSp>
        <p:nvCxnSpPr>
          <p:cNvPr id="65" name="Conector angular 28">
            <a:extLst>
              <a:ext uri="{FF2B5EF4-FFF2-40B4-BE49-F238E27FC236}">
                <a16:creationId xmlns:a16="http://schemas.microsoft.com/office/drawing/2014/main" id="{99D3CB76-1691-41A9-8866-10668D504619}"/>
              </a:ext>
            </a:extLst>
          </p:cNvPr>
          <p:cNvCxnSpPr>
            <a:cxnSpLocks/>
            <a:stCxn id="31" idx="2"/>
            <a:endCxn id="30" idx="0"/>
          </p:cNvCxnSpPr>
          <p:nvPr/>
        </p:nvCxnSpPr>
        <p:spPr>
          <a:xfrm rot="5400000">
            <a:off x="3557641" y="1216980"/>
            <a:ext cx="508076" cy="219792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33C0F3"/>
            </a:solidFill>
            <a:prstDash val="solid"/>
            <a:tailEnd type="oval"/>
          </a:ln>
          <a:effectLst/>
        </p:spPr>
      </p:cxnSp>
      <p:cxnSp>
        <p:nvCxnSpPr>
          <p:cNvPr id="76" name="Conector angular 37">
            <a:extLst>
              <a:ext uri="{FF2B5EF4-FFF2-40B4-BE49-F238E27FC236}">
                <a16:creationId xmlns:a16="http://schemas.microsoft.com/office/drawing/2014/main" id="{E6799547-0AF4-4A21-B620-8AF811CF1F3D}"/>
              </a:ext>
            </a:extLst>
          </p:cNvPr>
          <p:cNvCxnSpPr>
            <a:cxnSpLocks/>
            <a:stCxn id="30" idx="2"/>
            <a:endCxn id="38" idx="0"/>
          </p:cNvCxnSpPr>
          <p:nvPr/>
        </p:nvCxnSpPr>
        <p:spPr>
          <a:xfrm rot="5400000">
            <a:off x="2015055" y="3590635"/>
            <a:ext cx="918293" cy="47702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  <a:tailEnd type="oval"/>
          </a:ln>
          <a:effectLst/>
        </p:spPr>
      </p:cxnSp>
      <p:cxnSp>
        <p:nvCxnSpPr>
          <p:cNvPr id="77" name="Conector angular 38">
            <a:extLst>
              <a:ext uri="{FF2B5EF4-FFF2-40B4-BE49-F238E27FC236}">
                <a16:creationId xmlns:a16="http://schemas.microsoft.com/office/drawing/2014/main" id="{25422BC9-8732-49D1-A173-D2B858034D24}"/>
              </a:ext>
            </a:extLst>
          </p:cNvPr>
          <p:cNvCxnSpPr>
            <a:cxnSpLocks/>
            <a:stCxn id="30" idx="2"/>
            <a:endCxn id="43" idx="0"/>
          </p:cNvCxnSpPr>
          <p:nvPr/>
        </p:nvCxnSpPr>
        <p:spPr>
          <a:xfrm rot="16200000" flipH="1">
            <a:off x="2299372" y="3783346"/>
            <a:ext cx="1271003" cy="444316"/>
          </a:xfrm>
          <a:prstGeom prst="bentConnector3">
            <a:avLst>
              <a:gd name="adj1" fmla="val 37050"/>
            </a:avLst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  <a:tailEnd type="oval"/>
          </a:ln>
          <a:effectLst/>
        </p:spPr>
      </p:cxnSp>
      <p:cxnSp>
        <p:nvCxnSpPr>
          <p:cNvPr id="78" name="Conector angular 133">
            <a:extLst>
              <a:ext uri="{FF2B5EF4-FFF2-40B4-BE49-F238E27FC236}">
                <a16:creationId xmlns:a16="http://schemas.microsoft.com/office/drawing/2014/main" id="{764D8CF7-95F6-4730-B298-34981D0C0EC8}"/>
              </a:ext>
            </a:extLst>
          </p:cNvPr>
          <p:cNvCxnSpPr>
            <a:cxnSpLocks/>
            <a:stCxn id="30" idx="2"/>
            <a:endCxn id="39" idx="0"/>
          </p:cNvCxnSpPr>
          <p:nvPr/>
        </p:nvCxnSpPr>
        <p:spPr>
          <a:xfrm flipH="1">
            <a:off x="2698218" y="3370003"/>
            <a:ext cx="14497" cy="1060834"/>
          </a:xfrm>
          <a:prstGeom prst="straightConnector1">
            <a:avLst/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  <a:tailEnd type="oval"/>
          </a:ln>
          <a:effectLst/>
        </p:spPr>
      </p:cxnSp>
      <p:sp>
        <p:nvSpPr>
          <p:cNvPr id="79" name="Pentágono 40">
            <a:extLst>
              <a:ext uri="{FF2B5EF4-FFF2-40B4-BE49-F238E27FC236}">
                <a16:creationId xmlns:a16="http://schemas.microsoft.com/office/drawing/2014/main" id="{EE98F678-082F-4DEA-9341-EDAFDF04F9DC}"/>
              </a:ext>
            </a:extLst>
          </p:cNvPr>
          <p:cNvSpPr/>
          <p:nvPr/>
        </p:nvSpPr>
        <p:spPr>
          <a:xfrm>
            <a:off x="3352502" y="3472549"/>
            <a:ext cx="1622074" cy="712161"/>
          </a:xfrm>
          <a:prstGeom prst="homePlate">
            <a:avLst/>
          </a:prstGeom>
          <a:noFill/>
          <a:ln w="19050" cap="flat" cmpd="sng" algn="ctr">
            <a:solidFill>
              <a:srgbClr val="33C0F3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550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1" i="0" u="none" strike="noStrike" kern="0" cap="none" spc="0" normalizeH="0" baseline="0" dirty="0">
                <a:ln>
                  <a:noFill/>
                </a:ln>
                <a:solidFill>
                  <a:srgbClr val="33C0F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Domestic Owned </a:t>
            </a:r>
          </a:p>
        </p:txBody>
      </p:sp>
      <p:sp>
        <p:nvSpPr>
          <p:cNvPr id="80" name="Retraso 41">
            <a:extLst>
              <a:ext uri="{FF2B5EF4-FFF2-40B4-BE49-F238E27FC236}">
                <a16:creationId xmlns:a16="http://schemas.microsoft.com/office/drawing/2014/main" id="{3BED29C7-167A-407E-9230-170358A3A7D4}"/>
              </a:ext>
            </a:extLst>
          </p:cNvPr>
          <p:cNvSpPr/>
          <p:nvPr/>
        </p:nvSpPr>
        <p:spPr>
          <a:xfrm>
            <a:off x="3474764" y="5844103"/>
            <a:ext cx="432000" cy="519351"/>
          </a:xfrm>
          <a:prstGeom prst="flowChartDelay">
            <a:avLst/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</a:ln>
          <a:effectLst/>
        </p:spPr>
        <p:txBody>
          <a:bodyPr vert="horz" wrap="square" rtlCol="0" anchor="ctr">
            <a:spAutoFit/>
          </a:bodyPr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</a:t>
            </a:r>
            <a:endParaRPr kumimoji="0" lang="es-MX" b="1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82" name="Retraso 42">
            <a:extLst>
              <a:ext uri="{FF2B5EF4-FFF2-40B4-BE49-F238E27FC236}">
                <a16:creationId xmlns:a16="http://schemas.microsoft.com/office/drawing/2014/main" id="{44A483E5-C8D2-4B08-B65B-CC3880C46381}"/>
              </a:ext>
            </a:extLst>
          </p:cNvPr>
          <p:cNvSpPr/>
          <p:nvPr/>
        </p:nvSpPr>
        <p:spPr>
          <a:xfrm>
            <a:off x="3940848" y="6028171"/>
            <a:ext cx="432000" cy="519351"/>
          </a:xfrm>
          <a:prstGeom prst="flowChartDelay">
            <a:avLst/>
          </a:prstGeom>
          <a:solidFill>
            <a:schemeClr val="bg1"/>
          </a:solidFill>
          <a:ln w="19050" cap="flat" cmpd="sng" algn="ctr">
            <a:solidFill>
              <a:srgbClr val="5C5C5C">
                <a:alpha val="75000"/>
              </a:srgbClr>
            </a:solidFill>
            <a:prstDash val="solid"/>
          </a:ln>
          <a:effectLst/>
        </p:spPr>
        <p:txBody>
          <a:bodyPr vert="horz" wrap="square" rtlCol="0" anchor="ctr">
            <a:spAutoFit/>
          </a:bodyPr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</a:t>
            </a:r>
          </a:p>
        </p:txBody>
      </p:sp>
      <p:sp>
        <p:nvSpPr>
          <p:cNvPr id="83" name="Retraso 43">
            <a:extLst>
              <a:ext uri="{FF2B5EF4-FFF2-40B4-BE49-F238E27FC236}">
                <a16:creationId xmlns:a16="http://schemas.microsoft.com/office/drawing/2014/main" id="{41148476-04DC-44F4-BCAA-BB00FE02BAF9}"/>
              </a:ext>
            </a:extLst>
          </p:cNvPr>
          <p:cNvSpPr/>
          <p:nvPr/>
        </p:nvSpPr>
        <p:spPr>
          <a:xfrm>
            <a:off x="4409887" y="6161996"/>
            <a:ext cx="432000" cy="519351"/>
          </a:xfrm>
          <a:prstGeom prst="flowChartDelay">
            <a:avLst/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</a:ln>
          <a:effectLst/>
        </p:spPr>
        <p:txBody>
          <a:bodyPr vert="horz" wrap="square" rtlCol="0" anchor="ctr">
            <a:spAutoFit/>
          </a:bodyPr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</a:t>
            </a:r>
            <a:endParaRPr kumimoji="0" lang="es-MX" b="1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cxnSp>
        <p:nvCxnSpPr>
          <p:cNvPr id="84" name="Conector angular 44">
            <a:extLst>
              <a:ext uri="{FF2B5EF4-FFF2-40B4-BE49-F238E27FC236}">
                <a16:creationId xmlns:a16="http://schemas.microsoft.com/office/drawing/2014/main" id="{AB44CB64-062D-42D8-B353-44F701A79403}"/>
              </a:ext>
            </a:extLst>
          </p:cNvPr>
          <p:cNvCxnSpPr>
            <a:cxnSpLocks/>
            <a:stCxn id="79" idx="2"/>
            <a:endCxn id="80" idx="0"/>
          </p:cNvCxnSpPr>
          <p:nvPr/>
        </p:nvCxnSpPr>
        <p:spPr>
          <a:xfrm rot="5400000">
            <a:off x="3008436" y="4867039"/>
            <a:ext cx="1659393" cy="294735"/>
          </a:xfrm>
          <a:prstGeom prst="bentConnector3">
            <a:avLst>
              <a:gd name="adj1" fmla="val 51653"/>
            </a:avLst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  <a:tailEnd type="oval"/>
          </a:ln>
          <a:effectLst/>
        </p:spPr>
      </p:cxnSp>
      <p:cxnSp>
        <p:nvCxnSpPr>
          <p:cNvPr id="85" name="Conector angular 45">
            <a:extLst>
              <a:ext uri="{FF2B5EF4-FFF2-40B4-BE49-F238E27FC236}">
                <a16:creationId xmlns:a16="http://schemas.microsoft.com/office/drawing/2014/main" id="{8ADFC39D-0A4C-493C-A7E7-6980A8B5C09A}"/>
              </a:ext>
            </a:extLst>
          </p:cNvPr>
          <p:cNvCxnSpPr>
            <a:cxnSpLocks/>
            <a:stCxn id="79" idx="2"/>
            <a:endCxn id="83" idx="0"/>
          </p:cNvCxnSpPr>
          <p:nvPr/>
        </p:nvCxnSpPr>
        <p:spPr>
          <a:xfrm rot="16200000" flipH="1">
            <a:off x="3317050" y="4853159"/>
            <a:ext cx="1977286" cy="640388"/>
          </a:xfrm>
          <a:prstGeom prst="bentConnector3">
            <a:avLst>
              <a:gd name="adj1" fmla="val 43525"/>
            </a:avLst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  <a:tailEnd type="oval"/>
          </a:ln>
          <a:effectLst/>
        </p:spPr>
      </p:cxnSp>
      <p:cxnSp>
        <p:nvCxnSpPr>
          <p:cNvPr id="86" name="Conector angular 133">
            <a:extLst>
              <a:ext uri="{FF2B5EF4-FFF2-40B4-BE49-F238E27FC236}">
                <a16:creationId xmlns:a16="http://schemas.microsoft.com/office/drawing/2014/main" id="{9BE6AE4B-0396-421E-9945-B5A46C3FF69C}"/>
              </a:ext>
            </a:extLst>
          </p:cNvPr>
          <p:cNvCxnSpPr>
            <a:cxnSpLocks/>
            <a:stCxn id="79" idx="2"/>
            <a:endCxn id="82" idx="0"/>
          </p:cNvCxnSpPr>
          <p:nvPr/>
        </p:nvCxnSpPr>
        <p:spPr>
          <a:xfrm rot="16200000" flipH="1">
            <a:off x="3149443" y="5020765"/>
            <a:ext cx="1843461" cy="171349"/>
          </a:xfrm>
          <a:prstGeom prst="bentConnector3">
            <a:avLst>
              <a:gd name="adj1" fmla="val 46032"/>
            </a:avLst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  <a:tailEnd type="oval"/>
          </a:ln>
          <a:effectLst/>
        </p:spPr>
      </p:cxnSp>
      <p:cxnSp>
        <p:nvCxnSpPr>
          <p:cNvPr id="87" name="Conector angular 47">
            <a:extLst>
              <a:ext uri="{FF2B5EF4-FFF2-40B4-BE49-F238E27FC236}">
                <a16:creationId xmlns:a16="http://schemas.microsoft.com/office/drawing/2014/main" id="{4B056F42-6778-4B57-AD7F-B841831E564D}"/>
              </a:ext>
            </a:extLst>
          </p:cNvPr>
          <p:cNvCxnSpPr>
            <a:cxnSpLocks/>
            <a:stCxn id="31" idx="2"/>
            <a:endCxn id="79" idx="0"/>
          </p:cNvCxnSpPr>
          <p:nvPr/>
        </p:nvCxnSpPr>
        <p:spPr>
          <a:xfrm rot="5400000">
            <a:off x="3742750" y="2304655"/>
            <a:ext cx="1410643" cy="925144"/>
          </a:xfrm>
          <a:prstGeom prst="bentConnector3">
            <a:avLst>
              <a:gd name="adj1" fmla="val 18885"/>
            </a:avLst>
          </a:prstGeom>
          <a:noFill/>
          <a:ln w="19050" cap="flat" cmpd="sng" algn="ctr">
            <a:solidFill>
              <a:srgbClr val="33C0F3"/>
            </a:solidFill>
            <a:prstDash val="solid"/>
            <a:tailEnd type="oval"/>
          </a:ln>
          <a:effectLst/>
        </p:spPr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A59C4DB9-478E-4A88-AE55-100CB508A02A}"/>
              </a:ext>
            </a:extLst>
          </p:cNvPr>
          <p:cNvCxnSpPr/>
          <p:nvPr/>
        </p:nvCxnSpPr>
        <p:spPr>
          <a:xfrm>
            <a:off x="8508940" y="1672973"/>
            <a:ext cx="23810" cy="4018815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5000"/>
              </a:schemeClr>
            </a:solidFill>
            <a:prstDash val="sysDot"/>
            <a:headEnd type="oval" w="med" len="med"/>
            <a:tailEnd type="oval" w="med" len="med"/>
          </a:ln>
          <a:effectLst/>
        </p:spPr>
      </p:cxnSp>
      <p:sp>
        <p:nvSpPr>
          <p:cNvPr id="90" name="Corchetes 89">
            <a:extLst>
              <a:ext uri="{FF2B5EF4-FFF2-40B4-BE49-F238E27FC236}">
                <a16:creationId xmlns:a16="http://schemas.microsoft.com/office/drawing/2014/main" id="{236A41E8-9BBD-4E97-8BD3-C2ECB4440388}"/>
              </a:ext>
            </a:extLst>
          </p:cNvPr>
          <p:cNvSpPr/>
          <p:nvPr/>
        </p:nvSpPr>
        <p:spPr>
          <a:xfrm>
            <a:off x="8622993" y="3334691"/>
            <a:ext cx="1645200" cy="890850"/>
          </a:xfrm>
          <a:prstGeom prst="bracketPair">
            <a:avLst>
              <a:gd name="adj" fmla="val 0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Formal Non- Exporter</a:t>
            </a:r>
          </a:p>
        </p:txBody>
      </p:sp>
      <p:sp>
        <p:nvSpPr>
          <p:cNvPr id="91" name="Corchetes 90">
            <a:extLst>
              <a:ext uri="{FF2B5EF4-FFF2-40B4-BE49-F238E27FC236}">
                <a16:creationId xmlns:a16="http://schemas.microsoft.com/office/drawing/2014/main" id="{F312BDC2-971B-47BD-B704-CCFA42080CE2}"/>
              </a:ext>
            </a:extLst>
          </p:cNvPr>
          <p:cNvSpPr/>
          <p:nvPr/>
        </p:nvSpPr>
        <p:spPr>
          <a:xfrm>
            <a:off x="10374431" y="3334691"/>
            <a:ext cx="1646175" cy="890850"/>
          </a:xfrm>
          <a:prstGeom prst="bracketPair">
            <a:avLst>
              <a:gd name="adj" fmla="val 0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Informal Non- Exporter</a:t>
            </a:r>
          </a:p>
        </p:txBody>
      </p:sp>
      <p:cxnSp>
        <p:nvCxnSpPr>
          <p:cNvPr id="92" name="Conector angular 77">
            <a:extLst>
              <a:ext uri="{FF2B5EF4-FFF2-40B4-BE49-F238E27FC236}">
                <a16:creationId xmlns:a16="http://schemas.microsoft.com/office/drawing/2014/main" id="{2C4D3B29-C523-403F-B0BB-3541FFCC3202}"/>
              </a:ext>
            </a:extLst>
          </p:cNvPr>
          <p:cNvCxnSpPr>
            <a:cxnSpLocks/>
            <a:stCxn id="32" idx="2"/>
            <a:endCxn id="90" idx="0"/>
          </p:cNvCxnSpPr>
          <p:nvPr/>
        </p:nvCxnSpPr>
        <p:spPr>
          <a:xfrm rot="5400000">
            <a:off x="9253239" y="2254259"/>
            <a:ext cx="1272787" cy="888077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tailEnd type="oval"/>
          </a:ln>
          <a:effectLst/>
        </p:spPr>
      </p:cxnSp>
      <p:cxnSp>
        <p:nvCxnSpPr>
          <p:cNvPr id="93" name="Conector angular 78">
            <a:extLst>
              <a:ext uri="{FF2B5EF4-FFF2-40B4-BE49-F238E27FC236}">
                <a16:creationId xmlns:a16="http://schemas.microsoft.com/office/drawing/2014/main" id="{63926FA3-181E-4BD9-8754-606856F39A60}"/>
              </a:ext>
            </a:extLst>
          </p:cNvPr>
          <p:cNvCxnSpPr>
            <a:cxnSpLocks/>
            <a:stCxn id="32" idx="2"/>
            <a:endCxn id="91" idx="0"/>
          </p:cNvCxnSpPr>
          <p:nvPr/>
        </p:nvCxnSpPr>
        <p:spPr>
          <a:xfrm rot="16200000" flipH="1">
            <a:off x="10129201" y="2266372"/>
            <a:ext cx="1272787" cy="863849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solid"/>
            <a:tailEnd type="oval"/>
          </a:ln>
          <a:effectLst/>
        </p:spPr>
      </p:cxnSp>
      <p:sp>
        <p:nvSpPr>
          <p:cNvPr id="94" name="CuadroTexto 93">
            <a:extLst>
              <a:ext uri="{FF2B5EF4-FFF2-40B4-BE49-F238E27FC236}">
                <a16:creationId xmlns:a16="http://schemas.microsoft.com/office/drawing/2014/main" id="{F8018FBF-BD77-4439-9BA1-1DDF99427496}"/>
              </a:ext>
            </a:extLst>
          </p:cNvPr>
          <p:cNvSpPr txBox="1"/>
          <p:nvPr/>
        </p:nvSpPr>
        <p:spPr>
          <a:xfrm>
            <a:off x="-6058" y="5988843"/>
            <a:ext cx="19128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*EU: Economic Unit</a:t>
            </a:r>
            <a:endParaRPr lang="es-MX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3" name="Grupo 112">
            <a:extLst>
              <a:ext uri="{FF2B5EF4-FFF2-40B4-BE49-F238E27FC236}">
                <a16:creationId xmlns:a16="http://schemas.microsoft.com/office/drawing/2014/main" id="{465619AE-B143-4DFF-B140-09EC3C4FDF46}"/>
              </a:ext>
            </a:extLst>
          </p:cNvPr>
          <p:cNvGrpSpPr/>
          <p:nvPr/>
        </p:nvGrpSpPr>
        <p:grpSpPr>
          <a:xfrm>
            <a:off x="1980504" y="4673762"/>
            <a:ext cx="468000" cy="450000"/>
            <a:chOff x="5780409" y="2436260"/>
            <a:chExt cx="400380" cy="306443"/>
          </a:xfrm>
          <a:solidFill>
            <a:schemeClr val="bg1">
              <a:lumMod val="50000"/>
              <a:alpha val="75000"/>
            </a:schemeClr>
          </a:solidFill>
        </p:grpSpPr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id="{9004698F-CB82-4990-A0BE-7051784D2138}"/>
                </a:ext>
              </a:extLst>
            </p:cNvPr>
            <p:cNvSpPr/>
            <p:nvPr/>
          </p:nvSpPr>
          <p:spPr>
            <a:xfrm>
              <a:off x="5795955" y="2436260"/>
              <a:ext cx="369823" cy="306443"/>
            </a:xfrm>
            <a:prstGeom prst="ellipse">
              <a:avLst/>
            </a:prstGeom>
            <a:solidFill>
              <a:srgbClr val="5C5C5C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chemeClr val="bg1"/>
                </a:solidFill>
              </a:endParaRPr>
            </a:p>
          </p:txBody>
        </p: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5BB1CF73-0BF4-43F3-8A89-4B4A51B8B328}"/>
                </a:ext>
              </a:extLst>
            </p:cNvPr>
            <p:cNvSpPr txBox="1"/>
            <p:nvPr/>
          </p:nvSpPr>
          <p:spPr>
            <a:xfrm>
              <a:off x="5780409" y="2473302"/>
              <a:ext cx="400380" cy="23055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0.6</a:t>
              </a:r>
            </a:p>
          </p:txBody>
        </p:sp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47510BB5-E4E1-4017-82A4-5C49574F99D7}"/>
              </a:ext>
            </a:extLst>
          </p:cNvPr>
          <p:cNvGrpSpPr/>
          <p:nvPr/>
        </p:nvGrpSpPr>
        <p:grpSpPr>
          <a:xfrm>
            <a:off x="2931745" y="5020543"/>
            <a:ext cx="468001" cy="450001"/>
            <a:chOff x="5802247" y="2444185"/>
            <a:chExt cx="326678" cy="334284"/>
          </a:xfrm>
          <a:solidFill>
            <a:schemeClr val="bg1">
              <a:lumMod val="50000"/>
              <a:alpha val="75000"/>
            </a:schemeClr>
          </a:solidFill>
        </p:grpSpPr>
        <p:sp>
          <p:nvSpPr>
            <p:cNvPr id="117" name="Elipse 116">
              <a:extLst>
                <a:ext uri="{FF2B5EF4-FFF2-40B4-BE49-F238E27FC236}">
                  <a16:creationId xmlns:a16="http://schemas.microsoft.com/office/drawing/2014/main" id="{6998C434-18D8-423A-8E78-377E59CB27B6}"/>
                </a:ext>
              </a:extLst>
            </p:cNvPr>
            <p:cNvSpPr/>
            <p:nvPr/>
          </p:nvSpPr>
          <p:spPr>
            <a:xfrm>
              <a:off x="5802557" y="2444185"/>
              <a:ext cx="314113" cy="334284"/>
            </a:xfrm>
            <a:prstGeom prst="ellipse">
              <a:avLst/>
            </a:prstGeom>
            <a:solidFill>
              <a:srgbClr val="5C5C5C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chemeClr val="bg1"/>
                </a:solidFill>
              </a:endParaRPr>
            </a:p>
          </p:txBody>
        </p:sp>
        <p:sp>
          <p:nvSpPr>
            <p:cNvPr id="118" name="CuadroTexto 117">
              <a:extLst>
                <a:ext uri="{FF2B5EF4-FFF2-40B4-BE49-F238E27FC236}">
                  <a16:creationId xmlns:a16="http://schemas.microsoft.com/office/drawing/2014/main" id="{524D368D-178E-44D5-B1B7-AE810DC80D46}"/>
                </a:ext>
              </a:extLst>
            </p:cNvPr>
            <p:cNvSpPr txBox="1"/>
            <p:nvPr/>
          </p:nvSpPr>
          <p:spPr>
            <a:xfrm>
              <a:off x="5802247" y="2483534"/>
              <a:ext cx="326678" cy="25149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5.6</a:t>
              </a: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id="{62F4044D-201C-432B-A876-25F84682F793}"/>
              </a:ext>
            </a:extLst>
          </p:cNvPr>
          <p:cNvGrpSpPr/>
          <p:nvPr/>
        </p:nvGrpSpPr>
        <p:grpSpPr>
          <a:xfrm>
            <a:off x="2450116" y="4818108"/>
            <a:ext cx="468002" cy="450001"/>
            <a:chOff x="5801460" y="2444185"/>
            <a:chExt cx="326678" cy="334284"/>
          </a:xfrm>
          <a:solidFill>
            <a:schemeClr val="bg1">
              <a:lumMod val="50000"/>
              <a:alpha val="75000"/>
            </a:schemeClr>
          </a:solidFill>
        </p:grpSpPr>
        <p:sp>
          <p:nvSpPr>
            <p:cNvPr id="120" name="Elipse 119">
              <a:extLst>
                <a:ext uri="{FF2B5EF4-FFF2-40B4-BE49-F238E27FC236}">
                  <a16:creationId xmlns:a16="http://schemas.microsoft.com/office/drawing/2014/main" id="{8CF6E02B-1AB3-49A4-8522-EC9526345893}"/>
                </a:ext>
              </a:extLst>
            </p:cNvPr>
            <p:cNvSpPr/>
            <p:nvPr/>
          </p:nvSpPr>
          <p:spPr>
            <a:xfrm>
              <a:off x="5802557" y="2444185"/>
              <a:ext cx="314113" cy="334284"/>
            </a:xfrm>
            <a:prstGeom prst="ellipse">
              <a:avLst/>
            </a:prstGeom>
            <a:solidFill>
              <a:srgbClr val="5C5C5C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chemeClr val="bg1"/>
                </a:solidFill>
              </a:endParaRPr>
            </a:p>
          </p:txBody>
        </p:sp>
        <p:sp>
          <p:nvSpPr>
            <p:cNvPr id="121" name="CuadroTexto 120">
              <a:extLst>
                <a:ext uri="{FF2B5EF4-FFF2-40B4-BE49-F238E27FC236}">
                  <a16:creationId xmlns:a16="http://schemas.microsoft.com/office/drawing/2014/main" id="{21C27C89-6F42-4DE0-9DD6-CA3BC00ED79E}"/>
                </a:ext>
              </a:extLst>
            </p:cNvPr>
            <p:cNvSpPr txBox="1"/>
            <p:nvPr/>
          </p:nvSpPr>
          <p:spPr>
            <a:xfrm>
              <a:off x="5801460" y="2494703"/>
              <a:ext cx="326678" cy="25149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1.3</a:t>
              </a:r>
            </a:p>
          </p:txBody>
        </p:sp>
      </p:grp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9B44629D-E6E2-4095-A248-56A405AFDDC8}"/>
              </a:ext>
            </a:extLst>
          </p:cNvPr>
          <p:cNvGrpSpPr/>
          <p:nvPr/>
        </p:nvGrpSpPr>
        <p:grpSpPr>
          <a:xfrm>
            <a:off x="3445321" y="5478695"/>
            <a:ext cx="468000" cy="450000"/>
            <a:chOff x="5776788" y="2436260"/>
            <a:chExt cx="400380" cy="306443"/>
          </a:xfrm>
          <a:solidFill>
            <a:schemeClr val="bg1">
              <a:lumMod val="50000"/>
              <a:alpha val="75000"/>
            </a:schemeClr>
          </a:solidFill>
        </p:grpSpPr>
        <p:sp>
          <p:nvSpPr>
            <p:cNvPr id="132" name="Elipse 131">
              <a:extLst>
                <a:ext uri="{FF2B5EF4-FFF2-40B4-BE49-F238E27FC236}">
                  <a16:creationId xmlns:a16="http://schemas.microsoft.com/office/drawing/2014/main" id="{2179048C-F017-464A-9EE1-7472D1FB0118}"/>
                </a:ext>
              </a:extLst>
            </p:cNvPr>
            <p:cNvSpPr/>
            <p:nvPr/>
          </p:nvSpPr>
          <p:spPr>
            <a:xfrm>
              <a:off x="5795955" y="2436260"/>
              <a:ext cx="369823" cy="306443"/>
            </a:xfrm>
            <a:prstGeom prst="ellipse">
              <a:avLst/>
            </a:prstGeom>
            <a:solidFill>
              <a:srgbClr val="5C5C5C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chemeClr val="bg1"/>
                </a:solidFill>
              </a:endParaRPr>
            </a:p>
          </p:txBody>
        </p:sp>
        <p:sp>
          <p:nvSpPr>
            <p:cNvPr id="133" name="CuadroTexto 132">
              <a:extLst>
                <a:ext uri="{FF2B5EF4-FFF2-40B4-BE49-F238E27FC236}">
                  <a16:creationId xmlns:a16="http://schemas.microsoft.com/office/drawing/2014/main" id="{76BFA0F0-3AF8-4882-B8E4-44BD438204BA}"/>
                </a:ext>
              </a:extLst>
            </p:cNvPr>
            <p:cNvSpPr txBox="1"/>
            <p:nvPr/>
          </p:nvSpPr>
          <p:spPr>
            <a:xfrm>
              <a:off x="5776788" y="2473302"/>
              <a:ext cx="400380" cy="23055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0.8</a:t>
              </a:r>
            </a:p>
          </p:txBody>
        </p:sp>
      </p:grpSp>
      <p:grpSp>
        <p:nvGrpSpPr>
          <p:cNvPr id="134" name="Grupo 133">
            <a:extLst>
              <a:ext uri="{FF2B5EF4-FFF2-40B4-BE49-F238E27FC236}">
                <a16:creationId xmlns:a16="http://schemas.microsoft.com/office/drawing/2014/main" id="{D42AD402-6518-4629-9820-35B62301E853}"/>
              </a:ext>
            </a:extLst>
          </p:cNvPr>
          <p:cNvGrpSpPr/>
          <p:nvPr/>
        </p:nvGrpSpPr>
        <p:grpSpPr>
          <a:xfrm>
            <a:off x="4430026" y="5799528"/>
            <a:ext cx="468002" cy="450001"/>
            <a:chOff x="5801799" y="2444185"/>
            <a:chExt cx="326678" cy="334284"/>
          </a:xfrm>
          <a:solidFill>
            <a:schemeClr val="bg1">
              <a:lumMod val="50000"/>
              <a:alpha val="75000"/>
            </a:schemeClr>
          </a:solidFill>
        </p:grpSpPr>
        <p:sp>
          <p:nvSpPr>
            <p:cNvPr id="135" name="Elipse 134">
              <a:extLst>
                <a:ext uri="{FF2B5EF4-FFF2-40B4-BE49-F238E27FC236}">
                  <a16:creationId xmlns:a16="http://schemas.microsoft.com/office/drawing/2014/main" id="{0A64C834-6637-435B-9CF6-C5D65ED716F9}"/>
                </a:ext>
              </a:extLst>
            </p:cNvPr>
            <p:cNvSpPr/>
            <p:nvPr/>
          </p:nvSpPr>
          <p:spPr>
            <a:xfrm>
              <a:off x="5802557" y="2444185"/>
              <a:ext cx="314113" cy="334284"/>
            </a:xfrm>
            <a:prstGeom prst="ellipse">
              <a:avLst/>
            </a:prstGeom>
            <a:solidFill>
              <a:srgbClr val="5C5C5C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chemeClr val="bg1"/>
                </a:solidFill>
              </a:endParaRPr>
            </a:p>
          </p:txBody>
        </p:sp>
        <p:sp>
          <p:nvSpPr>
            <p:cNvPr id="136" name="CuadroTexto 135">
              <a:extLst>
                <a:ext uri="{FF2B5EF4-FFF2-40B4-BE49-F238E27FC236}">
                  <a16:creationId xmlns:a16="http://schemas.microsoft.com/office/drawing/2014/main" id="{40029989-529A-49B0-91EB-E8AA5976ACBD}"/>
                </a:ext>
              </a:extLst>
            </p:cNvPr>
            <p:cNvSpPr txBox="1"/>
            <p:nvPr/>
          </p:nvSpPr>
          <p:spPr>
            <a:xfrm>
              <a:off x="5801799" y="2487336"/>
              <a:ext cx="326678" cy="25149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6.9</a:t>
              </a:r>
            </a:p>
          </p:txBody>
        </p:sp>
      </p:grpSp>
      <p:grpSp>
        <p:nvGrpSpPr>
          <p:cNvPr id="137" name="Grupo 136">
            <a:extLst>
              <a:ext uri="{FF2B5EF4-FFF2-40B4-BE49-F238E27FC236}">
                <a16:creationId xmlns:a16="http://schemas.microsoft.com/office/drawing/2014/main" id="{01531FF7-C622-4D1C-B8C6-DAAC87FB081F}"/>
              </a:ext>
            </a:extLst>
          </p:cNvPr>
          <p:cNvGrpSpPr/>
          <p:nvPr/>
        </p:nvGrpSpPr>
        <p:grpSpPr>
          <a:xfrm>
            <a:off x="3937646" y="5651207"/>
            <a:ext cx="468000" cy="450001"/>
            <a:chOff x="5802036" y="2444185"/>
            <a:chExt cx="326678" cy="334284"/>
          </a:xfrm>
          <a:solidFill>
            <a:schemeClr val="bg1">
              <a:lumMod val="50000"/>
              <a:alpha val="75000"/>
            </a:schemeClr>
          </a:solidFill>
        </p:grpSpPr>
        <p:sp>
          <p:nvSpPr>
            <p:cNvPr id="138" name="Elipse 137">
              <a:extLst>
                <a:ext uri="{FF2B5EF4-FFF2-40B4-BE49-F238E27FC236}">
                  <a16:creationId xmlns:a16="http://schemas.microsoft.com/office/drawing/2014/main" id="{4990FAB9-DC37-48B4-A973-B4E232077CF1}"/>
                </a:ext>
              </a:extLst>
            </p:cNvPr>
            <p:cNvSpPr/>
            <p:nvPr/>
          </p:nvSpPr>
          <p:spPr>
            <a:xfrm>
              <a:off x="5802557" y="2444185"/>
              <a:ext cx="314113" cy="334284"/>
            </a:xfrm>
            <a:prstGeom prst="ellipse">
              <a:avLst/>
            </a:prstGeom>
            <a:solidFill>
              <a:srgbClr val="5C5C5C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chemeClr val="bg1"/>
                </a:solidFill>
              </a:endParaRPr>
            </a:p>
          </p:txBody>
        </p:sp>
        <p:sp>
          <p:nvSpPr>
            <p:cNvPr id="139" name="CuadroTexto 138">
              <a:extLst>
                <a:ext uri="{FF2B5EF4-FFF2-40B4-BE49-F238E27FC236}">
                  <a16:creationId xmlns:a16="http://schemas.microsoft.com/office/drawing/2014/main" id="{81032018-85FA-4870-A4F6-71BD981F270C}"/>
                </a:ext>
              </a:extLst>
            </p:cNvPr>
            <p:cNvSpPr txBox="1"/>
            <p:nvPr/>
          </p:nvSpPr>
          <p:spPr>
            <a:xfrm>
              <a:off x="5802036" y="2492054"/>
              <a:ext cx="326678" cy="25149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2.1</a:t>
              </a:r>
            </a:p>
          </p:txBody>
        </p:sp>
      </p:grpSp>
      <p:sp>
        <p:nvSpPr>
          <p:cNvPr id="144" name="Elipse 143">
            <a:extLst>
              <a:ext uri="{FF2B5EF4-FFF2-40B4-BE49-F238E27FC236}">
                <a16:creationId xmlns:a16="http://schemas.microsoft.com/office/drawing/2014/main" id="{6609547E-39D6-44F5-A816-5485E903EEDA}"/>
              </a:ext>
            </a:extLst>
          </p:cNvPr>
          <p:cNvSpPr/>
          <p:nvPr/>
        </p:nvSpPr>
        <p:spPr>
          <a:xfrm>
            <a:off x="8938339" y="4210256"/>
            <a:ext cx="972000" cy="97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55.9</a:t>
            </a:r>
          </a:p>
        </p:txBody>
      </p:sp>
      <p:sp>
        <p:nvSpPr>
          <p:cNvPr id="147" name="Elipse 146">
            <a:extLst>
              <a:ext uri="{FF2B5EF4-FFF2-40B4-BE49-F238E27FC236}">
                <a16:creationId xmlns:a16="http://schemas.microsoft.com/office/drawing/2014/main" id="{3FCDB4C6-E60A-4564-861C-D9FBC95CC3DB}"/>
              </a:ext>
            </a:extLst>
          </p:cNvPr>
          <p:cNvSpPr/>
          <p:nvPr/>
        </p:nvSpPr>
        <p:spPr>
          <a:xfrm>
            <a:off x="10711518" y="4225541"/>
            <a:ext cx="972000" cy="972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8.8</a:t>
            </a:r>
          </a:p>
        </p:txBody>
      </p:sp>
      <p:sp>
        <p:nvSpPr>
          <p:cNvPr id="150" name="Elipse 149">
            <a:extLst>
              <a:ext uri="{FF2B5EF4-FFF2-40B4-BE49-F238E27FC236}">
                <a16:creationId xmlns:a16="http://schemas.microsoft.com/office/drawing/2014/main" id="{80EB4F0A-C22E-4EC3-8E9B-70869918C0A6}"/>
              </a:ext>
            </a:extLst>
          </p:cNvPr>
          <p:cNvSpPr/>
          <p:nvPr/>
        </p:nvSpPr>
        <p:spPr>
          <a:xfrm>
            <a:off x="5658683" y="1154603"/>
            <a:ext cx="972000" cy="972000"/>
          </a:xfrm>
          <a:prstGeom prst="ellipse">
            <a:avLst/>
          </a:prstGeom>
          <a:solidFill>
            <a:srgbClr val="178FD5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35.4</a:t>
            </a:r>
          </a:p>
        </p:txBody>
      </p:sp>
      <p:sp>
        <p:nvSpPr>
          <p:cNvPr id="153" name="Elipse 152">
            <a:extLst>
              <a:ext uri="{FF2B5EF4-FFF2-40B4-BE49-F238E27FC236}">
                <a16:creationId xmlns:a16="http://schemas.microsoft.com/office/drawing/2014/main" id="{1F99D65B-5FE2-4AF0-AC19-DC36626EC8C6}"/>
              </a:ext>
            </a:extLst>
          </p:cNvPr>
          <p:cNvSpPr/>
          <p:nvPr/>
        </p:nvSpPr>
        <p:spPr>
          <a:xfrm>
            <a:off x="8664934" y="1154603"/>
            <a:ext cx="972000" cy="972000"/>
          </a:xfrm>
          <a:prstGeom prst="ellipse">
            <a:avLst/>
          </a:prstGeom>
          <a:solidFill>
            <a:srgbClr val="178FD5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64.6</a:t>
            </a:r>
          </a:p>
        </p:txBody>
      </p:sp>
      <p:sp>
        <p:nvSpPr>
          <p:cNvPr id="165" name="Elipse 164">
            <a:extLst>
              <a:ext uri="{FF2B5EF4-FFF2-40B4-BE49-F238E27FC236}">
                <a16:creationId xmlns:a16="http://schemas.microsoft.com/office/drawing/2014/main" id="{031ED602-15B9-4DC9-AE0F-EFFD3C76CF67}"/>
              </a:ext>
            </a:extLst>
          </p:cNvPr>
          <p:cNvSpPr/>
          <p:nvPr/>
        </p:nvSpPr>
        <p:spPr>
          <a:xfrm>
            <a:off x="4616023" y="3433541"/>
            <a:ext cx="792000" cy="792000"/>
          </a:xfrm>
          <a:prstGeom prst="ellipse">
            <a:avLst/>
          </a:prstGeom>
          <a:solidFill>
            <a:srgbClr val="33C0F3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9.8</a:t>
            </a:r>
          </a:p>
        </p:txBody>
      </p:sp>
      <p:sp>
        <p:nvSpPr>
          <p:cNvPr id="10" name="Retraso 12">
            <a:extLst>
              <a:ext uri="{FF2B5EF4-FFF2-40B4-BE49-F238E27FC236}">
                <a16:creationId xmlns:a16="http://schemas.microsoft.com/office/drawing/2014/main" id="{F1BFD6ED-F079-490F-8C1D-9CF6A5D3D89E}"/>
              </a:ext>
            </a:extLst>
          </p:cNvPr>
          <p:cNvSpPr/>
          <p:nvPr/>
        </p:nvSpPr>
        <p:spPr>
          <a:xfrm>
            <a:off x="5979856" y="4637545"/>
            <a:ext cx="432000" cy="519351"/>
          </a:xfrm>
          <a:prstGeom prst="flowChartDelay">
            <a:avLst/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</a:ln>
          <a:effectLst/>
        </p:spPr>
        <p:txBody>
          <a:bodyPr vert="horz" wrap="square" rtlCol="0" anchor="ctr">
            <a:spAutoFit/>
          </a:bodyPr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</a:t>
            </a:r>
            <a:endParaRPr kumimoji="0" lang="es-MX" b="1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1" name="Retraso 13">
            <a:extLst>
              <a:ext uri="{FF2B5EF4-FFF2-40B4-BE49-F238E27FC236}">
                <a16:creationId xmlns:a16="http://schemas.microsoft.com/office/drawing/2014/main" id="{3F086CBC-FEB3-46D2-A771-5701B1EF0106}"/>
              </a:ext>
            </a:extLst>
          </p:cNvPr>
          <p:cNvSpPr/>
          <p:nvPr/>
        </p:nvSpPr>
        <p:spPr>
          <a:xfrm>
            <a:off x="6412681" y="5833964"/>
            <a:ext cx="432000" cy="519351"/>
          </a:xfrm>
          <a:prstGeom prst="flowChartDelay">
            <a:avLst/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</a:ln>
          <a:effectLst/>
        </p:spPr>
        <p:txBody>
          <a:bodyPr vert="horz" wrap="square" rtlCol="0" anchor="ctr">
            <a:spAutoFit/>
          </a:bodyPr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</a:t>
            </a:r>
            <a:endParaRPr kumimoji="0" lang="es-MX" b="1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2" name="Retraso 15">
            <a:extLst>
              <a:ext uri="{FF2B5EF4-FFF2-40B4-BE49-F238E27FC236}">
                <a16:creationId xmlns:a16="http://schemas.microsoft.com/office/drawing/2014/main" id="{60D7E05D-2FAA-49C1-8066-214E6CEC99F0}"/>
              </a:ext>
            </a:extLst>
          </p:cNvPr>
          <p:cNvSpPr/>
          <p:nvPr/>
        </p:nvSpPr>
        <p:spPr>
          <a:xfrm>
            <a:off x="7348370" y="6127343"/>
            <a:ext cx="432000" cy="519351"/>
          </a:xfrm>
          <a:prstGeom prst="flowChartDelay">
            <a:avLst/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</a:ln>
          <a:effectLst/>
        </p:spPr>
        <p:txBody>
          <a:bodyPr vert="horz" wrap="square" rtlCol="0" anchor="ctr">
            <a:spAutoFit/>
          </a:bodyPr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L</a:t>
            </a:r>
            <a:endParaRPr kumimoji="0" lang="es-MX" b="1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3" name="Retraso 14">
            <a:extLst>
              <a:ext uri="{FF2B5EF4-FFF2-40B4-BE49-F238E27FC236}">
                <a16:creationId xmlns:a16="http://schemas.microsoft.com/office/drawing/2014/main" id="{E7BDDD4E-52E8-4A6B-8494-A2D0EA42EADD}"/>
              </a:ext>
            </a:extLst>
          </p:cNvPr>
          <p:cNvSpPr/>
          <p:nvPr/>
        </p:nvSpPr>
        <p:spPr>
          <a:xfrm>
            <a:off x="6898370" y="5987884"/>
            <a:ext cx="432000" cy="519351"/>
          </a:xfrm>
          <a:prstGeom prst="flowChartDelay">
            <a:avLst/>
          </a:prstGeom>
          <a:solidFill>
            <a:schemeClr val="bg1"/>
          </a:solidFill>
          <a:ln w="19050" cap="flat" cmpd="sng" algn="ctr">
            <a:solidFill>
              <a:srgbClr val="5C5C5C">
                <a:alpha val="75000"/>
              </a:srgbClr>
            </a:solidFill>
            <a:prstDash val="solid"/>
          </a:ln>
          <a:effectLst/>
        </p:spPr>
        <p:txBody>
          <a:bodyPr vert="horz" wrap="square" rtlCol="0" anchor="ctr">
            <a:spAutoFit/>
          </a:bodyPr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</a:t>
            </a:r>
          </a:p>
        </p:txBody>
      </p:sp>
      <p:sp>
        <p:nvSpPr>
          <p:cNvPr id="14" name="Pentágono 26">
            <a:extLst>
              <a:ext uri="{FF2B5EF4-FFF2-40B4-BE49-F238E27FC236}">
                <a16:creationId xmlns:a16="http://schemas.microsoft.com/office/drawing/2014/main" id="{39BFE70B-DACF-4BEB-BEC5-E008FAF9DF89}"/>
              </a:ext>
            </a:extLst>
          </p:cNvPr>
          <p:cNvSpPr/>
          <p:nvPr/>
        </p:nvSpPr>
        <p:spPr>
          <a:xfrm>
            <a:off x="6356644" y="3472549"/>
            <a:ext cx="1673059" cy="710624"/>
          </a:xfrm>
          <a:prstGeom prst="homePlate">
            <a:avLst/>
          </a:prstGeom>
          <a:noFill/>
          <a:ln w="19050" cap="flat" cmpd="sng" algn="ctr">
            <a:solidFill>
              <a:srgbClr val="33C0F3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8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1" i="0" u="none" strike="noStrike" kern="0" cap="none" spc="0" normalizeH="0" baseline="0" dirty="0">
                <a:ln>
                  <a:noFill/>
                </a:ln>
                <a:solidFill>
                  <a:srgbClr val="33C0F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Foreign Owned </a:t>
            </a:r>
          </a:p>
        </p:txBody>
      </p:sp>
      <p:cxnSp>
        <p:nvCxnSpPr>
          <p:cNvPr id="16" name="Conector angular 29">
            <a:extLst>
              <a:ext uri="{FF2B5EF4-FFF2-40B4-BE49-F238E27FC236}">
                <a16:creationId xmlns:a16="http://schemas.microsoft.com/office/drawing/2014/main" id="{4BFE43B6-534E-4C32-86DD-AD9C901EF730}"/>
              </a:ext>
            </a:extLst>
          </p:cNvPr>
          <p:cNvCxnSpPr>
            <a:cxnSpLocks/>
            <a:stCxn id="31" idx="2"/>
            <a:endCxn id="14" idx="0"/>
          </p:cNvCxnSpPr>
          <p:nvPr/>
        </p:nvCxnSpPr>
        <p:spPr>
          <a:xfrm rot="16200000" flipH="1">
            <a:off x="5257759" y="1714789"/>
            <a:ext cx="1410643" cy="2104875"/>
          </a:xfrm>
          <a:prstGeom prst="bentConnector3">
            <a:avLst>
              <a:gd name="adj1" fmla="val 18237"/>
            </a:avLst>
          </a:prstGeom>
          <a:noFill/>
          <a:ln w="19050" cap="flat" cmpd="sng" algn="ctr">
            <a:solidFill>
              <a:srgbClr val="33C0F3"/>
            </a:solidFill>
            <a:prstDash val="solid"/>
            <a:tailEnd type="oval"/>
          </a:ln>
          <a:effectLst/>
        </p:spPr>
      </p:cxnSp>
      <p:cxnSp>
        <p:nvCxnSpPr>
          <p:cNvPr id="17" name="Conector angular 30">
            <a:extLst>
              <a:ext uri="{FF2B5EF4-FFF2-40B4-BE49-F238E27FC236}">
                <a16:creationId xmlns:a16="http://schemas.microsoft.com/office/drawing/2014/main" id="{C6C061AF-EAA4-442C-AA27-B182F65057A5}"/>
              </a:ext>
            </a:extLst>
          </p:cNvPr>
          <p:cNvCxnSpPr>
            <a:cxnSpLocks/>
            <a:stCxn id="31" idx="2"/>
            <a:endCxn id="24" idx="0"/>
          </p:cNvCxnSpPr>
          <p:nvPr/>
        </p:nvCxnSpPr>
        <p:spPr>
          <a:xfrm rot="16200000" flipH="1">
            <a:off x="5057086" y="1915463"/>
            <a:ext cx="515538" cy="808424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33C0F3"/>
            </a:solidFill>
            <a:prstDash val="solid"/>
            <a:tailEnd type="oval"/>
          </a:ln>
          <a:effectLst/>
        </p:spPr>
      </p:cxnSp>
      <p:cxnSp>
        <p:nvCxnSpPr>
          <p:cNvPr id="18" name="Conector angular 31">
            <a:extLst>
              <a:ext uri="{FF2B5EF4-FFF2-40B4-BE49-F238E27FC236}">
                <a16:creationId xmlns:a16="http://schemas.microsoft.com/office/drawing/2014/main" id="{FF90AB95-22F3-4206-9892-3ED8A2D3F215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 rot="5400000">
            <a:off x="5008469" y="3582868"/>
            <a:ext cx="965551" cy="455646"/>
          </a:xfrm>
          <a:prstGeom prst="bentConnector3">
            <a:avLst>
              <a:gd name="adj1" fmla="val 87881"/>
            </a:avLst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  <a:tailEnd type="oval"/>
          </a:ln>
          <a:effectLst/>
        </p:spPr>
      </p:cxnSp>
      <p:cxnSp>
        <p:nvCxnSpPr>
          <p:cNvPr id="19" name="Conector angular 32">
            <a:extLst>
              <a:ext uri="{FF2B5EF4-FFF2-40B4-BE49-F238E27FC236}">
                <a16:creationId xmlns:a16="http://schemas.microsoft.com/office/drawing/2014/main" id="{ACD12998-8FC9-477C-9551-98061F7AE597}"/>
              </a:ext>
            </a:extLst>
          </p:cNvPr>
          <p:cNvCxnSpPr>
            <a:cxnSpLocks/>
            <a:stCxn id="24" idx="2"/>
            <a:endCxn id="10" idx="0"/>
          </p:cNvCxnSpPr>
          <p:nvPr/>
        </p:nvCxnSpPr>
        <p:spPr>
          <a:xfrm rot="16200000" flipH="1">
            <a:off x="5302647" y="3744335"/>
            <a:ext cx="1309629" cy="476789"/>
          </a:xfrm>
          <a:prstGeom prst="bentConnector3">
            <a:avLst>
              <a:gd name="adj1" fmla="val 64663"/>
            </a:avLst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  <a:tailEnd type="oval"/>
          </a:ln>
          <a:effectLst/>
        </p:spPr>
      </p:cxnSp>
      <p:cxnSp>
        <p:nvCxnSpPr>
          <p:cNvPr id="20" name="Conector angular 33">
            <a:extLst>
              <a:ext uri="{FF2B5EF4-FFF2-40B4-BE49-F238E27FC236}">
                <a16:creationId xmlns:a16="http://schemas.microsoft.com/office/drawing/2014/main" id="{EB20B1DA-A2F7-4D46-8520-E4AFC8E31592}"/>
              </a:ext>
            </a:extLst>
          </p:cNvPr>
          <p:cNvCxnSpPr>
            <a:cxnSpLocks/>
            <a:stCxn id="24" idx="2"/>
            <a:endCxn id="40" idx="0"/>
          </p:cNvCxnSpPr>
          <p:nvPr/>
        </p:nvCxnSpPr>
        <p:spPr>
          <a:xfrm rot="5400000">
            <a:off x="5167758" y="3878901"/>
            <a:ext cx="1102294" cy="324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  <a:tailEnd type="oval"/>
          </a:ln>
          <a:effectLst/>
        </p:spPr>
      </p:cxnSp>
      <p:cxnSp>
        <p:nvCxnSpPr>
          <p:cNvPr id="21" name="Conector angular 34">
            <a:extLst>
              <a:ext uri="{FF2B5EF4-FFF2-40B4-BE49-F238E27FC236}">
                <a16:creationId xmlns:a16="http://schemas.microsoft.com/office/drawing/2014/main" id="{8990D236-D680-497A-84A7-D7D9E4B3921C}"/>
              </a:ext>
            </a:extLst>
          </p:cNvPr>
          <p:cNvCxnSpPr>
            <a:cxnSpLocks/>
            <a:stCxn id="14" idx="2"/>
            <a:endCxn id="11" idx="0"/>
          </p:cNvCxnSpPr>
          <p:nvPr/>
        </p:nvCxnSpPr>
        <p:spPr>
          <a:xfrm rot="5400000">
            <a:off x="5996705" y="4815150"/>
            <a:ext cx="1650791" cy="386837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  <a:tailEnd type="oval"/>
          </a:ln>
          <a:effectLst/>
        </p:spPr>
      </p:cxnSp>
      <p:cxnSp>
        <p:nvCxnSpPr>
          <p:cNvPr id="22" name="Conector angular 35">
            <a:extLst>
              <a:ext uri="{FF2B5EF4-FFF2-40B4-BE49-F238E27FC236}">
                <a16:creationId xmlns:a16="http://schemas.microsoft.com/office/drawing/2014/main" id="{089992D0-5BCC-4B0D-8221-A15922C79114}"/>
              </a:ext>
            </a:extLst>
          </p:cNvPr>
          <p:cNvCxnSpPr>
            <a:cxnSpLocks/>
            <a:stCxn id="14" idx="2"/>
            <a:endCxn id="12" idx="0"/>
          </p:cNvCxnSpPr>
          <p:nvPr/>
        </p:nvCxnSpPr>
        <p:spPr>
          <a:xfrm rot="16200000" flipH="1">
            <a:off x="6317859" y="4880832"/>
            <a:ext cx="1944170" cy="548852"/>
          </a:xfrm>
          <a:prstGeom prst="bentConnector3">
            <a:avLst>
              <a:gd name="adj1" fmla="val 42475"/>
            </a:avLst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  <a:tailEnd type="oval"/>
          </a:ln>
          <a:effectLst/>
        </p:spPr>
      </p:cxnSp>
      <p:cxnSp>
        <p:nvCxnSpPr>
          <p:cNvPr id="23" name="Conector angular 36">
            <a:extLst>
              <a:ext uri="{FF2B5EF4-FFF2-40B4-BE49-F238E27FC236}">
                <a16:creationId xmlns:a16="http://schemas.microsoft.com/office/drawing/2014/main" id="{D2020076-4B5F-4BA8-B931-7A135B8B0AB8}"/>
              </a:ext>
            </a:extLst>
          </p:cNvPr>
          <p:cNvCxnSpPr>
            <a:cxnSpLocks/>
            <a:stCxn id="14" idx="2"/>
            <a:endCxn id="13" idx="0"/>
          </p:cNvCxnSpPr>
          <p:nvPr/>
        </p:nvCxnSpPr>
        <p:spPr>
          <a:xfrm rot="16200000" flipH="1">
            <a:off x="6162589" y="5036102"/>
            <a:ext cx="1804711" cy="98852"/>
          </a:xfrm>
          <a:prstGeom prst="bentConnector3">
            <a:avLst>
              <a:gd name="adj1" fmla="val 45947"/>
            </a:avLst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  <a:tailEnd type="oval"/>
          </a:ln>
          <a:effectLst/>
        </p:spPr>
      </p:cxnSp>
      <p:sp>
        <p:nvSpPr>
          <p:cNvPr id="24" name="Pentágono 58">
            <a:extLst>
              <a:ext uri="{FF2B5EF4-FFF2-40B4-BE49-F238E27FC236}">
                <a16:creationId xmlns:a16="http://schemas.microsoft.com/office/drawing/2014/main" id="{B4B84798-E685-498F-AA57-4F8C154CDB40}"/>
              </a:ext>
            </a:extLst>
          </p:cNvPr>
          <p:cNvSpPr/>
          <p:nvPr/>
        </p:nvSpPr>
        <p:spPr>
          <a:xfrm>
            <a:off x="4995758" y="2577444"/>
            <a:ext cx="1821853" cy="750472"/>
          </a:xfrm>
          <a:prstGeom prst="homePlate">
            <a:avLst/>
          </a:prstGeom>
          <a:noFill/>
          <a:ln w="19050" cap="flat" cmpd="sng" algn="ctr">
            <a:solidFill>
              <a:srgbClr val="33C0F3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82880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1" i="0" u="none" strike="noStrike" kern="0" cap="none" spc="0" normalizeH="0" baseline="0" dirty="0">
                <a:ln>
                  <a:noFill/>
                </a:ln>
                <a:solidFill>
                  <a:srgbClr val="33C0F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Foreign Owned Affiliate</a:t>
            </a:r>
          </a:p>
        </p:txBody>
      </p:sp>
      <p:sp>
        <p:nvSpPr>
          <p:cNvPr id="25" name="Retraso 10">
            <a:extLst>
              <a:ext uri="{FF2B5EF4-FFF2-40B4-BE49-F238E27FC236}">
                <a16:creationId xmlns:a16="http://schemas.microsoft.com/office/drawing/2014/main" id="{2C76FA4A-76F0-430F-B804-F8E2A39892F2}"/>
              </a:ext>
            </a:extLst>
          </p:cNvPr>
          <p:cNvSpPr/>
          <p:nvPr/>
        </p:nvSpPr>
        <p:spPr>
          <a:xfrm>
            <a:off x="5047421" y="4293467"/>
            <a:ext cx="432000" cy="519351"/>
          </a:xfrm>
          <a:prstGeom prst="flowChartDelay">
            <a:avLst/>
          </a:prstGeom>
          <a:noFill/>
          <a:ln w="19050" cap="flat" cmpd="sng" algn="ctr">
            <a:solidFill>
              <a:srgbClr val="5C5C5C">
                <a:alpha val="75000"/>
              </a:srgbClr>
            </a:solidFill>
            <a:prstDash val="solid"/>
          </a:ln>
          <a:effectLst/>
        </p:spPr>
        <p:txBody>
          <a:bodyPr vert="horz" wrap="square" rtlCol="0" anchor="ctr">
            <a:spAutoFit/>
          </a:bodyPr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S</a:t>
            </a:r>
            <a:endParaRPr kumimoji="0" lang="es-MX" b="1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40" name="Retraso 11">
            <a:extLst>
              <a:ext uri="{FF2B5EF4-FFF2-40B4-BE49-F238E27FC236}">
                <a16:creationId xmlns:a16="http://schemas.microsoft.com/office/drawing/2014/main" id="{C2DF2240-BB92-4FB4-B914-4D4C1844CCA9}"/>
              </a:ext>
            </a:extLst>
          </p:cNvPr>
          <p:cNvSpPr/>
          <p:nvPr/>
        </p:nvSpPr>
        <p:spPr>
          <a:xfrm>
            <a:off x="5502743" y="4430210"/>
            <a:ext cx="432000" cy="519351"/>
          </a:xfrm>
          <a:prstGeom prst="flowChartDelay">
            <a:avLst/>
          </a:prstGeom>
          <a:solidFill>
            <a:schemeClr val="bg1"/>
          </a:solidFill>
          <a:ln w="19050" cap="flat" cmpd="sng" algn="ctr">
            <a:solidFill>
              <a:srgbClr val="5C5C5C">
                <a:alpha val="75000"/>
              </a:srgbClr>
            </a:solidFill>
            <a:prstDash val="solid"/>
          </a:ln>
          <a:effectLst/>
        </p:spPr>
        <p:txBody>
          <a:bodyPr vert="horz" wrap="square" rtlCol="0" anchor="ctr">
            <a:spAutoFit/>
          </a:bodyPr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M</a:t>
            </a: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4762C969-6930-4037-831D-4BFEAF1F76D9}"/>
              </a:ext>
            </a:extLst>
          </p:cNvPr>
          <p:cNvGrpSpPr/>
          <p:nvPr/>
        </p:nvGrpSpPr>
        <p:grpSpPr>
          <a:xfrm>
            <a:off x="6302808" y="5466486"/>
            <a:ext cx="468000" cy="450000"/>
            <a:chOff x="5773167" y="2436260"/>
            <a:chExt cx="400380" cy="306443"/>
          </a:xfrm>
          <a:solidFill>
            <a:schemeClr val="bg1">
              <a:lumMod val="50000"/>
              <a:alpha val="75000"/>
            </a:schemeClr>
          </a:solidFill>
        </p:grpSpPr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B070C64B-43F4-4AEB-96FE-90F4404CDAE6}"/>
                </a:ext>
              </a:extLst>
            </p:cNvPr>
            <p:cNvSpPr/>
            <p:nvPr/>
          </p:nvSpPr>
          <p:spPr>
            <a:xfrm>
              <a:off x="5795955" y="2436260"/>
              <a:ext cx="369823" cy="306443"/>
            </a:xfrm>
            <a:prstGeom prst="ellipse">
              <a:avLst/>
            </a:prstGeom>
            <a:solidFill>
              <a:srgbClr val="5C5C5C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chemeClr val="bg1"/>
                </a:solidFill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D32FC8F0-0EB6-4FB4-B414-2DCC0DFFB2E5}"/>
                </a:ext>
              </a:extLst>
            </p:cNvPr>
            <p:cNvSpPr txBox="1"/>
            <p:nvPr/>
          </p:nvSpPr>
          <p:spPr>
            <a:xfrm>
              <a:off x="5773167" y="2473302"/>
              <a:ext cx="400380" cy="23055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0.2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7323935F-3F01-4125-8C6A-FA80AA9DBC83}"/>
              </a:ext>
            </a:extLst>
          </p:cNvPr>
          <p:cNvGrpSpPr/>
          <p:nvPr/>
        </p:nvGrpSpPr>
        <p:grpSpPr>
          <a:xfrm>
            <a:off x="7345946" y="5749303"/>
            <a:ext cx="468001" cy="450001"/>
            <a:chOff x="5796584" y="2444185"/>
            <a:chExt cx="326678" cy="334284"/>
          </a:xfrm>
          <a:solidFill>
            <a:schemeClr val="bg1">
              <a:lumMod val="50000"/>
              <a:alpha val="75000"/>
            </a:schemeClr>
          </a:solidFill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DC56EF28-8E2C-4645-A7F1-A5E5D651F438}"/>
                </a:ext>
              </a:extLst>
            </p:cNvPr>
            <p:cNvSpPr/>
            <p:nvPr/>
          </p:nvSpPr>
          <p:spPr>
            <a:xfrm>
              <a:off x="5802557" y="2444185"/>
              <a:ext cx="314113" cy="334284"/>
            </a:xfrm>
            <a:prstGeom prst="ellipse">
              <a:avLst/>
            </a:prstGeom>
            <a:solidFill>
              <a:srgbClr val="5C5C5C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chemeClr val="bg1"/>
                </a:solidFill>
              </a:endParaRP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8A102DBD-62F3-404F-8DA9-01E88EF70CBE}"/>
                </a:ext>
              </a:extLst>
            </p:cNvPr>
            <p:cNvSpPr txBox="1"/>
            <p:nvPr/>
          </p:nvSpPr>
          <p:spPr>
            <a:xfrm>
              <a:off x="5796584" y="2489985"/>
              <a:ext cx="326678" cy="25149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3.5</a:t>
              </a:r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8DB6D298-A9A1-4014-B23C-F409369FC50A}"/>
              </a:ext>
            </a:extLst>
          </p:cNvPr>
          <p:cNvGrpSpPr/>
          <p:nvPr/>
        </p:nvGrpSpPr>
        <p:grpSpPr>
          <a:xfrm>
            <a:off x="6849928" y="5604201"/>
            <a:ext cx="468001" cy="450001"/>
            <a:chOff x="5798800" y="2444185"/>
            <a:chExt cx="326678" cy="334284"/>
          </a:xfrm>
          <a:solidFill>
            <a:schemeClr val="bg1">
              <a:lumMod val="50000"/>
              <a:alpha val="75000"/>
            </a:schemeClr>
          </a:solidFill>
        </p:grpSpPr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E8535F10-3B52-46F1-9A57-05B4C6B4D3C6}"/>
                </a:ext>
              </a:extLst>
            </p:cNvPr>
            <p:cNvSpPr/>
            <p:nvPr/>
          </p:nvSpPr>
          <p:spPr>
            <a:xfrm>
              <a:off x="5802557" y="2444185"/>
              <a:ext cx="314113" cy="334284"/>
            </a:xfrm>
            <a:prstGeom prst="ellipse">
              <a:avLst/>
            </a:prstGeom>
            <a:solidFill>
              <a:srgbClr val="5C5C5C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chemeClr val="bg1"/>
                </a:solidFill>
              </a:endParaRP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61F3ABC7-AE46-4370-A18C-C7A04422528C}"/>
                </a:ext>
              </a:extLst>
            </p:cNvPr>
            <p:cNvSpPr txBox="1"/>
            <p:nvPr/>
          </p:nvSpPr>
          <p:spPr>
            <a:xfrm>
              <a:off x="5798800" y="2488414"/>
              <a:ext cx="326678" cy="240684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0.7</a:t>
              </a:r>
            </a:p>
          </p:txBody>
        </p:sp>
      </p:grpSp>
      <p:sp>
        <p:nvSpPr>
          <p:cNvPr id="56" name="Elipse 55">
            <a:extLst>
              <a:ext uri="{FF2B5EF4-FFF2-40B4-BE49-F238E27FC236}">
                <a16:creationId xmlns:a16="http://schemas.microsoft.com/office/drawing/2014/main" id="{E3FB6EF7-567D-4160-8197-3637854E4422}"/>
              </a:ext>
            </a:extLst>
          </p:cNvPr>
          <p:cNvSpPr/>
          <p:nvPr/>
        </p:nvSpPr>
        <p:spPr>
          <a:xfrm>
            <a:off x="6411605" y="2525812"/>
            <a:ext cx="864000" cy="864000"/>
          </a:xfrm>
          <a:prstGeom prst="ellipse">
            <a:avLst/>
          </a:prstGeom>
          <a:solidFill>
            <a:srgbClr val="33C0F3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13.7</a:t>
            </a: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CDA2A111-8A1B-4407-A124-904518D5156E}"/>
              </a:ext>
            </a:extLst>
          </p:cNvPr>
          <p:cNvSpPr/>
          <p:nvPr/>
        </p:nvSpPr>
        <p:spPr>
          <a:xfrm>
            <a:off x="7676696" y="3434304"/>
            <a:ext cx="792000" cy="792000"/>
          </a:xfrm>
          <a:prstGeom prst="ellipse">
            <a:avLst/>
          </a:prstGeom>
          <a:solidFill>
            <a:srgbClr val="33C0F3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</a:t>
            </a: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124E1484-8DA8-44AC-A0E2-099FF309464A}"/>
              </a:ext>
            </a:extLst>
          </p:cNvPr>
          <p:cNvGrpSpPr/>
          <p:nvPr/>
        </p:nvGrpSpPr>
        <p:grpSpPr>
          <a:xfrm>
            <a:off x="4963072" y="4680333"/>
            <a:ext cx="465710" cy="450000"/>
            <a:chOff x="5776968" y="2436260"/>
            <a:chExt cx="398421" cy="306443"/>
          </a:xfrm>
          <a:solidFill>
            <a:schemeClr val="bg1">
              <a:lumMod val="50000"/>
              <a:alpha val="75000"/>
            </a:schemeClr>
          </a:solidFill>
        </p:grpSpPr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1F75D783-DEE0-4BCB-929D-093B13E57976}"/>
                </a:ext>
              </a:extLst>
            </p:cNvPr>
            <p:cNvSpPr/>
            <p:nvPr/>
          </p:nvSpPr>
          <p:spPr>
            <a:xfrm>
              <a:off x="5795955" y="2436260"/>
              <a:ext cx="369823" cy="306443"/>
            </a:xfrm>
            <a:prstGeom prst="ellipse">
              <a:avLst/>
            </a:prstGeom>
            <a:solidFill>
              <a:srgbClr val="5C5C5C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chemeClr val="bg1"/>
                </a:solidFill>
              </a:endParaRP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0E54E469-762B-4F2B-9D06-71D08944AA05}"/>
                </a:ext>
              </a:extLst>
            </p:cNvPr>
            <p:cNvSpPr txBox="1"/>
            <p:nvPr/>
          </p:nvSpPr>
          <p:spPr>
            <a:xfrm>
              <a:off x="5776968" y="2472508"/>
              <a:ext cx="398421" cy="230550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0.4</a:t>
              </a:r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8BA67A86-7358-448A-8986-AF30DF52620D}"/>
              </a:ext>
            </a:extLst>
          </p:cNvPr>
          <p:cNvGrpSpPr/>
          <p:nvPr/>
        </p:nvGrpSpPr>
        <p:grpSpPr>
          <a:xfrm>
            <a:off x="5949500" y="5031280"/>
            <a:ext cx="453183" cy="450001"/>
            <a:chOff x="5802557" y="2444185"/>
            <a:chExt cx="316335" cy="334284"/>
          </a:xfrm>
          <a:solidFill>
            <a:schemeClr val="bg1">
              <a:lumMod val="50000"/>
              <a:alpha val="75000"/>
            </a:schemeClr>
          </a:solidFill>
        </p:grpSpPr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03C8F2EC-35E0-496F-8D6B-AC1CD2094EA5}"/>
                </a:ext>
              </a:extLst>
            </p:cNvPr>
            <p:cNvSpPr/>
            <p:nvPr/>
          </p:nvSpPr>
          <p:spPr>
            <a:xfrm>
              <a:off x="5802557" y="2444185"/>
              <a:ext cx="314113" cy="334284"/>
            </a:xfrm>
            <a:prstGeom prst="ellipse">
              <a:avLst/>
            </a:prstGeom>
            <a:solidFill>
              <a:srgbClr val="5C5C5C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chemeClr val="bg1"/>
                </a:solidFill>
              </a:endParaRPr>
            </a:p>
          </p:txBody>
        </p: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EBC5AD63-2A54-4BD9-8942-DEABFE6ED70B}"/>
                </a:ext>
              </a:extLst>
            </p:cNvPr>
            <p:cNvSpPr txBox="1"/>
            <p:nvPr/>
          </p:nvSpPr>
          <p:spPr>
            <a:xfrm>
              <a:off x="5806252" y="2480476"/>
              <a:ext cx="312640" cy="25149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81" name="Grupo 80">
            <a:extLst>
              <a:ext uri="{FF2B5EF4-FFF2-40B4-BE49-F238E27FC236}">
                <a16:creationId xmlns:a16="http://schemas.microsoft.com/office/drawing/2014/main" id="{D291D837-48C7-48CE-9D2F-70DE8613B4F3}"/>
              </a:ext>
            </a:extLst>
          </p:cNvPr>
          <p:cNvGrpSpPr/>
          <p:nvPr/>
        </p:nvGrpSpPr>
        <p:grpSpPr>
          <a:xfrm>
            <a:off x="5425750" y="4821459"/>
            <a:ext cx="465709" cy="450001"/>
            <a:chOff x="5796691" y="2444185"/>
            <a:chExt cx="325080" cy="334284"/>
          </a:xfrm>
          <a:solidFill>
            <a:schemeClr val="bg1">
              <a:lumMod val="50000"/>
              <a:alpha val="75000"/>
            </a:schemeClr>
          </a:solidFill>
        </p:grpSpPr>
        <p:sp>
          <p:nvSpPr>
            <p:cNvPr id="104" name="Elipse 103">
              <a:extLst>
                <a:ext uri="{FF2B5EF4-FFF2-40B4-BE49-F238E27FC236}">
                  <a16:creationId xmlns:a16="http://schemas.microsoft.com/office/drawing/2014/main" id="{76BEBFCF-4FFE-4527-BA6A-AE8C604D14A3}"/>
                </a:ext>
              </a:extLst>
            </p:cNvPr>
            <p:cNvSpPr/>
            <p:nvPr/>
          </p:nvSpPr>
          <p:spPr>
            <a:xfrm>
              <a:off x="5802557" y="2444185"/>
              <a:ext cx="314113" cy="334284"/>
            </a:xfrm>
            <a:prstGeom prst="ellipse">
              <a:avLst/>
            </a:prstGeom>
            <a:solidFill>
              <a:srgbClr val="5C5C5C"/>
            </a:solidFill>
            <a:ln w="285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b="1">
                <a:solidFill>
                  <a:schemeClr val="bg1"/>
                </a:solidFill>
              </a:endParaRPr>
            </a:p>
          </p:txBody>
        </p:sp>
        <p:sp>
          <p:nvSpPr>
            <p:cNvPr id="105" name="CuadroTexto 104">
              <a:extLst>
                <a:ext uri="{FF2B5EF4-FFF2-40B4-BE49-F238E27FC236}">
                  <a16:creationId xmlns:a16="http://schemas.microsoft.com/office/drawing/2014/main" id="{FCD47B57-F27F-415B-B424-0DC1BEBBA17C}"/>
                </a:ext>
              </a:extLst>
            </p:cNvPr>
            <p:cNvSpPr txBox="1"/>
            <p:nvPr/>
          </p:nvSpPr>
          <p:spPr>
            <a:xfrm>
              <a:off x="5796691" y="2483139"/>
              <a:ext cx="325080" cy="251496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1.6</a:t>
              </a:r>
            </a:p>
          </p:txBody>
        </p:sp>
      </p:grpSp>
      <p:sp>
        <p:nvSpPr>
          <p:cNvPr id="30" name="Pentágono 7">
            <a:extLst>
              <a:ext uri="{FF2B5EF4-FFF2-40B4-BE49-F238E27FC236}">
                <a16:creationId xmlns:a16="http://schemas.microsoft.com/office/drawing/2014/main" id="{89AACF2A-D8B1-435B-80EE-F973BE97F9F2}"/>
              </a:ext>
            </a:extLst>
          </p:cNvPr>
          <p:cNvSpPr/>
          <p:nvPr/>
        </p:nvSpPr>
        <p:spPr>
          <a:xfrm>
            <a:off x="1996206" y="2569982"/>
            <a:ext cx="1761762" cy="800021"/>
          </a:xfrm>
          <a:prstGeom prst="homePlate">
            <a:avLst>
              <a:gd name="adj" fmla="val 41092"/>
            </a:avLst>
          </a:prstGeom>
          <a:solidFill>
            <a:schemeClr val="bg1"/>
          </a:solidFill>
          <a:ln w="19050" cap="flat" cmpd="sng" algn="ctr">
            <a:solidFill>
              <a:srgbClr val="33C0F3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25500" eaLnBrk="1" fontAlgn="auto" latinLnBrk="0" hangingPunc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50" b="1" i="0" u="none" strike="noStrike" kern="0" cap="none" spc="0" normalizeH="0" baseline="0" dirty="0">
                <a:ln>
                  <a:noFill/>
                </a:ln>
                <a:solidFill>
                  <a:srgbClr val="33C0F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Domestic Owned Affiliate</a:t>
            </a:r>
          </a:p>
        </p:txBody>
      </p:sp>
      <p:sp>
        <p:nvSpPr>
          <p:cNvPr id="162" name="Elipse 161">
            <a:extLst>
              <a:ext uri="{FF2B5EF4-FFF2-40B4-BE49-F238E27FC236}">
                <a16:creationId xmlns:a16="http://schemas.microsoft.com/office/drawing/2014/main" id="{9D7D521F-E2F4-45E2-9CCC-34C938371957}"/>
              </a:ext>
            </a:extLst>
          </p:cNvPr>
          <p:cNvSpPr/>
          <p:nvPr/>
        </p:nvSpPr>
        <p:spPr>
          <a:xfrm>
            <a:off x="3327992" y="2580892"/>
            <a:ext cx="792000" cy="792000"/>
          </a:xfrm>
          <a:prstGeom prst="ellipse">
            <a:avLst/>
          </a:prstGeom>
          <a:solidFill>
            <a:srgbClr val="33C0F3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</a:t>
            </a:r>
          </a:p>
        </p:txBody>
      </p:sp>
    </p:spTree>
    <p:extLst>
      <p:ext uri="{BB962C8B-B14F-4D97-AF65-F5344CB8AC3E}">
        <p14:creationId xmlns:p14="http://schemas.microsoft.com/office/powerpoint/2010/main" val="3182289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5FF9E289-FACD-294E-07D2-49B6E3926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699" y="1349229"/>
            <a:ext cx="736600" cy="1651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1DA82CA-3730-66D6-E0F4-EE5679EB6554}"/>
              </a:ext>
            </a:extLst>
          </p:cNvPr>
          <p:cNvSpPr txBox="1">
            <a:spLocks/>
          </p:cNvSpPr>
          <p:nvPr/>
        </p:nvSpPr>
        <p:spPr>
          <a:xfrm>
            <a:off x="0" y="383536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INTREGRATED FOCUS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9386E91C-6A79-F4B6-61B6-23C29B22A356}"/>
              </a:ext>
            </a:extLst>
          </p:cNvPr>
          <p:cNvSpPr txBox="1">
            <a:spLocks/>
          </p:cNvSpPr>
          <p:nvPr/>
        </p:nvSpPr>
        <p:spPr>
          <a:xfrm>
            <a:off x="0" y="77202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– OUTPUT RELATION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9F9B745E-AD28-959A-E142-34E855854897}"/>
              </a:ext>
            </a:extLst>
          </p:cNvPr>
          <p:cNvGrpSpPr/>
          <p:nvPr/>
        </p:nvGrpSpPr>
        <p:grpSpPr>
          <a:xfrm>
            <a:off x="256032" y="1588950"/>
            <a:ext cx="11679936" cy="4294208"/>
            <a:chOff x="256032" y="1625526"/>
            <a:chExt cx="11679936" cy="4294208"/>
          </a:xfrm>
        </p:grpSpPr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F1E097ED-00D5-4D9B-89E1-18DCFF38EF3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0874667"/>
                </p:ext>
              </p:extLst>
            </p:nvPr>
          </p:nvGraphicFramePr>
          <p:xfrm>
            <a:off x="256032" y="1627375"/>
            <a:ext cx="5839968" cy="42923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0" name="Gráfico 9">
              <a:extLst>
                <a:ext uri="{FF2B5EF4-FFF2-40B4-BE49-F238E27FC236}">
                  <a16:creationId xmlns:a16="http://schemas.microsoft.com/office/drawing/2014/main" id="{31500A61-095F-4C87-BA62-AF3FAF9D85A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75690760"/>
                </p:ext>
              </p:extLst>
            </p:nvPr>
          </p:nvGraphicFramePr>
          <p:xfrm>
            <a:off x="6096768" y="1625526"/>
            <a:ext cx="5839200" cy="4291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76978B5F-FED2-143B-B1A9-C2ACAFD8228A}"/>
              </a:ext>
            </a:extLst>
          </p:cNvPr>
          <p:cNvGrpSpPr/>
          <p:nvPr/>
        </p:nvGrpSpPr>
        <p:grpSpPr>
          <a:xfrm>
            <a:off x="-3829" y="6009494"/>
            <a:ext cx="12191999" cy="667946"/>
            <a:chOff x="-3829" y="6009494"/>
            <a:chExt cx="12191999" cy="667946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B6E9906-66AB-DA81-BDD2-DEE290154696}"/>
                </a:ext>
              </a:extLst>
            </p:cNvPr>
            <p:cNvSpPr/>
            <p:nvPr/>
          </p:nvSpPr>
          <p:spPr>
            <a:xfrm>
              <a:off x="-3829" y="6009494"/>
              <a:ext cx="12191999" cy="66794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8C665C25-938F-B141-18BE-A1328A427685}"/>
                </a:ext>
              </a:extLst>
            </p:cNvPr>
            <p:cNvGrpSpPr/>
            <p:nvPr/>
          </p:nvGrpSpPr>
          <p:grpSpPr>
            <a:xfrm>
              <a:off x="384048" y="6031107"/>
              <a:ext cx="11450002" cy="646333"/>
              <a:chOff x="256032" y="6085971"/>
              <a:chExt cx="11450002" cy="646333"/>
            </a:xfrm>
          </p:grpSpPr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C427DBC3-F409-63F9-F3D9-DCF19221FF79}"/>
                  </a:ext>
                </a:extLst>
              </p:cNvPr>
              <p:cNvSpPr txBox="1"/>
              <p:nvPr/>
            </p:nvSpPr>
            <p:spPr>
              <a:xfrm>
                <a:off x="256032" y="6085973"/>
                <a:ext cx="309251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S-DOA: 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 Domestic Owned Affiliate</a:t>
                </a:r>
              </a:p>
              <a:p>
                <a:r>
                  <a:rPr lang="en-GB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M-DOA: 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Medium Domestic Owned Affiliate</a:t>
                </a:r>
              </a:p>
              <a:p>
                <a:r>
                  <a:rPr lang="en-GB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L-DOA: 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 Domestic Owned Affiliate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BFA7088-2FE5-066F-0492-CFED52B8886E}"/>
                  </a:ext>
                </a:extLst>
              </p:cNvPr>
              <p:cNvSpPr txBox="1"/>
              <p:nvPr/>
            </p:nvSpPr>
            <p:spPr>
              <a:xfrm>
                <a:off x="3563371" y="6085973"/>
                <a:ext cx="24465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S-DO: 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 Domestic Owned</a:t>
                </a:r>
              </a:p>
              <a:p>
                <a:r>
                  <a:rPr lang="en-GB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M-DO: 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Medium Domestic Owned</a:t>
                </a:r>
              </a:p>
              <a:p>
                <a:r>
                  <a:rPr lang="en-GB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L-DO: 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 Domestic Owned</a:t>
                </a:r>
              </a:p>
            </p:txBody>
          </p:sp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C1946C07-502C-5FB1-6818-C68FC30F3D45}"/>
                  </a:ext>
                </a:extLst>
              </p:cNvPr>
              <p:cNvSpPr txBox="1"/>
              <p:nvPr/>
            </p:nvSpPr>
            <p:spPr>
              <a:xfrm>
                <a:off x="6224701" y="6085972"/>
                <a:ext cx="29562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S-FOA: 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 Foreign Owned Affiliate</a:t>
                </a:r>
              </a:p>
              <a:p>
                <a:r>
                  <a:rPr lang="en-GB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M-FOA: 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Medium Foreign Owned Affiliate</a:t>
                </a:r>
              </a:p>
              <a:p>
                <a:r>
                  <a:rPr lang="en-GB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L-FOA: 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 Foreign Owned Affiliate</a:t>
                </a:r>
              </a:p>
            </p:txBody>
          </p: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A37BF065-BA23-5010-D776-8624EBA5C11D}"/>
                  </a:ext>
                </a:extLst>
              </p:cNvPr>
              <p:cNvSpPr txBox="1"/>
              <p:nvPr/>
            </p:nvSpPr>
            <p:spPr>
              <a:xfrm>
                <a:off x="9395786" y="6085971"/>
                <a:ext cx="23102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S-FO: 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Small Foreign Owned</a:t>
                </a:r>
              </a:p>
              <a:p>
                <a:r>
                  <a:rPr lang="en-GB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M-FO: 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Medium Foreign Owned</a:t>
                </a:r>
              </a:p>
              <a:p>
                <a:r>
                  <a:rPr lang="en-GB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L-FO: </a:t>
                </a:r>
                <a:r>
                  <a:rPr lang="en-GB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Large Foreign Owned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43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5B7E5C2B-45D0-0B7E-BA6C-3076F1515B40}"/>
              </a:ext>
            </a:extLst>
          </p:cNvPr>
          <p:cNvGrpSpPr/>
          <p:nvPr/>
        </p:nvGrpSpPr>
        <p:grpSpPr>
          <a:xfrm>
            <a:off x="3263691" y="6471496"/>
            <a:ext cx="6282728" cy="372350"/>
            <a:chOff x="4916157" y="6308190"/>
            <a:chExt cx="6282728" cy="372350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E7BB3FD2-6895-261A-DCD9-CAF56D31FACE}"/>
                </a:ext>
              </a:extLst>
            </p:cNvPr>
            <p:cNvGrpSpPr/>
            <p:nvPr/>
          </p:nvGrpSpPr>
          <p:grpSpPr>
            <a:xfrm>
              <a:off x="4916157" y="6308190"/>
              <a:ext cx="1327500" cy="369332"/>
              <a:chOff x="4419204" y="6238617"/>
              <a:chExt cx="1327500" cy="369332"/>
            </a:xfrm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252CA59-9B8D-DCD3-302C-1C4EE4766F66}"/>
                  </a:ext>
                </a:extLst>
              </p:cNvPr>
              <p:cNvSpPr/>
              <p:nvPr/>
            </p:nvSpPr>
            <p:spPr>
              <a:xfrm>
                <a:off x="4419204" y="6305100"/>
                <a:ext cx="252000" cy="252000"/>
              </a:xfrm>
              <a:prstGeom prst="ellipse">
                <a:avLst/>
              </a:prstGeom>
              <a:solidFill>
                <a:srgbClr val="0A33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EA7AF69B-9FB7-0411-C107-36771AD29CC2}"/>
                  </a:ext>
                </a:extLst>
              </p:cNvPr>
              <p:cNvSpPr/>
              <p:nvPr/>
            </p:nvSpPr>
            <p:spPr>
              <a:xfrm>
                <a:off x="4613060" y="6238617"/>
                <a:ext cx="1133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/>
                <a:r>
                  <a:rPr lang="es-MX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OUTPUT</a:t>
                </a:r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63BEBBF1-70B3-8395-EE16-F74CC530779F}"/>
                </a:ext>
              </a:extLst>
            </p:cNvPr>
            <p:cNvGrpSpPr/>
            <p:nvPr/>
          </p:nvGrpSpPr>
          <p:grpSpPr>
            <a:xfrm>
              <a:off x="7445093" y="6311208"/>
              <a:ext cx="3753792" cy="369332"/>
              <a:chOff x="4122092" y="6241635"/>
              <a:chExt cx="3753792" cy="369332"/>
            </a:xfrm>
          </p:grpSpPr>
          <p:sp>
            <p:nvSpPr>
              <p:cNvPr id="27" name="Elipse 26">
                <a:extLst>
                  <a:ext uri="{FF2B5EF4-FFF2-40B4-BE49-F238E27FC236}">
                    <a16:creationId xmlns:a16="http://schemas.microsoft.com/office/drawing/2014/main" id="{46367957-D879-E127-7F98-38C3F82D4B0C}"/>
                  </a:ext>
                </a:extLst>
              </p:cNvPr>
              <p:cNvSpPr/>
              <p:nvPr/>
            </p:nvSpPr>
            <p:spPr>
              <a:xfrm>
                <a:off x="4122092" y="6312670"/>
                <a:ext cx="252000" cy="252000"/>
              </a:xfrm>
              <a:prstGeom prst="ellipse">
                <a:avLst/>
              </a:prstGeom>
              <a:solidFill>
                <a:srgbClr val="178F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8193DFED-212B-9E32-5D6A-E948904970BA}"/>
                  </a:ext>
                </a:extLst>
              </p:cNvPr>
              <p:cNvSpPr/>
              <p:nvPr/>
            </p:nvSpPr>
            <p:spPr>
              <a:xfrm>
                <a:off x="4374092" y="6241635"/>
                <a:ext cx="35017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"/>
                <a:r>
                  <a:rPr lang="es-MX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INTERMEDIATE CONSUPTION</a:t>
                </a:r>
              </a:p>
            </p:txBody>
          </p:sp>
        </p:grpSp>
      </p:grp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E2A50215-B7BB-55B3-D0EC-08F37E23590A}"/>
              </a:ext>
            </a:extLst>
          </p:cNvPr>
          <p:cNvSpPr txBox="1">
            <a:spLocks/>
          </p:cNvSpPr>
          <p:nvPr/>
        </p:nvSpPr>
        <p:spPr>
          <a:xfrm>
            <a:off x="0" y="36521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SUPPLY AND USE OF</a:t>
            </a:r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A6936350-8384-E309-83D2-98B54BDD831F}"/>
              </a:ext>
            </a:extLst>
          </p:cNvPr>
          <p:cNvSpPr txBox="1">
            <a:spLocks/>
          </p:cNvSpPr>
          <p:nvPr/>
        </p:nvSpPr>
        <p:spPr>
          <a:xfrm>
            <a:off x="0" y="73973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FOCUS 2018</a:t>
            </a: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52CF3091-68D2-D6E2-47A9-307A0D023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699" y="1366589"/>
            <a:ext cx="736600" cy="165100"/>
          </a:xfrm>
          <a:prstGeom prst="rect">
            <a:avLst/>
          </a:prstGeom>
        </p:spPr>
      </p:pic>
      <p:grpSp>
        <p:nvGrpSpPr>
          <p:cNvPr id="73" name="Grupo 72">
            <a:extLst>
              <a:ext uri="{FF2B5EF4-FFF2-40B4-BE49-F238E27FC236}">
                <a16:creationId xmlns:a16="http://schemas.microsoft.com/office/drawing/2014/main" id="{8EAA450D-80C5-E60A-B7D3-D703E46E246A}"/>
              </a:ext>
            </a:extLst>
          </p:cNvPr>
          <p:cNvGrpSpPr/>
          <p:nvPr/>
        </p:nvGrpSpPr>
        <p:grpSpPr>
          <a:xfrm>
            <a:off x="288760" y="1543938"/>
            <a:ext cx="11614477" cy="4785411"/>
            <a:chOff x="361651" y="1605765"/>
            <a:chExt cx="11614477" cy="4785411"/>
          </a:xfrm>
        </p:grpSpPr>
        <p:graphicFrame>
          <p:nvGraphicFramePr>
            <p:cNvPr id="4" name="Gráfico 3">
              <a:extLst>
                <a:ext uri="{FF2B5EF4-FFF2-40B4-BE49-F238E27FC236}">
                  <a16:creationId xmlns:a16="http://schemas.microsoft.com/office/drawing/2014/main" id="{E02A10D0-7F7D-A9DF-12B2-D7DE03D6BB4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21120791"/>
                </p:ext>
              </p:extLst>
            </p:nvPr>
          </p:nvGraphicFramePr>
          <p:xfrm>
            <a:off x="361651" y="1605765"/>
            <a:ext cx="11614477" cy="47138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AEEBEA7C-C90F-7DD1-BE05-CDEB1488825F}"/>
                </a:ext>
              </a:extLst>
            </p:cNvPr>
            <p:cNvGrpSpPr/>
            <p:nvPr/>
          </p:nvGrpSpPr>
          <p:grpSpPr>
            <a:xfrm>
              <a:off x="409616" y="4238368"/>
              <a:ext cx="11407994" cy="762378"/>
              <a:chOff x="422355" y="5123490"/>
              <a:chExt cx="11407994" cy="480650"/>
            </a:xfrm>
          </p:grpSpPr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565E7589-E3B0-15DB-FC50-88B26C50CA8F}"/>
                  </a:ext>
                </a:extLst>
              </p:cNvPr>
              <p:cNvSpPr/>
              <p:nvPr/>
            </p:nvSpPr>
            <p:spPr>
              <a:xfrm>
                <a:off x="11038349" y="5123490"/>
                <a:ext cx="792000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8.8%</a:t>
                </a:r>
              </a:p>
            </p:txBody>
          </p:sp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B7E85D8D-896F-1610-373E-5225903A9F53}"/>
                  </a:ext>
                </a:extLst>
              </p:cNvPr>
              <p:cNvSpPr/>
              <p:nvPr/>
            </p:nvSpPr>
            <p:spPr>
              <a:xfrm>
                <a:off x="10153272" y="5123490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55.9%</a:t>
                </a:r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34A6EDA4-ECBE-9E6E-2FB5-D29168FACE51}"/>
                  </a:ext>
                </a:extLst>
              </p:cNvPr>
              <p:cNvSpPr/>
              <p:nvPr/>
            </p:nvSpPr>
            <p:spPr>
              <a:xfrm>
                <a:off x="9361272" y="5123490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11.7%</a:t>
                </a: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5E936E36-4137-93A8-2DB2-9871670FF132}"/>
                  </a:ext>
                </a:extLst>
              </p:cNvPr>
              <p:cNvSpPr/>
              <p:nvPr/>
            </p:nvSpPr>
            <p:spPr>
              <a:xfrm>
                <a:off x="8546093" y="5123490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1.6%</a:t>
                </a:r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BB2E1202-AB9C-9604-6A4F-885293CF7685}"/>
                  </a:ext>
                </a:extLst>
              </p:cNvPr>
              <p:cNvSpPr/>
              <p:nvPr/>
            </p:nvSpPr>
            <p:spPr>
              <a:xfrm>
                <a:off x="7754093" y="5123490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0.4%</a:t>
                </a:r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6D003BED-9E43-D48E-5DB8-2EFC7A5A4243}"/>
                  </a:ext>
                </a:extLst>
              </p:cNvPr>
              <p:cNvSpPr/>
              <p:nvPr/>
            </p:nvSpPr>
            <p:spPr>
              <a:xfrm>
                <a:off x="6900893" y="5123490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3.5%</a:t>
                </a:r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6ABC3E8F-8D9B-C263-C0CB-46591509AE9D}"/>
                  </a:ext>
                </a:extLst>
              </p:cNvPr>
              <p:cNvSpPr/>
              <p:nvPr/>
            </p:nvSpPr>
            <p:spPr>
              <a:xfrm>
                <a:off x="2052810" y="5123490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6.8%</a:t>
                </a:r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A6E10434-A6AA-059B-7AC2-3ACC906CB623}"/>
                  </a:ext>
                </a:extLst>
              </p:cNvPr>
              <p:cNvSpPr/>
              <p:nvPr/>
            </p:nvSpPr>
            <p:spPr>
              <a:xfrm>
                <a:off x="1249220" y="5123490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2.1%</a:t>
                </a:r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2C18543A-32EC-F84D-FABD-DAFD74AE87C1}"/>
                  </a:ext>
                </a:extLst>
              </p:cNvPr>
              <p:cNvSpPr/>
              <p:nvPr/>
            </p:nvSpPr>
            <p:spPr>
              <a:xfrm>
                <a:off x="422355" y="5123490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0.8%</a:t>
                </a:r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4AA73D95-C9F4-B3D0-F5D6-D18B42C2F220}"/>
                  </a:ext>
                </a:extLst>
              </p:cNvPr>
              <p:cNvSpPr/>
              <p:nvPr/>
            </p:nvSpPr>
            <p:spPr>
              <a:xfrm>
                <a:off x="3676513" y="5123490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1.3%</a:t>
                </a: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DBFF5CFA-7BD9-4F99-E6B0-77C1FE629684}"/>
                  </a:ext>
                </a:extLst>
              </p:cNvPr>
              <p:cNvSpPr/>
              <p:nvPr/>
            </p:nvSpPr>
            <p:spPr>
              <a:xfrm>
                <a:off x="6096000" y="5123490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0.7%</a:t>
                </a: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6344F5CC-F3D8-2045-EF1A-D09FBBAA8005}"/>
                  </a:ext>
                </a:extLst>
              </p:cNvPr>
              <p:cNvSpPr/>
              <p:nvPr/>
            </p:nvSpPr>
            <p:spPr>
              <a:xfrm>
                <a:off x="2875307" y="5125340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0.6%</a:t>
                </a: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F7F79089-8B91-723E-3D27-A37DF50E57F1}"/>
                  </a:ext>
                </a:extLst>
              </p:cNvPr>
              <p:cNvSpPr/>
              <p:nvPr/>
            </p:nvSpPr>
            <p:spPr>
              <a:xfrm>
                <a:off x="5300216" y="5123490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0.2%</a:t>
                </a: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3F663943-3C37-7CBF-31B3-DBEEC22CE9E1}"/>
                  </a:ext>
                </a:extLst>
              </p:cNvPr>
              <p:cNvSpPr/>
              <p:nvPr/>
            </p:nvSpPr>
            <p:spPr>
              <a:xfrm>
                <a:off x="4526967" y="5123490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5.6%</a:t>
                </a:r>
              </a:p>
            </p:txBody>
          </p:sp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70ED2284-8F41-9073-5415-C95FA3E13263}"/>
                </a:ext>
              </a:extLst>
            </p:cNvPr>
            <p:cNvGrpSpPr/>
            <p:nvPr/>
          </p:nvGrpSpPr>
          <p:grpSpPr>
            <a:xfrm>
              <a:off x="432946" y="1783084"/>
              <a:ext cx="11407994" cy="967701"/>
              <a:chOff x="422355" y="5541781"/>
              <a:chExt cx="11407994" cy="480650"/>
            </a:xfrm>
          </p:grpSpPr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9701462E-6ECF-7670-E07B-251E7E13D047}"/>
                  </a:ext>
                </a:extLst>
              </p:cNvPr>
              <p:cNvSpPr/>
              <p:nvPr/>
            </p:nvSpPr>
            <p:spPr>
              <a:xfrm>
                <a:off x="11038349" y="5541781"/>
                <a:ext cx="792000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5.3%</a:t>
                </a:r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4F6C1B5F-DC20-B0D3-8691-B6282E1CAA60}"/>
                  </a:ext>
                </a:extLst>
              </p:cNvPr>
              <p:cNvSpPr/>
              <p:nvPr/>
            </p:nvSpPr>
            <p:spPr>
              <a:xfrm>
                <a:off x="10153272" y="5541781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48.4%</a:t>
                </a:r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CEC6AE84-50E0-2634-86FC-1BC1EB01A395}"/>
                  </a:ext>
                </a:extLst>
              </p:cNvPr>
              <p:cNvSpPr/>
              <p:nvPr/>
            </p:nvSpPr>
            <p:spPr>
              <a:xfrm>
                <a:off x="9361272" y="5541781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16.7%</a:t>
                </a:r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id="{B227DBB1-AACA-DDE4-06C6-7E6B5BED7FAB}"/>
                  </a:ext>
                </a:extLst>
              </p:cNvPr>
              <p:cNvSpPr/>
              <p:nvPr/>
            </p:nvSpPr>
            <p:spPr>
              <a:xfrm>
                <a:off x="8546093" y="5541781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2.0%</a:t>
                </a:r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0EC1DD28-6ABD-178C-F7D1-C2BB073012F5}"/>
                  </a:ext>
                </a:extLst>
              </p:cNvPr>
              <p:cNvSpPr/>
              <p:nvPr/>
            </p:nvSpPr>
            <p:spPr>
              <a:xfrm>
                <a:off x="7754093" y="5541781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0.3%</a:t>
                </a:r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id="{DCBFFDBA-DD9F-FDB8-C05E-6F71F3E509D7}"/>
                  </a:ext>
                </a:extLst>
              </p:cNvPr>
              <p:cNvSpPr/>
              <p:nvPr/>
            </p:nvSpPr>
            <p:spPr>
              <a:xfrm>
                <a:off x="6900893" y="5541781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5.4%</a:t>
                </a:r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82961111-AC4D-E273-165C-021177A5CAF7}"/>
                  </a:ext>
                </a:extLst>
              </p:cNvPr>
              <p:cNvSpPr/>
              <p:nvPr/>
            </p:nvSpPr>
            <p:spPr>
              <a:xfrm>
                <a:off x="2052810" y="5541781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7.9%</a:t>
                </a:r>
              </a:p>
            </p:txBody>
          </p:sp>
          <p:sp>
            <p:nvSpPr>
              <p:cNvPr id="45" name="Rectángulo 44">
                <a:extLst>
                  <a:ext uri="{FF2B5EF4-FFF2-40B4-BE49-F238E27FC236}">
                    <a16:creationId xmlns:a16="http://schemas.microsoft.com/office/drawing/2014/main" id="{E6CD48A6-7559-A101-4A30-A8AF0D06C0E1}"/>
                  </a:ext>
                </a:extLst>
              </p:cNvPr>
              <p:cNvSpPr/>
              <p:nvPr/>
            </p:nvSpPr>
            <p:spPr>
              <a:xfrm>
                <a:off x="1249220" y="5541781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2.6%</a:t>
                </a:r>
              </a:p>
            </p:txBody>
          </p:sp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707FAB5E-C3F5-9BD7-8F91-A5A1A29D13C7}"/>
                  </a:ext>
                </a:extLst>
              </p:cNvPr>
              <p:cNvSpPr/>
              <p:nvPr/>
            </p:nvSpPr>
            <p:spPr>
              <a:xfrm>
                <a:off x="422355" y="5541781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0.6%</a:t>
                </a:r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29DB1F6F-E895-B147-A7D1-E956F70176A4}"/>
                  </a:ext>
                </a:extLst>
              </p:cNvPr>
              <p:cNvSpPr/>
              <p:nvPr/>
            </p:nvSpPr>
            <p:spPr>
              <a:xfrm>
                <a:off x="3676513" y="5541781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1.6%</a:t>
                </a:r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B09BBF9B-84A2-F258-920C-910DDD2620EC}"/>
                  </a:ext>
                </a:extLst>
              </p:cNvPr>
              <p:cNvSpPr/>
              <p:nvPr/>
            </p:nvSpPr>
            <p:spPr>
              <a:xfrm>
                <a:off x="6096000" y="5541781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1.0%</a:t>
                </a:r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1E76F3D6-D32D-4EFB-8E7D-C79E33A03C9F}"/>
                  </a:ext>
                </a:extLst>
              </p:cNvPr>
              <p:cNvSpPr/>
              <p:nvPr/>
            </p:nvSpPr>
            <p:spPr>
              <a:xfrm>
                <a:off x="2875307" y="5543631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0.4%</a:t>
                </a:r>
              </a:p>
            </p:txBody>
          </p:sp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id="{A09DCC7E-FA83-A300-902F-3A9A81174024}"/>
                  </a:ext>
                </a:extLst>
              </p:cNvPr>
              <p:cNvSpPr/>
              <p:nvPr/>
            </p:nvSpPr>
            <p:spPr>
              <a:xfrm>
                <a:off x="5300216" y="5541781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0.2%</a:t>
                </a:r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id="{3933A8A8-C831-4B13-8767-354B6CCEA4C0}"/>
                  </a:ext>
                </a:extLst>
              </p:cNvPr>
              <p:cNvSpPr/>
              <p:nvPr/>
            </p:nvSpPr>
            <p:spPr>
              <a:xfrm>
                <a:off x="4526967" y="5541781"/>
                <a:ext cx="955182" cy="478800"/>
              </a:xfrm>
              <a:prstGeom prst="rect">
                <a:avLst/>
              </a:prstGeom>
              <a:noFill/>
              <a:ln w="285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85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7.6%</a:t>
                </a:r>
              </a:p>
            </p:txBody>
          </p:sp>
        </p:grp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55770F00-CD78-F4D2-58A3-303AD04DD260}"/>
                </a:ext>
              </a:extLst>
            </p:cNvPr>
            <p:cNvSpPr txBox="1"/>
            <p:nvPr/>
          </p:nvSpPr>
          <p:spPr>
            <a:xfrm>
              <a:off x="756708" y="5483418"/>
              <a:ext cx="346570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303E1F6B-E275-8123-DA1B-9F2328D6E595}"/>
                </a:ext>
              </a:extLst>
            </p:cNvPr>
            <p:cNvSpPr txBox="1"/>
            <p:nvPr/>
          </p:nvSpPr>
          <p:spPr>
            <a:xfrm>
              <a:off x="2363421" y="5481628"/>
              <a:ext cx="333746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A776EB8C-505C-C276-6216-FF4E1A3B1296}"/>
                </a:ext>
              </a:extLst>
            </p:cNvPr>
            <p:cNvSpPr txBox="1"/>
            <p:nvPr/>
          </p:nvSpPr>
          <p:spPr>
            <a:xfrm>
              <a:off x="3186234" y="5491439"/>
              <a:ext cx="346570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9FB66FA1-B54E-03EC-2111-236CC58D2E3E}"/>
                </a:ext>
              </a:extLst>
            </p:cNvPr>
            <p:cNvSpPr txBox="1"/>
            <p:nvPr/>
          </p:nvSpPr>
          <p:spPr>
            <a:xfrm>
              <a:off x="4792947" y="5489649"/>
              <a:ext cx="333746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D2078FF2-6B36-D2D3-0768-B0CE1B97FFD4}"/>
                </a:ext>
              </a:extLst>
            </p:cNvPr>
            <p:cNvSpPr txBox="1"/>
            <p:nvPr/>
          </p:nvSpPr>
          <p:spPr>
            <a:xfrm>
              <a:off x="5611370" y="5489649"/>
              <a:ext cx="346570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8D1C6753-92B6-9B8F-D6CB-50A71714A633}"/>
                </a:ext>
              </a:extLst>
            </p:cNvPr>
            <p:cNvSpPr txBox="1"/>
            <p:nvPr/>
          </p:nvSpPr>
          <p:spPr>
            <a:xfrm>
              <a:off x="7218083" y="5487859"/>
              <a:ext cx="333746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84FF8432-3279-2F3F-15B0-7F3B6A163B40}"/>
                </a:ext>
              </a:extLst>
            </p:cNvPr>
            <p:cNvSpPr txBox="1"/>
            <p:nvPr/>
          </p:nvSpPr>
          <p:spPr>
            <a:xfrm>
              <a:off x="8064557" y="5456602"/>
              <a:ext cx="346570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E4EBBDF7-7756-F43D-52B9-C3A07E17EA3B}"/>
                </a:ext>
              </a:extLst>
            </p:cNvPr>
            <p:cNvSpPr txBox="1"/>
            <p:nvPr/>
          </p:nvSpPr>
          <p:spPr>
            <a:xfrm>
              <a:off x="9671270" y="5454812"/>
              <a:ext cx="333746" cy="3847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MX" sz="19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A13A1618-698D-95D9-36C7-C0B6A89F8B1E}"/>
                </a:ext>
              </a:extLst>
            </p:cNvPr>
            <p:cNvSpPr/>
            <p:nvPr/>
          </p:nvSpPr>
          <p:spPr>
            <a:xfrm>
              <a:off x="1111261" y="5839325"/>
              <a:ext cx="1203502" cy="551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</a:t>
              </a:r>
            </a:p>
          </p:txBody>
        </p:sp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19130551-9011-C167-4BF2-9D1DF7275432}"/>
                </a:ext>
              </a:extLst>
            </p:cNvPr>
            <p:cNvSpPr/>
            <p:nvPr/>
          </p:nvSpPr>
          <p:spPr>
            <a:xfrm>
              <a:off x="3660330" y="5785078"/>
              <a:ext cx="1203502" cy="551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DOA</a:t>
              </a:r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600ACD8A-5DCA-2667-7978-BEB413963B9B}"/>
                </a:ext>
              </a:extLst>
            </p:cNvPr>
            <p:cNvSpPr/>
            <p:nvPr/>
          </p:nvSpPr>
          <p:spPr>
            <a:xfrm>
              <a:off x="5993874" y="5773317"/>
              <a:ext cx="1203502" cy="551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</a:t>
              </a:r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4B25202F-B3EF-6AD1-7428-BA798E4758E7}"/>
                </a:ext>
              </a:extLst>
            </p:cNvPr>
            <p:cNvSpPr/>
            <p:nvPr/>
          </p:nvSpPr>
          <p:spPr>
            <a:xfrm>
              <a:off x="8415808" y="5775462"/>
              <a:ext cx="1203502" cy="551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FOA</a:t>
              </a:r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id="{ED2227FF-7EBF-D568-FA07-644EAD8918E0}"/>
                </a:ext>
              </a:extLst>
            </p:cNvPr>
            <p:cNvSpPr/>
            <p:nvPr/>
          </p:nvSpPr>
          <p:spPr>
            <a:xfrm>
              <a:off x="10303985" y="5773317"/>
              <a:ext cx="660761" cy="551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FNE</a:t>
              </a:r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38D33A34-B83F-8E18-EB89-2AED93AAF251}"/>
                </a:ext>
              </a:extLst>
            </p:cNvPr>
            <p:cNvSpPr/>
            <p:nvPr/>
          </p:nvSpPr>
          <p:spPr>
            <a:xfrm>
              <a:off x="11094433" y="5770970"/>
              <a:ext cx="660761" cy="551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INE</a:t>
              </a:r>
            </a:p>
          </p:txBody>
        </p:sp>
      </p:grpSp>
      <p:sp>
        <p:nvSpPr>
          <p:cNvPr id="83" name="Rectángulo 82">
            <a:extLst>
              <a:ext uri="{FF2B5EF4-FFF2-40B4-BE49-F238E27FC236}">
                <a16:creationId xmlns:a16="http://schemas.microsoft.com/office/drawing/2014/main" id="{994569EF-BC13-C8EF-6170-F68259E3BE27}"/>
              </a:ext>
            </a:extLst>
          </p:cNvPr>
          <p:cNvSpPr/>
          <p:nvPr/>
        </p:nvSpPr>
        <p:spPr>
          <a:xfrm>
            <a:off x="139497" y="6196793"/>
            <a:ext cx="11891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GB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S: Small        M: Medium        L: Large        DO: Domestic Owned        DOA: Domestic Owned Affiliates        FO: Foreign Owned        FOA: Foreign Owned Affiliates</a:t>
            </a:r>
          </a:p>
        </p:txBody>
      </p:sp>
    </p:spTree>
    <p:extLst>
      <p:ext uri="{BB962C8B-B14F-4D97-AF65-F5344CB8AC3E}">
        <p14:creationId xmlns:p14="http://schemas.microsoft.com/office/powerpoint/2010/main" val="10870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79CA4-6B34-C947-A58D-22B28A49BF40}"/>
              </a:ext>
            </a:extLst>
          </p:cNvPr>
          <p:cNvSpPr txBox="1">
            <a:spLocks/>
          </p:cNvSpPr>
          <p:nvPr/>
        </p:nvSpPr>
        <p:spPr>
          <a:xfrm>
            <a:off x="7416792" y="3083815"/>
            <a:ext cx="3625851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endParaRPr lang="es-MX" altLang="ko-K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E5E744F8-D97E-7A4E-A7BE-BB9AE49CF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4281" y="3904712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7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868BE941-0F9A-1447-9AD6-E2E0C178CAB2}"/>
              </a:ext>
            </a:extLst>
          </p:cNvPr>
          <p:cNvSpPr txBox="1">
            <a:spLocks/>
          </p:cNvSpPr>
          <p:nvPr/>
        </p:nvSpPr>
        <p:spPr>
          <a:xfrm>
            <a:off x="1070104" y="2675136"/>
            <a:ext cx="4729648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MX" altLang="ko-K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EXPORTER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E39306E3-FC02-7444-9265-19EC90959D4D}"/>
              </a:ext>
            </a:extLst>
          </p:cNvPr>
          <p:cNvSpPr txBox="1">
            <a:spLocks/>
          </p:cNvSpPr>
          <p:nvPr/>
        </p:nvSpPr>
        <p:spPr>
          <a:xfrm>
            <a:off x="1095504" y="3251200"/>
            <a:ext cx="4755048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MX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6899287-763C-F445-9904-DB6C555379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71000" y="171450"/>
            <a:ext cx="2743200" cy="365125"/>
          </a:xfrm>
        </p:spPr>
        <p:txBody>
          <a:bodyPr/>
          <a:lstStyle/>
          <a:p>
            <a:fld id="{FA36A776-E82A-DB4C-BEC6-9E86C7D9FDA4}" type="slidenum">
              <a:rPr lang="es-MX" smtClean="0">
                <a:solidFill>
                  <a:schemeClr val="bg1"/>
                </a:solidFill>
              </a:rPr>
              <a:pPr/>
              <a:t>4</a:t>
            </a:fld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AB56C09-87CB-9640-B307-8963765CE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9652" y="4090455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3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BD1EE4FE-DC1A-E84C-846F-2C1B4943DFF3}"/>
              </a:ext>
            </a:extLst>
          </p:cNvPr>
          <p:cNvSpPr/>
          <p:nvPr/>
        </p:nvSpPr>
        <p:spPr>
          <a:xfrm>
            <a:off x="0" y="3179716"/>
            <a:ext cx="12192000" cy="16078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FA43A230-FAB6-494C-8BE9-9B15ECEA2654}"/>
              </a:ext>
            </a:extLst>
          </p:cNvPr>
          <p:cNvSpPr txBox="1">
            <a:spLocks/>
          </p:cNvSpPr>
          <p:nvPr/>
        </p:nvSpPr>
        <p:spPr>
          <a:xfrm>
            <a:off x="0" y="397512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24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C6F93433-732F-5949-AF89-11A58A394F49}"/>
              </a:ext>
            </a:extLst>
          </p:cNvPr>
          <p:cNvSpPr txBox="1">
            <a:spLocks/>
          </p:cNvSpPr>
          <p:nvPr/>
        </p:nvSpPr>
        <p:spPr>
          <a:xfrm>
            <a:off x="0" y="77202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</p:txBody>
      </p:sp>
      <p:pic>
        <p:nvPicPr>
          <p:cNvPr id="37" name="Gráfico 36">
            <a:extLst>
              <a:ext uri="{FF2B5EF4-FFF2-40B4-BE49-F238E27FC236}">
                <a16:creationId xmlns:a16="http://schemas.microsoft.com/office/drawing/2014/main" id="{F1C8A193-2866-CC4F-B9E8-86AC17480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7699" y="1398884"/>
            <a:ext cx="736600" cy="165100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56038EC8-3B57-5F02-4F90-FBAFA8BDD561}"/>
              </a:ext>
            </a:extLst>
          </p:cNvPr>
          <p:cNvGrpSpPr/>
          <p:nvPr/>
        </p:nvGrpSpPr>
        <p:grpSpPr>
          <a:xfrm>
            <a:off x="2003148" y="2159501"/>
            <a:ext cx="7793866" cy="2442913"/>
            <a:chOff x="-203981" y="2290022"/>
            <a:chExt cx="7793866" cy="2442913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BBCBBDAB-30D7-A6ED-1917-E6B3C95D70D0}"/>
                </a:ext>
              </a:extLst>
            </p:cNvPr>
            <p:cNvGrpSpPr/>
            <p:nvPr/>
          </p:nvGrpSpPr>
          <p:grpSpPr>
            <a:xfrm>
              <a:off x="-203981" y="2294764"/>
              <a:ext cx="5568690" cy="2438171"/>
              <a:chOff x="869381" y="3901342"/>
              <a:chExt cx="4103918" cy="1844461"/>
            </a:xfrm>
          </p:grpSpPr>
          <p:sp>
            <p:nvSpPr>
              <p:cNvPr id="4" name="Triángulo isósceles 3">
                <a:extLst>
                  <a:ext uri="{FF2B5EF4-FFF2-40B4-BE49-F238E27FC236}">
                    <a16:creationId xmlns:a16="http://schemas.microsoft.com/office/drawing/2014/main" id="{124BAA15-02C5-20C2-4470-497BF6647AE1}"/>
                  </a:ext>
                </a:extLst>
              </p:cNvPr>
              <p:cNvSpPr/>
              <p:nvPr/>
            </p:nvSpPr>
            <p:spPr>
              <a:xfrm>
                <a:off x="2769437" y="4050073"/>
                <a:ext cx="2203862" cy="1695730"/>
              </a:xfrm>
              <a:prstGeom prst="triangle">
                <a:avLst/>
              </a:prstGeom>
              <a:solidFill>
                <a:srgbClr val="0070CC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Triángulo isósceles 4">
                <a:extLst>
                  <a:ext uri="{FF2B5EF4-FFF2-40B4-BE49-F238E27FC236}">
                    <a16:creationId xmlns:a16="http://schemas.microsoft.com/office/drawing/2014/main" id="{92847E7C-F51F-EEA4-B229-0BD57B8460FD}"/>
                  </a:ext>
                </a:extLst>
              </p:cNvPr>
              <p:cNvSpPr/>
              <p:nvPr/>
            </p:nvSpPr>
            <p:spPr>
              <a:xfrm>
                <a:off x="1019686" y="3978240"/>
                <a:ext cx="1797285" cy="1349849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riángulo isósceles 5">
                <a:extLst>
                  <a:ext uri="{FF2B5EF4-FFF2-40B4-BE49-F238E27FC236}">
                    <a16:creationId xmlns:a16="http://schemas.microsoft.com/office/drawing/2014/main" id="{E545B590-00D9-BC37-5FD8-97A700874197}"/>
                  </a:ext>
                </a:extLst>
              </p:cNvPr>
              <p:cNvSpPr/>
              <p:nvPr/>
            </p:nvSpPr>
            <p:spPr>
              <a:xfrm>
                <a:off x="869381" y="3901342"/>
                <a:ext cx="1797285" cy="1349849"/>
              </a:xfrm>
              <a:prstGeom prst="triangle">
                <a:avLst/>
              </a:prstGeom>
              <a:solidFill>
                <a:srgbClr val="706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s-MX" sz="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riángulo isósceles 6">
                <a:extLst>
                  <a:ext uri="{FF2B5EF4-FFF2-40B4-BE49-F238E27FC236}">
                    <a16:creationId xmlns:a16="http://schemas.microsoft.com/office/drawing/2014/main" id="{9FB3CAC0-D5A6-B28C-DA10-0D4660C5DB5A}"/>
                  </a:ext>
                </a:extLst>
              </p:cNvPr>
              <p:cNvSpPr/>
              <p:nvPr/>
            </p:nvSpPr>
            <p:spPr>
              <a:xfrm>
                <a:off x="2619131" y="3962440"/>
                <a:ext cx="2203862" cy="1695730"/>
              </a:xfrm>
              <a:prstGeom prst="triangle">
                <a:avLst/>
              </a:prstGeom>
              <a:solidFill>
                <a:srgbClr val="0030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MX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432B922D-3CF7-093F-1303-0BB14BD13E7D}"/>
                  </a:ext>
                </a:extLst>
              </p:cNvPr>
              <p:cNvSpPr/>
              <p:nvPr/>
            </p:nvSpPr>
            <p:spPr>
              <a:xfrm>
                <a:off x="3064483" y="4751260"/>
                <a:ext cx="1336350" cy="232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s-MX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E9C2E487-4E6C-0E6A-B93C-6D3C0C7A2020}"/>
                  </a:ext>
                </a:extLst>
              </p:cNvPr>
              <p:cNvSpPr/>
              <p:nvPr/>
            </p:nvSpPr>
            <p:spPr>
              <a:xfrm>
                <a:off x="1171271" y="4572408"/>
                <a:ext cx="1216429" cy="628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Economic Census </a:t>
                </a:r>
              </a:p>
              <a:p>
                <a:pPr algn="ctr"/>
                <a:r>
                  <a:rPr lang="es-MX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2019</a:t>
                </a: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DF17EF3-0A06-97CF-F759-56223907ECB6}"/>
                  </a:ext>
                </a:extLst>
              </p:cNvPr>
              <p:cNvSpPr/>
              <p:nvPr/>
            </p:nvSpPr>
            <p:spPr>
              <a:xfrm>
                <a:off x="3069841" y="4794159"/>
                <a:ext cx="1346575" cy="628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MX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Foreign Trade Database </a:t>
                </a:r>
              </a:p>
              <a:p>
                <a:pPr algn="ctr"/>
                <a:r>
                  <a:rPr lang="es-MX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(FTD)</a:t>
                </a:r>
              </a:p>
            </p:txBody>
          </p:sp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BB1A42D3-4EF0-DC7A-A4DA-77105C640D25}"/>
                  </a:ext>
                </a:extLst>
              </p:cNvPr>
              <p:cNvSpPr txBox="1"/>
              <p:nvPr/>
            </p:nvSpPr>
            <p:spPr>
              <a:xfrm>
                <a:off x="1599882" y="4114385"/>
                <a:ext cx="350205" cy="3601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rgbClr val="706F6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FE4E5F8-AE05-4AB8-7DD7-71FEF669CDDA}"/>
                  </a:ext>
                </a:extLst>
              </p:cNvPr>
              <p:cNvSpPr txBox="1"/>
              <p:nvPr/>
            </p:nvSpPr>
            <p:spPr>
              <a:xfrm>
                <a:off x="3548939" y="4222029"/>
                <a:ext cx="350205" cy="36014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rgbClr val="0030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15" name="Triángulo isósceles 14">
              <a:extLst>
                <a:ext uri="{FF2B5EF4-FFF2-40B4-BE49-F238E27FC236}">
                  <a16:creationId xmlns:a16="http://schemas.microsoft.com/office/drawing/2014/main" id="{75BCBE9E-2989-5F81-131C-968D7E9BF76C}"/>
                </a:ext>
              </a:extLst>
            </p:cNvPr>
            <p:cNvSpPr/>
            <p:nvPr/>
          </p:nvSpPr>
          <p:spPr>
            <a:xfrm>
              <a:off x="5152685" y="2405863"/>
              <a:ext cx="2437200" cy="1785600"/>
            </a:xfrm>
            <a:prstGeom prst="triangle">
              <a:avLst/>
            </a:prstGeom>
            <a:solidFill>
              <a:srgbClr val="28A4D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riángulo isósceles 16">
              <a:extLst>
                <a:ext uri="{FF2B5EF4-FFF2-40B4-BE49-F238E27FC236}">
                  <a16:creationId xmlns:a16="http://schemas.microsoft.com/office/drawing/2014/main" id="{643E6FCE-6E2F-B2CA-FCF7-5B10E2ED9124}"/>
                </a:ext>
              </a:extLst>
            </p:cNvPr>
            <p:cNvSpPr/>
            <p:nvPr/>
          </p:nvSpPr>
          <p:spPr>
            <a:xfrm>
              <a:off x="4948732" y="2290022"/>
              <a:ext cx="2437200" cy="1785600"/>
            </a:xfrm>
            <a:prstGeom prst="triangle">
              <a:avLst/>
            </a:prstGeom>
            <a:solidFill>
              <a:srgbClr val="28A4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s-MX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7B8D0DA7-E0CC-98DE-0C6A-ABD7B9EE29BB}"/>
                </a:ext>
              </a:extLst>
            </p:cNvPr>
            <p:cNvSpPr/>
            <p:nvPr/>
          </p:nvSpPr>
          <p:spPr>
            <a:xfrm>
              <a:off x="5251776" y="3349758"/>
              <a:ext cx="18271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MX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Supply and Use Tables (SUT)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B1C76F92-D5DC-DB00-F2BB-5613CCF1775C}"/>
                </a:ext>
              </a:extLst>
            </p:cNvPr>
            <p:cNvSpPr txBox="1"/>
            <p:nvPr/>
          </p:nvSpPr>
          <p:spPr>
            <a:xfrm>
              <a:off x="5923531" y="2664133"/>
              <a:ext cx="475200" cy="476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" sz="1600" b="1" dirty="0">
                  <a:solidFill>
                    <a:srgbClr val="28A4D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s-MX" sz="1600" b="1" dirty="0">
                <a:solidFill>
                  <a:srgbClr val="28A4D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8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 25">
            <a:extLst>
              <a:ext uri="{FF2B5EF4-FFF2-40B4-BE49-F238E27FC236}">
                <a16:creationId xmlns:a16="http://schemas.microsoft.com/office/drawing/2014/main" id="{CED950BA-39FD-1041-8277-4FEC4AFE7D90}"/>
              </a:ext>
            </a:extLst>
          </p:cNvPr>
          <p:cNvSpPr/>
          <p:nvPr/>
        </p:nvSpPr>
        <p:spPr>
          <a:xfrm flipH="1">
            <a:off x="0" y="449676"/>
            <a:ext cx="12192000" cy="9114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  <p:sp>
        <p:nvSpPr>
          <p:cNvPr id="21" name="TextBox 73">
            <a:extLst>
              <a:ext uri="{FF2B5EF4-FFF2-40B4-BE49-F238E27FC236}">
                <a16:creationId xmlns:a16="http://schemas.microsoft.com/office/drawing/2014/main" id="{DA15E940-1F8F-9D43-08AD-F3BB95D9973B}"/>
              </a:ext>
            </a:extLst>
          </p:cNvPr>
          <p:cNvSpPr txBox="1"/>
          <p:nvPr/>
        </p:nvSpPr>
        <p:spPr>
          <a:xfrm>
            <a:off x="113720" y="503284"/>
            <a:ext cx="1196455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" charset="0"/>
                <a:cs typeface="Arial" panose="020B0604020202020204" pitchFamily="34" charset="0"/>
              </a:rPr>
              <a:t>Exploiting the Economic Census microdata: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" charset="0"/>
                <a:cs typeface="Arial" panose="020B0604020202020204" pitchFamily="34" charset="0"/>
              </a:rPr>
              <a:t>exporting establishments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" charset="0"/>
                <a:cs typeface="Arial" panose="020B0604020202020204" pitchFamily="34" charset="0"/>
              </a:rPr>
              <a:t>.</a:t>
            </a:r>
            <a:endParaRPr lang="es-MX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Roboto Th" charset="0"/>
              <a:cs typeface="Arial" panose="020B0604020202020204" pitchFamily="34" charset="0"/>
            </a:endParaRPr>
          </a:p>
        </p:txBody>
      </p:sp>
      <p:sp>
        <p:nvSpPr>
          <p:cNvPr id="3" name="TextBox 73">
            <a:extLst>
              <a:ext uri="{FF2B5EF4-FFF2-40B4-BE49-F238E27FC236}">
                <a16:creationId xmlns:a16="http://schemas.microsoft.com/office/drawing/2014/main" id="{6BA9D8A5-9C44-3A4B-FCA3-EE1FA469D5CD}"/>
              </a:ext>
            </a:extLst>
          </p:cNvPr>
          <p:cNvSpPr txBox="1"/>
          <p:nvPr/>
        </p:nvSpPr>
        <p:spPr>
          <a:xfrm>
            <a:off x="2034702" y="903394"/>
            <a:ext cx="812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rgbClr val="1BA3E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800" b="0" dirty="0"/>
              <a:t>The </a:t>
            </a:r>
            <a:r>
              <a:rPr lang="en-US" sz="1800" dirty="0"/>
              <a:t>economic units meet </a:t>
            </a:r>
            <a:r>
              <a:rPr lang="en-US" sz="1800" b="0" dirty="0"/>
              <a:t>the</a:t>
            </a:r>
            <a:r>
              <a:rPr lang="en-US" sz="1800" dirty="0"/>
              <a:t> following criteria:</a:t>
            </a:r>
            <a:endParaRPr lang="es-MX" sz="1800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CB61710-FDC9-5A62-E57B-FAB60EBF593E}"/>
              </a:ext>
            </a:extLst>
          </p:cNvPr>
          <p:cNvGrpSpPr/>
          <p:nvPr/>
        </p:nvGrpSpPr>
        <p:grpSpPr>
          <a:xfrm>
            <a:off x="409386" y="1705077"/>
            <a:ext cx="11099679" cy="4214033"/>
            <a:chOff x="409386" y="1613637"/>
            <a:chExt cx="11099679" cy="4214033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0ED7054D-C2F0-69CA-7F86-4ADFA9CE406C}"/>
                </a:ext>
              </a:extLst>
            </p:cNvPr>
            <p:cNvGrpSpPr/>
            <p:nvPr/>
          </p:nvGrpSpPr>
          <p:grpSpPr>
            <a:xfrm>
              <a:off x="409386" y="1613637"/>
              <a:ext cx="2305040" cy="4214033"/>
              <a:chOff x="6242901" y="2193388"/>
              <a:chExt cx="2305040" cy="4214033"/>
            </a:xfrm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59B77538-78B7-E1A7-B516-ADAFD86310CF}"/>
                  </a:ext>
                </a:extLst>
              </p:cNvPr>
              <p:cNvSpPr/>
              <p:nvPr/>
            </p:nvSpPr>
            <p:spPr>
              <a:xfrm>
                <a:off x="6369421" y="4355421"/>
                <a:ext cx="2052000" cy="2052000"/>
              </a:xfrm>
              <a:prstGeom prst="ellipse">
                <a:avLst/>
              </a:prstGeom>
              <a:noFill/>
              <a:ln w="19050">
                <a:solidFill>
                  <a:srgbClr val="706F6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706F6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 of exports of elaborated products</a:t>
                </a:r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74CAE8FA-32E1-8F04-B6F6-E7D12B54DCCD}"/>
                  </a:ext>
                </a:extLst>
              </p:cNvPr>
              <p:cNvSpPr/>
              <p:nvPr/>
            </p:nvSpPr>
            <p:spPr>
              <a:xfrm>
                <a:off x="6369421" y="2193388"/>
                <a:ext cx="2052000" cy="2052000"/>
              </a:xfrm>
              <a:prstGeom prst="ellipse">
                <a:avLst/>
              </a:prstGeom>
              <a:noFill/>
              <a:ln w="19050">
                <a:solidFill>
                  <a:srgbClr val="003057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0030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 sales of elaborated products</a:t>
                </a:r>
              </a:p>
            </p:txBody>
          </p:sp>
          <p:sp>
            <p:nvSpPr>
              <p:cNvPr id="11" name="Rectángulo: esquinas redondeadas 10">
                <a:extLst>
                  <a:ext uri="{FF2B5EF4-FFF2-40B4-BE49-F238E27FC236}">
                    <a16:creationId xmlns:a16="http://schemas.microsoft.com/office/drawing/2014/main" id="{5E325264-C1B9-51DF-E3B6-DED4E6CDEA25}"/>
                  </a:ext>
                </a:extLst>
              </p:cNvPr>
              <p:cNvSpPr/>
              <p:nvPr/>
            </p:nvSpPr>
            <p:spPr>
              <a:xfrm>
                <a:off x="6242901" y="5900204"/>
                <a:ext cx="1152000" cy="396000"/>
              </a:xfrm>
              <a:prstGeom prst="roundRect">
                <a:avLst>
                  <a:gd name="adj" fmla="val 50000"/>
                </a:avLst>
              </a:prstGeom>
              <a:solidFill>
                <a:srgbClr val="706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Quantity</a:t>
                </a:r>
              </a:p>
            </p:txBody>
          </p:sp>
          <p:sp>
            <p:nvSpPr>
              <p:cNvPr id="12" name="Rectángulo: esquinas redondeadas 11">
                <a:extLst>
                  <a:ext uri="{FF2B5EF4-FFF2-40B4-BE49-F238E27FC236}">
                    <a16:creationId xmlns:a16="http://schemas.microsoft.com/office/drawing/2014/main" id="{EC206234-57B3-D38B-D20B-A9611A5B6E03}"/>
                  </a:ext>
                </a:extLst>
              </p:cNvPr>
              <p:cNvSpPr/>
              <p:nvPr/>
            </p:nvSpPr>
            <p:spPr>
              <a:xfrm>
                <a:off x="7394901" y="5895898"/>
                <a:ext cx="1152000" cy="396000"/>
              </a:xfrm>
              <a:prstGeom prst="roundRect">
                <a:avLst>
                  <a:gd name="adj" fmla="val 50000"/>
                </a:avLst>
              </a:prstGeom>
              <a:solidFill>
                <a:srgbClr val="706F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Value</a:t>
                </a:r>
              </a:p>
            </p:txBody>
          </p:sp>
          <p:sp>
            <p:nvSpPr>
              <p:cNvPr id="9" name="Rectángulo: esquinas redondeadas 8">
                <a:extLst>
                  <a:ext uri="{FF2B5EF4-FFF2-40B4-BE49-F238E27FC236}">
                    <a16:creationId xmlns:a16="http://schemas.microsoft.com/office/drawing/2014/main" id="{735189CA-9019-815B-BDA2-3FAF040C024E}"/>
                  </a:ext>
                </a:extLst>
              </p:cNvPr>
              <p:cNvSpPr/>
              <p:nvPr/>
            </p:nvSpPr>
            <p:spPr>
              <a:xfrm>
                <a:off x="6243421" y="3740876"/>
                <a:ext cx="1152000" cy="396000"/>
              </a:xfrm>
              <a:prstGeom prst="roundRect">
                <a:avLst>
                  <a:gd name="adj" fmla="val 50000"/>
                </a:avLst>
              </a:prstGeom>
              <a:solidFill>
                <a:srgbClr val="0030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Quantity</a:t>
                </a:r>
              </a:p>
            </p:txBody>
          </p:sp>
          <p:sp>
            <p:nvSpPr>
              <p:cNvPr id="10" name="Rectángulo: esquinas redondeadas 9">
                <a:extLst>
                  <a:ext uri="{FF2B5EF4-FFF2-40B4-BE49-F238E27FC236}">
                    <a16:creationId xmlns:a16="http://schemas.microsoft.com/office/drawing/2014/main" id="{68C70C39-59CE-A504-95F9-408742D5D77B}"/>
                  </a:ext>
                </a:extLst>
              </p:cNvPr>
              <p:cNvSpPr/>
              <p:nvPr/>
            </p:nvSpPr>
            <p:spPr>
              <a:xfrm>
                <a:off x="7395941" y="3740876"/>
                <a:ext cx="1152000" cy="396000"/>
              </a:xfrm>
              <a:prstGeom prst="roundRect">
                <a:avLst>
                  <a:gd name="adj" fmla="val 50000"/>
                </a:avLst>
              </a:prstGeom>
              <a:solidFill>
                <a:srgbClr val="0030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Value</a:t>
                </a:r>
              </a:p>
            </p:txBody>
          </p:sp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E411CBD7-A068-0A30-035B-1162241C73C2}"/>
                </a:ext>
              </a:extLst>
            </p:cNvPr>
            <p:cNvGrpSpPr/>
            <p:nvPr/>
          </p:nvGrpSpPr>
          <p:grpSpPr>
            <a:xfrm>
              <a:off x="3123138" y="1669765"/>
              <a:ext cx="8385927" cy="3995799"/>
              <a:chOff x="2292107" y="1274280"/>
              <a:chExt cx="8385927" cy="3995799"/>
            </a:xfrm>
          </p:grpSpPr>
          <p:sp>
            <p:nvSpPr>
              <p:cNvPr id="14" name="Flecha: pentágono 13">
                <a:extLst>
                  <a:ext uri="{FF2B5EF4-FFF2-40B4-BE49-F238E27FC236}">
                    <a16:creationId xmlns:a16="http://schemas.microsoft.com/office/drawing/2014/main" id="{AF5A12D0-0186-417F-B53B-897F6680CD38}"/>
                  </a:ext>
                </a:extLst>
              </p:cNvPr>
              <p:cNvSpPr/>
              <p:nvPr/>
            </p:nvSpPr>
            <p:spPr>
              <a:xfrm>
                <a:off x="9687201" y="4908593"/>
                <a:ext cx="914400" cy="324000"/>
              </a:xfrm>
              <a:prstGeom prst="homePlate">
                <a:avLst/>
              </a:prstGeom>
              <a:solidFill>
                <a:srgbClr val="0030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>
                    <a:latin typeface="Arial" panose="020B0604020202020204" pitchFamily="34" charset="0"/>
                    <a:cs typeface="Arial" panose="020B0604020202020204" pitchFamily="34" charset="0"/>
                  </a:rPr>
                  <a:t>3)</a:t>
                </a:r>
              </a:p>
            </p:txBody>
          </p:sp>
          <p:sp>
            <p:nvSpPr>
              <p:cNvPr id="15" name="Flecha: pentágono 14">
                <a:extLst>
                  <a:ext uri="{FF2B5EF4-FFF2-40B4-BE49-F238E27FC236}">
                    <a16:creationId xmlns:a16="http://schemas.microsoft.com/office/drawing/2014/main" id="{20C2E67B-30E7-4334-CD3A-9E63789BCFBC}"/>
                  </a:ext>
                </a:extLst>
              </p:cNvPr>
              <p:cNvSpPr/>
              <p:nvPr/>
            </p:nvSpPr>
            <p:spPr>
              <a:xfrm>
                <a:off x="9697890" y="4509338"/>
                <a:ext cx="914400" cy="324000"/>
              </a:xfrm>
              <a:prstGeom prst="homePlate">
                <a:avLst/>
              </a:prstGeom>
              <a:solidFill>
                <a:srgbClr val="0030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</a:p>
            </p:txBody>
          </p:sp>
          <p:sp>
            <p:nvSpPr>
              <p:cNvPr id="16" name="Flecha: pentágono 15">
                <a:extLst>
                  <a:ext uri="{FF2B5EF4-FFF2-40B4-BE49-F238E27FC236}">
                    <a16:creationId xmlns:a16="http://schemas.microsoft.com/office/drawing/2014/main" id="{3D1839BB-760F-77A6-5375-CF3D80EF7E53}"/>
                  </a:ext>
                </a:extLst>
              </p:cNvPr>
              <p:cNvSpPr/>
              <p:nvPr/>
            </p:nvSpPr>
            <p:spPr>
              <a:xfrm>
                <a:off x="9706488" y="4105730"/>
                <a:ext cx="914400" cy="324000"/>
              </a:xfrm>
              <a:prstGeom prst="homePlate">
                <a:avLst/>
              </a:prstGeom>
              <a:solidFill>
                <a:srgbClr val="0030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>
                    <a:latin typeface="Arial" panose="020B0604020202020204" pitchFamily="34" charset="0"/>
                    <a:cs typeface="Arial" panose="020B0604020202020204" pitchFamily="34" charset="0"/>
                  </a:rPr>
                  <a:t>1)</a:t>
                </a:r>
              </a:p>
            </p:txBody>
          </p:sp>
          <p:sp>
            <p:nvSpPr>
              <p:cNvPr id="17" name="Flecha: pentágono 16">
                <a:extLst>
                  <a:ext uri="{FF2B5EF4-FFF2-40B4-BE49-F238E27FC236}">
                    <a16:creationId xmlns:a16="http://schemas.microsoft.com/office/drawing/2014/main" id="{155322E6-79B4-3A9E-53FB-B5B53B8AF7D9}"/>
                  </a:ext>
                </a:extLst>
              </p:cNvPr>
              <p:cNvSpPr/>
              <p:nvPr/>
            </p:nvSpPr>
            <p:spPr>
              <a:xfrm>
                <a:off x="9699626" y="2961173"/>
                <a:ext cx="978408" cy="484632"/>
              </a:xfrm>
              <a:prstGeom prst="homePlate">
                <a:avLst/>
              </a:prstGeom>
              <a:solidFill>
                <a:srgbClr val="0030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>
                    <a:latin typeface="Arial" panose="020B0604020202020204" pitchFamily="34" charset="0"/>
                    <a:cs typeface="Arial" panose="020B0604020202020204" pitchFamily="34" charset="0"/>
                  </a:rPr>
                  <a:t>&gt; 0</a:t>
                </a:r>
              </a:p>
            </p:txBody>
          </p:sp>
          <p:sp>
            <p:nvSpPr>
              <p:cNvPr id="18" name="Flecha: pentágono 17">
                <a:extLst>
                  <a:ext uri="{FF2B5EF4-FFF2-40B4-BE49-F238E27FC236}">
                    <a16:creationId xmlns:a16="http://schemas.microsoft.com/office/drawing/2014/main" id="{0BD97611-774E-161E-3714-4A28DCD93E35}"/>
                  </a:ext>
                </a:extLst>
              </p:cNvPr>
              <p:cNvSpPr/>
              <p:nvPr/>
            </p:nvSpPr>
            <p:spPr>
              <a:xfrm>
                <a:off x="9697890" y="1824219"/>
                <a:ext cx="978408" cy="484632"/>
              </a:xfrm>
              <a:prstGeom prst="homePlate">
                <a:avLst/>
              </a:prstGeom>
              <a:solidFill>
                <a:srgbClr val="0030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>
                    <a:latin typeface="Arial" panose="020B0604020202020204" pitchFamily="34" charset="0"/>
                    <a:cs typeface="Arial" panose="020B0604020202020204" pitchFamily="34" charset="0"/>
                  </a:rPr>
                  <a:t>1) Yes</a:t>
                </a:r>
              </a:p>
            </p:txBody>
          </p:sp>
          <p:sp>
            <p:nvSpPr>
              <p:cNvPr id="19" name="Rectángulo: esquinas redondeadas 18">
                <a:extLst>
                  <a:ext uri="{FF2B5EF4-FFF2-40B4-BE49-F238E27FC236}">
                    <a16:creationId xmlns:a16="http://schemas.microsoft.com/office/drawing/2014/main" id="{70A65105-9209-39DE-EE85-E30A775E4C42}"/>
                  </a:ext>
                </a:extLst>
              </p:cNvPr>
              <p:cNvSpPr/>
              <p:nvPr/>
            </p:nvSpPr>
            <p:spPr>
              <a:xfrm>
                <a:off x="2292107" y="1274280"/>
                <a:ext cx="1228442" cy="498763"/>
              </a:xfrm>
              <a:prstGeom prst="roundRect">
                <a:avLst>
                  <a:gd name="adj" fmla="val 50000"/>
                </a:avLst>
              </a:prstGeom>
              <a:solidFill>
                <a:srgbClr val="0030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D315</a:t>
                </a:r>
              </a:p>
            </p:txBody>
          </p:sp>
          <p:sp>
            <p:nvSpPr>
              <p:cNvPr id="20" name="Rectángulo: esquinas redondeadas 19">
                <a:extLst>
                  <a:ext uri="{FF2B5EF4-FFF2-40B4-BE49-F238E27FC236}">
                    <a16:creationId xmlns:a16="http://schemas.microsoft.com/office/drawing/2014/main" id="{0F82A1E2-C8C4-A03B-EA29-B2E1EF07E928}"/>
                  </a:ext>
                </a:extLst>
              </p:cNvPr>
              <p:cNvSpPr/>
              <p:nvPr/>
            </p:nvSpPr>
            <p:spPr>
              <a:xfrm>
                <a:off x="2292107" y="2406449"/>
                <a:ext cx="1228442" cy="498763"/>
              </a:xfrm>
              <a:prstGeom prst="roundRect">
                <a:avLst>
                  <a:gd name="adj" fmla="val 50000"/>
                </a:avLst>
              </a:prstGeom>
              <a:solidFill>
                <a:srgbClr val="0030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D316</a:t>
                </a:r>
              </a:p>
            </p:txBody>
          </p:sp>
          <p:sp>
            <p:nvSpPr>
              <p:cNvPr id="22" name="Rectángulo: esquinas redondeadas 21">
                <a:extLst>
                  <a:ext uri="{FF2B5EF4-FFF2-40B4-BE49-F238E27FC236}">
                    <a16:creationId xmlns:a16="http://schemas.microsoft.com/office/drawing/2014/main" id="{8A7D7D09-86AC-9320-60E5-151534E64D24}"/>
                  </a:ext>
                </a:extLst>
              </p:cNvPr>
              <p:cNvSpPr/>
              <p:nvPr/>
            </p:nvSpPr>
            <p:spPr>
              <a:xfrm>
                <a:off x="2292109" y="3578011"/>
                <a:ext cx="1228442" cy="498763"/>
              </a:xfrm>
              <a:prstGeom prst="roundRect">
                <a:avLst>
                  <a:gd name="adj" fmla="val 50000"/>
                </a:avLst>
              </a:prstGeom>
              <a:solidFill>
                <a:srgbClr val="0030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D317</a:t>
                </a:r>
              </a:p>
            </p:txBody>
          </p:sp>
          <p:sp>
            <p:nvSpPr>
              <p:cNvPr id="23" name="Corchetes 22">
                <a:extLst>
                  <a:ext uri="{FF2B5EF4-FFF2-40B4-BE49-F238E27FC236}">
                    <a16:creationId xmlns:a16="http://schemas.microsoft.com/office/drawing/2014/main" id="{DD931438-F130-874B-47CA-15CE9C78E006}"/>
                  </a:ext>
                </a:extLst>
              </p:cNvPr>
              <p:cNvSpPr/>
              <p:nvPr/>
            </p:nvSpPr>
            <p:spPr>
              <a:xfrm>
                <a:off x="2525337" y="1773044"/>
                <a:ext cx="7161872" cy="574826"/>
              </a:xfrm>
              <a:prstGeom prst="bracketPair">
                <a:avLst>
                  <a:gd name="adj" fmla="val 0"/>
                </a:avLst>
              </a:prstGeom>
              <a:ln w="28575">
                <a:solidFill>
                  <a:srgbClr val="0030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just"/>
                <a:r>
                  <a:rPr lang="en-US" sz="1400" dirty="0">
                    <a:solidFill>
                      <a:srgbClr val="0030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During 2018 did the establishment participate in integrated processes through contracts or economic collaboration programs with companies located in other countries?</a:t>
                </a:r>
                <a:endParaRPr lang="en-GB" sz="1400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Corchetes 23">
                <a:extLst>
                  <a:ext uri="{FF2B5EF4-FFF2-40B4-BE49-F238E27FC236}">
                    <a16:creationId xmlns:a16="http://schemas.microsoft.com/office/drawing/2014/main" id="{FDC9BB86-9CB8-EE20-73C5-3F1B5BABCF05}"/>
                  </a:ext>
                </a:extLst>
              </p:cNvPr>
              <p:cNvSpPr/>
              <p:nvPr/>
            </p:nvSpPr>
            <p:spPr>
              <a:xfrm>
                <a:off x="2525331" y="2905213"/>
                <a:ext cx="7161872" cy="574825"/>
              </a:xfrm>
              <a:prstGeom prst="bracketPair">
                <a:avLst>
                  <a:gd name="adj" fmla="val 0"/>
                </a:avLst>
              </a:prstGeom>
              <a:ln w="28575">
                <a:solidFill>
                  <a:srgbClr val="0030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en-US" sz="1400" dirty="0">
                    <a:solidFill>
                      <a:srgbClr val="0030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During 2018 what percentage of your revenue was from contracts or collaborative programs with companies located in other countries?</a:t>
                </a:r>
                <a:endParaRPr lang="en-GB" sz="1400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Corchetes 24">
                <a:extLst>
                  <a:ext uri="{FF2B5EF4-FFF2-40B4-BE49-F238E27FC236}">
                    <a16:creationId xmlns:a16="http://schemas.microsoft.com/office/drawing/2014/main" id="{97CF6301-A539-93BB-C1F5-A417ADF00FCF}"/>
                  </a:ext>
                </a:extLst>
              </p:cNvPr>
              <p:cNvSpPr/>
              <p:nvPr/>
            </p:nvSpPr>
            <p:spPr>
              <a:xfrm>
                <a:off x="2525337" y="4076775"/>
                <a:ext cx="7161864" cy="1193304"/>
              </a:xfrm>
              <a:prstGeom prst="bracketPair">
                <a:avLst>
                  <a:gd name="adj" fmla="val 0"/>
                </a:avLst>
              </a:prstGeom>
              <a:ln w="28575">
                <a:solidFill>
                  <a:srgbClr val="00305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r>
                  <a:rPr lang="en-US" sz="1400" dirty="0">
                    <a:solidFill>
                      <a:srgbClr val="0030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contracts or collaboration programs with economic units located in other countries were established mainly with:</a:t>
                </a:r>
              </a:p>
              <a:p>
                <a:pPr marL="342900" indent="-342900" algn="just">
                  <a:buAutoNum type="arabicParenR"/>
                </a:pPr>
                <a:r>
                  <a:rPr lang="en-US" sz="1400" i="1" dirty="0">
                    <a:solidFill>
                      <a:srgbClr val="0030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Companies located abroad and belonging to the same corporate group</a:t>
                </a:r>
              </a:p>
              <a:p>
                <a:pPr marL="342900" indent="-342900" algn="just">
                  <a:buAutoNum type="arabicParenR"/>
                </a:pPr>
                <a:r>
                  <a:rPr lang="en-US" sz="1400" i="1" dirty="0">
                    <a:solidFill>
                      <a:srgbClr val="0030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Affiliates of Mexican companies located abroad</a:t>
                </a:r>
                <a:endParaRPr lang="en-GB" sz="1400" i="1" dirty="0">
                  <a:solidFill>
                    <a:srgbClr val="00305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just">
                  <a:buAutoNum type="arabicParenR"/>
                </a:pPr>
                <a:r>
                  <a:rPr lang="en-GB" sz="1400" i="1" dirty="0">
                    <a:solidFill>
                      <a:srgbClr val="00305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Non-affiliated companies located abroad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185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A4B16B2-8186-D39C-E365-1F874E627E09}"/>
              </a:ext>
            </a:extLst>
          </p:cNvPr>
          <p:cNvSpPr/>
          <p:nvPr/>
        </p:nvSpPr>
        <p:spPr>
          <a:xfrm flipH="1">
            <a:off x="9129" y="1396347"/>
            <a:ext cx="12192005" cy="4659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AC6202F-BEC1-2478-321B-7186F5E8F3E3}"/>
              </a:ext>
            </a:extLst>
          </p:cNvPr>
          <p:cNvSpPr txBox="1"/>
          <p:nvPr/>
        </p:nvSpPr>
        <p:spPr>
          <a:xfrm>
            <a:off x="9139" y="1438804"/>
            <a:ext cx="12192005" cy="38472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es-MX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Th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900" dirty="0">
                <a:solidFill>
                  <a:srgbClr val="1BA3E2"/>
                </a:solidFill>
              </a:rPr>
              <a:t>The </a:t>
            </a:r>
            <a:r>
              <a:rPr lang="en-GB" sz="1900" b="1" dirty="0">
                <a:solidFill>
                  <a:srgbClr val="1BA3E2"/>
                </a:solidFill>
              </a:rPr>
              <a:t>set of establishments </a:t>
            </a:r>
            <a:r>
              <a:rPr lang="en-GB" sz="1900" dirty="0">
                <a:solidFill>
                  <a:srgbClr val="1BA3E2"/>
                </a:solidFill>
              </a:rPr>
              <a:t>defined with the Economic Censuses is </a:t>
            </a:r>
            <a:r>
              <a:rPr lang="en-GB" sz="1900" b="1" dirty="0">
                <a:solidFill>
                  <a:srgbClr val="1BA3E2"/>
                </a:solidFill>
              </a:rPr>
              <a:t>linked</a:t>
            </a:r>
            <a:r>
              <a:rPr lang="en-GB" sz="1900" dirty="0">
                <a:solidFill>
                  <a:srgbClr val="1BA3E2"/>
                </a:solidFill>
              </a:rPr>
              <a:t> to the </a:t>
            </a:r>
            <a:r>
              <a:rPr lang="en-GB" sz="1900" b="1" dirty="0">
                <a:solidFill>
                  <a:srgbClr val="1BA3E2"/>
                </a:solidFill>
              </a:rPr>
              <a:t>Foreign Trade Database: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9497DF1-14B9-BA96-EB0D-39572E0C74A5}"/>
              </a:ext>
            </a:extLst>
          </p:cNvPr>
          <p:cNvGrpSpPr/>
          <p:nvPr/>
        </p:nvGrpSpPr>
        <p:grpSpPr>
          <a:xfrm>
            <a:off x="2902414" y="1941577"/>
            <a:ext cx="6751763" cy="4610222"/>
            <a:chOff x="1113825" y="1054101"/>
            <a:chExt cx="7247783" cy="5020467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8324A396-AE34-F445-C6A0-EA3832C19A36}"/>
                </a:ext>
              </a:extLst>
            </p:cNvPr>
            <p:cNvSpPr/>
            <p:nvPr/>
          </p:nvSpPr>
          <p:spPr>
            <a:xfrm>
              <a:off x="3255363" y="1054101"/>
              <a:ext cx="3143250" cy="3143248"/>
            </a:xfrm>
            <a:prstGeom prst="ellipse">
              <a:avLst/>
            </a:prstGeom>
            <a:solidFill>
              <a:srgbClr val="70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8A8D2C05-DD62-A05C-363D-4E516796B0E1}"/>
                </a:ext>
              </a:extLst>
            </p:cNvPr>
            <p:cNvSpPr/>
            <p:nvPr/>
          </p:nvSpPr>
          <p:spPr>
            <a:xfrm>
              <a:off x="1113825" y="1093788"/>
              <a:ext cx="3240088" cy="3240087"/>
            </a:xfrm>
            <a:prstGeom prst="ellipse">
              <a:avLst/>
            </a:prstGeom>
            <a:solidFill>
              <a:srgbClr val="00305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C4B52F2-7038-4CAF-6AD9-A9617C0B48B2}"/>
                </a:ext>
              </a:extLst>
            </p:cNvPr>
            <p:cNvSpPr/>
            <p:nvPr/>
          </p:nvSpPr>
          <p:spPr>
            <a:xfrm>
              <a:off x="1217250" y="2097621"/>
              <a:ext cx="2216151" cy="11060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Foreign Trade Database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(FTD)</a:t>
              </a:r>
            </a:p>
          </p:txBody>
        </p:sp>
        <p:sp>
          <p:nvSpPr>
            <p:cNvPr id="9" name="Rectángulo 77">
              <a:extLst>
                <a:ext uri="{FF2B5EF4-FFF2-40B4-BE49-F238E27FC236}">
                  <a16:creationId xmlns:a16="http://schemas.microsoft.com/office/drawing/2014/main" id="{90F8B1FD-4DFF-5FAA-7A2E-AD0AA0507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3192" y="2160809"/>
              <a:ext cx="1819568" cy="1106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algn="ctr" eaLnBrk="1" hangingPunct="1"/>
              <a:r>
                <a:rPr lang="en-GB" altLang="es-MX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Economic Census 2019*</a:t>
              </a:r>
            </a:p>
          </p:txBody>
        </p:sp>
        <p:sp>
          <p:nvSpPr>
            <p:cNvPr id="10" name="Elipse 54">
              <a:extLst>
                <a:ext uri="{FF2B5EF4-FFF2-40B4-BE49-F238E27FC236}">
                  <a16:creationId xmlns:a16="http://schemas.microsoft.com/office/drawing/2014/main" id="{F182F295-E3CD-7010-3B86-6CC8455B9893}"/>
                </a:ext>
              </a:extLst>
            </p:cNvPr>
            <p:cNvSpPr/>
            <p:nvPr/>
          </p:nvSpPr>
          <p:spPr>
            <a:xfrm rot="21480000">
              <a:off x="3234725" y="1463675"/>
              <a:ext cx="1171575" cy="2408238"/>
            </a:xfrm>
            <a:custGeom>
              <a:avLst/>
              <a:gdLst>
                <a:gd name="connsiteX0" fmla="*/ 0 w 936104"/>
                <a:gd name="connsiteY0" fmla="*/ 936104 h 1872208"/>
                <a:gd name="connsiteX1" fmla="*/ 468052 w 936104"/>
                <a:gd name="connsiteY1" fmla="*/ 0 h 1872208"/>
                <a:gd name="connsiteX2" fmla="*/ 936104 w 936104"/>
                <a:gd name="connsiteY2" fmla="*/ 936104 h 1872208"/>
                <a:gd name="connsiteX3" fmla="*/ 468052 w 936104"/>
                <a:gd name="connsiteY3" fmla="*/ 1872208 h 1872208"/>
                <a:gd name="connsiteX4" fmla="*/ 0 w 936104"/>
                <a:gd name="connsiteY4" fmla="*/ 936104 h 1872208"/>
                <a:gd name="connsiteX0" fmla="*/ 0 w 936104"/>
                <a:gd name="connsiteY0" fmla="*/ 936104 h 1872208"/>
                <a:gd name="connsiteX1" fmla="*/ 468052 w 936104"/>
                <a:gd name="connsiteY1" fmla="*/ 0 h 1872208"/>
                <a:gd name="connsiteX2" fmla="*/ 936104 w 936104"/>
                <a:gd name="connsiteY2" fmla="*/ 936104 h 1872208"/>
                <a:gd name="connsiteX3" fmla="*/ 468052 w 936104"/>
                <a:gd name="connsiteY3" fmla="*/ 1872208 h 1872208"/>
                <a:gd name="connsiteX4" fmla="*/ 0 w 936104"/>
                <a:gd name="connsiteY4" fmla="*/ 936104 h 1872208"/>
                <a:gd name="connsiteX0" fmla="*/ 0 w 936104"/>
                <a:gd name="connsiteY0" fmla="*/ 936104 h 1872208"/>
                <a:gd name="connsiteX1" fmla="*/ 468052 w 936104"/>
                <a:gd name="connsiteY1" fmla="*/ 0 h 1872208"/>
                <a:gd name="connsiteX2" fmla="*/ 936104 w 936104"/>
                <a:gd name="connsiteY2" fmla="*/ 936104 h 1872208"/>
                <a:gd name="connsiteX3" fmla="*/ 468052 w 936104"/>
                <a:gd name="connsiteY3" fmla="*/ 1872208 h 1872208"/>
                <a:gd name="connsiteX4" fmla="*/ 0 w 936104"/>
                <a:gd name="connsiteY4" fmla="*/ 936104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104" h="1872208">
                  <a:moveTo>
                    <a:pt x="0" y="936104"/>
                  </a:moveTo>
                  <a:cubicBezTo>
                    <a:pt x="0" y="419108"/>
                    <a:pt x="478496" y="0"/>
                    <a:pt x="468052" y="0"/>
                  </a:cubicBezTo>
                  <a:cubicBezTo>
                    <a:pt x="457608" y="0"/>
                    <a:pt x="936104" y="419108"/>
                    <a:pt x="936104" y="936104"/>
                  </a:cubicBezTo>
                  <a:cubicBezTo>
                    <a:pt x="936104" y="1453100"/>
                    <a:pt x="468367" y="1872208"/>
                    <a:pt x="468052" y="1872208"/>
                  </a:cubicBezTo>
                  <a:cubicBezTo>
                    <a:pt x="467737" y="1872208"/>
                    <a:pt x="0" y="1453100"/>
                    <a:pt x="0" y="936104"/>
                  </a:cubicBezTo>
                  <a:close/>
                </a:path>
              </a:pathLst>
            </a:custGeom>
            <a:pattFill prst="dkHorz">
              <a:fgClr>
                <a:srgbClr val="706F6F"/>
              </a:fgClr>
              <a:bgClr>
                <a:schemeClr val="bg1"/>
              </a:bgClr>
            </a:pattFill>
            <a:ln w="28575">
              <a:gradFill flip="none" rotWithShape="1">
                <a:gsLst>
                  <a:gs pos="50000">
                    <a:srgbClr val="706F6F"/>
                  </a:gs>
                  <a:gs pos="50000">
                    <a:srgbClr val="003057"/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2624CE0B-D5FD-DE9D-A24E-A4D1F03B34C7}"/>
                </a:ext>
              </a:extLst>
            </p:cNvPr>
            <p:cNvGrpSpPr/>
            <p:nvPr/>
          </p:nvGrpSpPr>
          <p:grpSpPr>
            <a:xfrm>
              <a:off x="6536197" y="3698081"/>
              <a:ext cx="1825411" cy="2376487"/>
              <a:chOff x="6901957" y="3160713"/>
              <a:chExt cx="1825411" cy="2376487"/>
            </a:xfrm>
          </p:grpSpPr>
          <p:sp>
            <p:nvSpPr>
              <p:cNvPr id="14" name="Conector 60">
                <a:extLst>
                  <a:ext uri="{FF2B5EF4-FFF2-40B4-BE49-F238E27FC236}">
                    <a16:creationId xmlns:a16="http://schemas.microsoft.com/office/drawing/2014/main" id="{97E1D110-DB4E-717C-84AA-979474A9B813}"/>
                  </a:ext>
                </a:extLst>
              </p:cNvPr>
              <p:cNvSpPr/>
              <p:nvPr/>
            </p:nvSpPr>
            <p:spPr bwMode="auto">
              <a:xfrm>
                <a:off x="7089176" y="3160713"/>
                <a:ext cx="1450975" cy="2376487"/>
              </a:xfrm>
              <a:custGeom>
                <a:avLst/>
                <a:gdLst>
                  <a:gd name="connsiteX0" fmla="*/ 0 w 2050736"/>
                  <a:gd name="connsiteY0" fmla="*/ 1024920 h 2049840"/>
                  <a:gd name="connsiteX1" fmla="*/ 1025368 w 2050736"/>
                  <a:gd name="connsiteY1" fmla="*/ 0 h 2049840"/>
                  <a:gd name="connsiteX2" fmla="*/ 2050736 w 2050736"/>
                  <a:gd name="connsiteY2" fmla="*/ 1024920 h 2049840"/>
                  <a:gd name="connsiteX3" fmla="*/ 1025368 w 2050736"/>
                  <a:gd name="connsiteY3" fmla="*/ 2049840 h 2049840"/>
                  <a:gd name="connsiteX4" fmla="*/ 0 w 2050736"/>
                  <a:gd name="connsiteY4" fmla="*/ 1024920 h 2049840"/>
                  <a:gd name="connsiteX0" fmla="*/ 0 w 2050736"/>
                  <a:gd name="connsiteY0" fmla="*/ 1024920 h 2049840"/>
                  <a:gd name="connsiteX1" fmla="*/ 1025368 w 2050736"/>
                  <a:gd name="connsiteY1" fmla="*/ 0 h 2049840"/>
                  <a:gd name="connsiteX2" fmla="*/ 2050736 w 2050736"/>
                  <a:gd name="connsiteY2" fmla="*/ 1024920 h 2049840"/>
                  <a:gd name="connsiteX3" fmla="*/ 1025368 w 2050736"/>
                  <a:gd name="connsiteY3" fmla="*/ 2049840 h 2049840"/>
                  <a:gd name="connsiteX4" fmla="*/ 0 w 2050736"/>
                  <a:gd name="connsiteY4" fmla="*/ 1024920 h 2049840"/>
                  <a:gd name="connsiteX0" fmla="*/ 0 w 2050736"/>
                  <a:gd name="connsiteY0" fmla="*/ 1024920 h 2049974"/>
                  <a:gd name="connsiteX1" fmla="*/ 1025368 w 2050736"/>
                  <a:gd name="connsiteY1" fmla="*/ 0 h 2049974"/>
                  <a:gd name="connsiteX2" fmla="*/ 2050736 w 2050736"/>
                  <a:gd name="connsiteY2" fmla="*/ 1024920 h 2049974"/>
                  <a:gd name="connsiteX3" fmla="*/ 1025368 w 2050736"/>
                  <a:gd name="connsiteY3" fmla="*/ 2049840 h 2049974"/>
                  <a:gd name="connsiteX4" fmla="*/ 0 w 2050736"/>
                  <a:gd name="connsiteY4" fmla="*/ 1024920 h 2049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736" h="2049974">
                    <a:moveTo>
                      <a:pt x="0" y="1024920"/>
                    </a:moveTo>
                    <a:cubicBezTo>
                      <a:pt x="0" y="458872"/>
                      <a:pt x="1013254" y="0"/>
                      <a:pt x="1025368" y="0"/>
                    </a:cubicBezTo>
                    <a:cubicBezTo>
                      <a:pt x="1037482" y="0"/>
                      <a:pt x="2050736" y="458872"/>
                      <a:pt x="2050736" y="1024920"/>
                    </a:cubicBezTo>
                    <a:cubicBezTo>
                      <a:pt x="2050736" y="1590968"/>
                      <a:pt x="1030489" y="2059076"/>
                      <a:pt x="1025368" y="2049840"/>
                    </a:cubicBezTo>
                    <a:cubicBezTo>
                      <a:pt x="1020247" y="2040604"/>
                      <a:pt x="0" y="1590968"/>
                      <a:pt x="0" y="1024920"/>
                    </a:cubicBezTo>
                    <a:close/>
                  </a:path>
                </a:pathLst>
              </a:custGeom>
              <a:pattFill prst="dkHorz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 w="41275">
                <a:solidFill>
                  <a:srgbClr val="706F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 b="1" dirty="0">
                  <a:solidFill>
                    <a:srgbClr val="12313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Conector 60">
                <a:extLst>
                  <a:ext uri="{FF2B5EF4-FFF2-40B4-BE49-F238E27FC236}">
                    <a16:creationId xmlns:a16="http://schemas.microsoft.com/office/drawing/2014/main" id="{71CE35D3-2DF0-9DA7-AA2B-CFCF9DD46597}"/>
                  </a:ext>
                </a:extLst>
              </p:cNvPr>
              <p:cNvSpPr/>
              <p:nvPr/>
            </p:nvSpPr>
            <p:spPr bwMode="auto">
              <a:xfrm>
                <a:off x="7199977" y="3279828"/>
                <a:ext cx="1229371" cy="2137410"/>
              </a:xfrm>
              <a:custGeom>
                <a:avLst/>
                <a:gdLst>
                  <a:gd name="connsiteX0" fmla="*/ 0 w 2050736"/>
                  <a:gd name="connsiteY0" fmla="*/ 1024920 h 2049840"/>
                  <a:gd name="connsiteX1" fmla="*/ 1025368 w 2050736"/>
                  <a:gd name="connsiteY1" fmla="*/ 0 h 2049840"/>
                  <a:gd name="connsiteX2" fmla="*/ 2050736 w 2050736"/>
                  <a:gd name="connsiteY2" fmla="*/ 1024920 h 2049840"/>
                  <a:gd name="connsiteX3" fmla="*/ 1025368 w 2050736"/>
                  <a:gd name="connsiteY3" fmla="*/ 2049840 h 2049840"/>
                  <a:gd name="connsiteX4" fmla="*/ 0 w 2050736"/>
                  <a:gd name="connsiteY4" fmla="*/ 1024920 h 2049840"/>
                  <a:gd name="connsiteX0" fmla="*/ 0 w 2050736"/>
                  <a:gd name="connsiteY0" fmla="*/ 1024920 h 2049840"/>
                  <a:gd name="connsiteX1" fmla="*/ 1025368 w 2050736"/>
                  <a:gd name="connsiteY1" fmla="*/ 0 h 2049840"/>
                  <a:gd name="connsiteX2" fmla="*/ 2050736 w 2050736"/>
                  <a:gd name="connsiteY2" fmla="*/ 1024920 h 2049840"/>
                  <a:gd name="connsiteX3" fmla="*/ 1025368 w 2050736"/>
                  <a:gd name="connsiteY3" fmla="*/ 2049840 h 2049840"/>
                  <a:gd name="connsiteX4" fmla="*/ 0 w 2050736"/>
                  <a:gd name="connsiteY4" fmla="*/ 1024920 h 2049840"/>
                  <a:gd name="connsiteX0" fmla="*/ 0 w 2050736"/>
                  <a:gd name="connsiteY0" fmla="*/ 1024920 h 2049974"/>
                  <a:gd name="connsiteX1" fmla="*/ 1025368 w 2050736"/>
                  <a:gd name="connsiteY1" fmla="*/ 0 h 2049974"/>
                  <a:gd name="connsiteX2" fmla="*/ 2050736 w 2050736"/>
                  <a:gd name="connsiteY2" fmla="*/ 1024920 h 2049974"/>
                  <a:gd name="connsiteX3" fmla="*/ 1025368 w 2050736"/>
                  <a:gd name="connsiteY3" fmla="*/ 2049840 h 2049974"/>
                  <a:gd name="connsiteX4" fmla="*/ 0 w 2050736"/>
                  <a:gd name="connsiteY4" fmla="*/ 1024920 h 2049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50736" h="2049974">
                    <a:moveTo>
                      <a:pt x="0" y="1024920"/>
                    </a:moveTo>
                    <a:cubicBezTo>
                      <a:pt x="0" y="458872"/>
                      <a:pt x="1013254" y="0"/>
                      <a:pt x="1025368" y="0"/>
                    </a:cubicBezTo>
                    <a:cubicBezTo>
                      <a:pt x="1037482" y="0"/>
                      <a:pt x="2050736" y="458872"/>
                      <a:pt x="2050736" y="1024920"/>
                    </a:cubicBezTo>
                    <a:cubicBezTo>
                      <a:pt x="2050736" y="1590968"/>
                      <a:pt x="1030489" y="2059076"/>
                      <a:pt x="1025368" y="2049840"/>
                    </a:cubicBezTo>
                    <a:cubicBezTo>
                      <a:pt x="1020247" y="2040604"/>
                      <a:pt x="0" y="1590968"/>
                      <a:pt x="0" y="102492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1200" b="1" dirty="0">
                  <a:solidFill>
                    <a:srgbClr val="12313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ectángulo 68">
                <a:extLst>
                  <a:ext uri="{FF2B5EF4-FFF2-40B4-BE49-F238E27FC236}">
                    <a16:creationId xmlns:a16="http://schemas.microsoft.com/office/drawing/2014/main" id="{6EFCCE2D-F902-C99B-FC67-71AD99F50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1957" y="3956388"/>
                <a:ext cx="1825411" cy="904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entury Gothic" panose="020B0502020202020204" pitchFamily="34" charset="0"/>
                  </a:defRPr>
                </a:lvl9pPr>
              </a:lstStyle>
              <a:p>
                <a:pPr algn="ctr" eaLnBrk="1" hangingPunct="1"/>
                <a:r>
                  <a:rPr lang="en-GB" altLang="es-MX" sz="16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Exporters Economic Units</a:t>
                </a:r>
              </a:p>
            </p:txBody>
          </p:sp>
        </p:grpSp>
        <p:sp>
          <p:nvSpPr>
            <p:cNvPr id="12" name="CuadroTexto 18">
              <a:extLst>
                <a:ext uri="{FF2B5EF4-FFF2-40B4-BE49-F238E27FC236}">
                  <a16:creationId xmlns:a16="http://schemas.microsoft.com/office/drawing/2014/main" id="{C089FA8C-DBCF-F25A-43FA-9F4411985E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3975" y="4495060"/>
              <a:ext cx="1032675" cy="39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anose="020B0502020202020204" pitchFamily="34" charset="0"/>
                </a:defRPr>
              </a:lvl9pPr>
            </a:lstStyle>
            <a:p>
              <a:pPr eaLnBrk="1" hangingPunct="1"/>
              <a:r>
                <a:rPr lang="en-GB" altLang="es-MX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Results</a:t>
              </a:r>
            </a:p>
          </p:txBody>
        </p:sp>
        <p:cxnSp>
          <p:nvCxnSpPr>
            <p:cNvPr id="13" name="Conector recto de flecha 85">
              <a:extLst>
                <a:ext uri="{FF2B5EF4-FFF2-40B4-BE49-F238E27FC236}">
                  <a16:creationId xmlns:a16="http://schemas.microsoft.com/office/drawing/2014/main" id="{26087248-4668-DD04-4B7C-943BC6AE82EB}"/>
                </a:ext>
              </a:extLst>
            </p:cNvPr>
            <p:cNvCxnSpPr>
              <a:stCxn id="10" idx="3"/>
              <a:endCxn id="14" idx="0"/>
            </p:cNvCxnSpPr>
            <p:nvPr/>
          </p:nvCxnSpPr>
          <p:spPr>
            <a:xfrm>
              <a:off x="3862536" y="3871179"/>
              <a:ext cx="2860880" cy="1015068"/>
            </a:xfrm>
            <a:prstGeom prst="bentConnector5">
              <a:avLst>
                <a:gd name="adj1" fmla="val 145"/>
                <a:gd name="adj2" fmla="val 100054"/>
                <a:gd name="adj3" fmla="val 92809"/>
              </a:avLst>
            </a:prstGeom>
            <a:ln w="44450">
              <a:solidFill>
                <a:srgbClr val="706F6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40F8272-FAC1-EC0A-E499-35A69AE76CD8}"/>
              </a:ext>
            </a:extLst>
          </p:cNvPr>
          <p:cNvSpPr txBox="1"/>
          <p:nvPr/>
        </p:nvSpPr>
        <p:spPr>
          <a:xfrm>
            <a:off x="2902414" y="6240983"/>
            <a:ext cx="37316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s-MX" sz="1100" b="1" i="1" dirty="0">
                <a:solidFill>
                  <a:srgbClr val="706F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Study universe defined based on Economic Census </a:t>
            </a:r>
            <a:endParaRPr lang="es-MX" sz="1100" b="1" i="1" dirty="0">
              <a:solidFill>
                <a:srgbClr val="706F6F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760010-9E0D-C646-0F38-264434E69476}"/>
              </a:ext>
            </a:extLst>
          </p:cNvPr>
          <p:cNvSpPr txBox="1">
            <a:spLocks/>
          </p:cNvSpPr>
          <p:nvPr/>
        </p:nvSpPr>
        <p:spPr>
          <a:xfrm>
            <a:off x="0" y="166934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EXPORTERS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A07A34E-5365-D5ED-0333-CE00C6266F8A}"/>
              </a:ext>
            </a:extLst>
          </p:cNvPr>
          <p:cNvSpPr txBox="1">
            <a:spLocks/>
          </p:cNvSpPr>
          <p:nvPr/>
        </p:nvSpPr>
        <p:spPr>
          <a:xfrm>
            <a:off x="0" y="541449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UNITS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C43A225E-8713-4215-E0DC-32C0F19DB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699" y="1142265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1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o 49">
            <a:extLst>
              <a:ext uri="{FF2B5EF4-FFF2-40B4-BE49-F238E27FC236}">
                <a16:creationId xmlns:a16="http://schemas.microsoft.com/office/drawing/2014/main" id="{0482780B-8EA6-1C36-DF09-D795B414746C}"/>
              </a:ext>
            </a:extLst>
          </p:cNvPr>
          <p:cNvGrpSpPr/>
          <p:nvPr/>
        </p:nvGrpSpPr>
        <p:grpSpPr>
          <a:xfrm>
            <a:off x="881921" y="570055"/>
            <a:ext cx="11822669" cy="5354396"/>
            <a:chOff x="945929" y="451183"/>
            <a:chExt cx="11822669" cy="5354396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E33AA5FA-3EA8-5945-4E3D-C8B607DB864F}"/>
                </a:ext>
              </a:extLst>
            </p:cNvPr>
            <p:cNvSpPr/>
            <p:nvPr/>
          </p:nvSpPr>
          <p:spPr>
            <a:xfrm>
              <a:off x="6190490" y="4427195"/>
              <a:ext cx="6578108" cy="1378384"/>
            </a:xfrm>
            <a:prstGeom prst="roundRect">
              <a:avLst>
                <a:gd name="adj" fmla="val 50000"/>
              </a:avLst>
            </a:prstGeom>
            <a:solidFill>
              <a:srgbClr val="1277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FC234440-E3F9-CCB8-0A60-9DFA39B37C90}"/>
                </a:ext>
              </a:extLst>
            </p:cNvPr>
            <p:cNvSpPr/>
            <p:nvPr/>
          </p:nvSpPr>
          <p:spPr>
            <a:xfrm>
              <a:off x="9873894" y="3573416"/>
              <a:ext cx="1766418" cy="499071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181DAFE9-1B7F-4E41-561A-57C82CE93258}"/>
                </a:ext>
              </a:extLst>
            </p:cNvPr>
            <p:cNvSpPr/>
            <p:nvPr/>
          </p:nvSpPr>
          <p:spPr>
            <a:xfrm>
              <a:off x="6190489" y="3584861"/>
              <a:ext cx="3355848" cy="499071"/>
            </a:xfrm>
            <a:prstGeom prst="roundRect">
              <a:avLst>
                <a:gd name="adj" fmla="val 50000"/>
              </a:avLst>
            </a:prstGeom>
            <a:solidFill>
              <a:srgbClr val="1277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C60D3C64-1F6D-EAAC-E5A1-E6D4E70D13FD}"/>
                </a:ext>
              </a:extLst>
            </p:cNvPr>
            <p:cNvSpPr/>
            <p:nvPr/>
          </p:nvSpPr>
          <p:spPr>
            <a:xfrm>
              <a:off x="6190488" y="2429619"/>
              <a:ext cx="6578109" cy="830097"/>
            </a:xfrm>
            <a:prstGeom prst="roundRect">
              <a:avLst>
                <a:gd name="adj" fmla="val 50000"/>
              </a:avLst>
            </a:prstGeom>
            <a:solidFill>
              <a:srgbClr val="1277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195EACC8-9822-4AC0-837B-F6E8F7288A45}"/>
                </a:ext>
              </a:extLst>
            </p:cNvPr>
            <p:cNvSpPr/>
            <p:nvPr/>
          </p:nvSpPr>
          <p:spPr>
            <a:xfrm>
              <a:off x="1852586" y="4866851"/>
              <a:ext cx="3740735" cy="499071"/>
            </a:xfrm>
            <a:prstGeom prst="roundRect">
              <a:avLst>
                <a:gd name="adj" fmla="val 50000"/>
              </a:avLst>
            </a:prstGeom>
            <a:solidFill>
              <a:srgbClr val="1277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2D84A934-DEA5-9729-D58E-AC052693333C}"/>
                </a:ext>
              </a:extLst>
            </p:cNvPr>
            <p:cNvSpPr/>
            <p:nvPr/>
          </p:nvSpPr>
          <p:spPr>
            <a:xfrm>
              <a:off x="1852586" y="3584861"/>
              <a:ext cx="3633814" cy="499071"/>
            </a:xfrm>
            <a:prstGeom prst="roundRect">
              <a:avLst>
                <a:gd name="adj" fmla="val 50000"/>
              </a:avLst>
            </a:prstGeom>
            <a:solidFill>
              <a:srgbClr val="1277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6A8A60E7-0C09-3B0A-55EC-17439B77D2AE}"/>
                </a:ext>
              </a:extLst>
            </p:cNvPr>
            <p:cNvSpPr/>
            <p:nvPr/>
          </p:nvSpPr>
          <p:spPr>
            <a:xfrm>
              <a:off x="1895900" y="2589994"/>
              <a:ext cx="2189718" cy="499071"/>
            </a:xfrm>
            <a:prstGeom prst="roundRect">
              <a:avLst>
                <a:gd name="adj" fmla="val 50000"/>
              </a:avLst>
            </a:prstGeom>
            <a:solidFill>
              <a:srgbClr val="1277C6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6F12BA8C-918D-9DF0-7DA9-E77ADEF0DD09}"/>
                </a:ext>
              </a:extLst>
            </p:cNvPr>
            <p:cNvSpPr/>
            <p:nvPr/>
          </p:nvSpPr>
          <p:spPr>
            <a:xfrm>
              <a:off x="6190488" y="451183"/>
              <a:ext cx="6578109" cy="1378384"/>
            </a:xfrm>
            <a:prstGeom prst="roundRect">
              <a:avLst>
                <a:gd name="adj" fmla="val 50000"/>
              </a:avLst>
            </a:prstGeom>
            <a:solidFill>
              <a:srgbClr val="1BA3E2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" name="Round Diagonal Corner Rectangle 8">
              <a:extLst>
                <a:ext uri="{FF2B5EF4-FFF2-40B4-BE49-F238E27FC236}">
                  <a16:creationId xmlns:a16="http://schemas.microsoft.com/office/drawing/2014/main" id="{4E3F833B-262D-FEA2-6D5F-C20E21D6C1EB}"/>
                </a:ext>
              </a:extLst>
            </p:cNvPr>
            <p:cNvSpPr/>
            <p:nvPr/>
          </p:nvSpPr>
          <p:spPr>
            <a:xfrm>
              <a:off x="945929" y="725327"/>
              <a:ext cx="830096" cy="830096"/>
            </a:xfrm>
            <a:prstGeom prst="rect">
              <a:avLst/>
            </a:prstGeom>
            <a:solidFill>
              <a:srgbClr val="1BA3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B1DB329F-0E52-8748-4485-0F334F6A68A0}"/>
                </a:ext>
              </a:extLst>
            </p:cNvPr>
            <p:cNvSpPr txBox="1"/>
            <p:nvPr/>
          </p:nvSpPr>
          <p:spPr>
            <a:xfrm>
              <a:off x="1821261" y="723653"/>
              <a:ext cx="3929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1BA3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Exporters Input Output coefficient</a:t>
              </a:r>
            </a:p>
          </p:txBody>
        </p:sp>
        <p:sp>
          <p:nvSpPr>
            <p:cNvPr id="7" name="Round Diagonal Corner Rectangle 11">
              <a:extLst>
                <a:ext uri="{FF2B5EF4-FFF2-40B4-BE49-F238E27FC236}">
                  <a16:creationId xmlns:a16="http://schemas.microsoft.com/office/drawing/2014/main" id="{8DBF1527-4762-2EFE-6BE9-4FEF8911DF4B}"/>
                </a:ext>
              </a:extLst>
            </p:cNvPr>
            <p:cNvSpPr/>
            <p:nvPr/>
          </p:nvSpPr>
          <p:spPr>
            <a:xfrm>
              <a:off x="945929" y="2017698"/>
              <a:ext cx="830096" cy="830096"/>
            </a:xfrm>
            <a:prstGeom prst="rect">
              <a:avLst/>
            </a:prstGeom>
            <a:solidFill>
              <a:srgbClr val="127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05A058F1-A66D-874E-3EA0-F3A328E6FCAA}"/>
                </a:ext>
              </a:extLst>
            </p:cNvPr>
            <p:cNvSpPr txBox="1"/>
            <p:nvPr/>
          </p:nvSpPr>
          <p:spPr>
            <a:xfrm>
              <a:off x="1821261" y="2060288"/>
              <a:ext cx="1967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1277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Resulting layers</a:t>
              </a: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4A805228-5E2F-717A-DEFA-116BC4F5C421}"/>
                </a:ext>
              </a:extLst>
            </p:cNvPr>
            <p:cNvSpPr/>
            <p:nvPr/>
          </p:nvSpPr>
          <p:spPr>
            <a:xfrm>
              <a:off x="1895899" y="1132621"/>
              <a:ext cx="438618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Proportionality of cost of total production. </a:t>
              </a:r>
              <a:endPara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FC74B5-9FC7-2510-3D6A-02536E70CF85}"/>
                </a:ext>
              </a:extLst>
            </p:cNvPr>
            <p:cNvSpPr txBox="1"/>
            <p:nvPr/>
          </p:nvSpPr>
          <p:spPr>
            <a:xfrm>
              <a:off x="1895900" y="2654864"/>
              <a:ext cx="218971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MX"/>
              </a:defPPr>
              <a:lvl1pPr algn="just"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b="1" dirty="0">
                  <a:solidFill>
                    <a:srgbClr val="1277C6"/>
                  </a:solidFill>
                </a:rPr>
                <a:t>a. Exporter Focus</a:t>
              </a:r>
              <a:endParaRPr lang="es-MX" dirty="0">
                <a:solidFill>
                  <a:srgbClr val="1277C6"/>
                </a:solidFill>
              </a:endParaRPr>
            </a:p>
          </p:txBody>
        </p:sp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5ED03939-28F5-0D03-A1E8-FD4834F8B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6230" y="935175"/>
              <a:ext cx="410400" cy="410400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992BAE5A-44A9-1CB0-5B8B-5D3EAF4B3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3797" y="2209297"/>
              <a:ext cx="459596" cy="459596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C674FF86-F044-F0AD-C032-00A5D9736E25}"/>
                </a:ext>
              </a:extLst>
            </p:cNvPr>
            <p:cNvSpPr txBox="1"/>
            <p:nvPr/>
          </p:nvSpPr>
          <p:spPr>
            <a:xfrm>
              <a:off x="6565598" y="717122"/>
              <a:ext cx="544047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coefficients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were formed with the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Census Production of each economic activity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based on its participation in the </a:t>
              </a: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Production of the economy (T).</a:t>
              </a:r>
              <a:endParaRPr lang="es-MX" sz="1600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7866D50F-166A-BCDB-BFB7-66D99D346D7B}"/>
                </a:ext>
              </a:extLst>
            </p:cNvPr>
            <p:cNvSpPr txBox="1"/>
            <p:nvPr/>
          </p:nvSpPr>
          <p:spPr>
            <a:xfrm>
              <a:off x="6565598" y="2555406"/>
              <a:ext cx="544047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coefficients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are used to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obtain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the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total production (T) 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value of exporters.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64D14BEE-9974-362A-C69F-B4F6047B5A54}"/>
                </a:ext>
              </a:extLst>
            </p:cNvPr>
            <p:cNvSpPr txBox="1"/>
            <p:nvPr/>
          </p:nvSpPr>
          <p:spPr>
            <a:xfrm>
              <a:off x="1896857" y="3649731"/>
              <a:ext cx="34914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1277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Formal Non-Exporter Focus</a:t>
              </a:r>
              <a:endParaRPr lang="es-MX" dirty="0">
                <a:solidFill>
                  <a:srgbClr val="1277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9CFAF4CB-AD5A-FF84-C2BC-0264D70D4D33}"/>
                </a:ext>
              </a:extLst>
            </p:cNvPr>
            <p:cNvSpPr txBox="1"/>
            <p:nvPr/>
          </p:nvSpPr>
          <p:spPr>
            <a:xfrm>
              <a:off x="1953331" y="4931721"/>
              <a:ext cx="366513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1277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Informal Non-Exporter Focus </a:t>
              </a:r>
              <a:endParaRPr lang="es-MX" dirty="0">
                <a:solidFill>
                  <a:srgbClr val="1277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2F6EA746-8E29-FDBA-A2AB-F9AE1DA94E2A}"/>
                </a:ext>
              </a:extLst>
            </p:cNvPr>
            <p:cNvSpPr txBox="1"/>
            <p:nvPr/>
          </p:nvSpPr>
          <p:spPr>
            <a:xfrm>
              <a:off x="6565598" y="4577778"/>
              <a:ext cx="547095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Takes the treatment of the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Measurement of the Informal Economy</a:t>
              </a: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without any additional processing or treatment of this information. This is a previous step made in the SUT compilation.</a:t>
              </a:r>
              <a:endPara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5FE88832-2DCB-74C9-DF98-AF7BA05EF22F}"/>
                </a:ext>
              </a:extLst>
            </p:cNvPr>
            <p:cNvSpPr txBox="1"/>
            <p:nvPr/>
          </p:nvSpPr>
          <p:spPr>
            <a:xfrm>
              <a:off x="6565598" y="3665120"/>
              <a:ext cx="276758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rest of production.</a:t>
              </a:r>
            </a:p>
          </p:txBody>
        </p:sp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52546D82-11E8-4819-7025-1BF3707EBE29}"/>
                </a:ext>
              </a:extLst>
            </p:cNvPr>
            <p:cNvCxnSpPr>
              <a:cxnSpLocks/>
            </p:cNvCxnSpPr>
            <p:nvPr/>
          </p:nvCxnSpPr>
          <p:spPr>
            <a:xfrm>
              <a:off x="1776025" y="1537265"/>
              <a:ext cx="4506060" cy="0"/>
            </a:xfrm>
            <a:prstGeom prst="straightConnector1">
              <a:avLst/>
            </a:prstGeom>
            <a:ln w="28575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EF12329D-EFD0-8167-588F-8CAD670FC926}"/>
                </a:ext>
              </a:extLst>
            </p:cNvPr>
            <p:cNvSpPr txBox="1"/>
            <p:nvPr/>
          </p:nvSpPr>
          <p:spPr>
            <a:xfrm>
              <a:off x="10061450" y="3627802"/>
              <a:ext cx="1396536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s-MX" b="1" dirty="0">
                  <a:solidFill>
                    <a:srgbClr val="1277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 - a - c = b</a:t>
              </a:r>
            </a:p>
          </p:txBody>
        </p:sp>
        <p:cxnSp>
          <p:nvCxnSpPr>
            <p:cNvPr id="55" name="Conector recto de flecha 54">
              <a:extLst>
                <a:ext uri="{FF2B5EF4-FFF2-40B4-BE49-F238E27FC236}">
                  <a16:creationId xmlns:a16="http://schemas.microsoft.com/office/drawing/2014/main" id="{A1F6D8F3-189D-104A-08B6-38EF09EF8620}"/>
                </a:ext>
              </a:extLst>
            </p:cNvPr>
            <p:cNvCxnSpPr>
              <a:cxnSpLocks/>
              <a:stCxn id="12" idx="3"/>
              <a:endCxn id="3" idx="1"/>
            </p:cNvCxnSpPr>
            <p:nvPr/>
          </p:nvCxnSpPr>
          <p:spPr>
            <a:xfrm>
              <a:off x="4085618" y="2839530"/>
              <a:ext cx="2104870" cy="5138"/>
            </a:xfrm>
            <a:prstGeom prst="straightConnector1">
              <a:avLst/>
            </a:prstGeom>
            <a:ln w="28575">
              <a:solidFill>
                <a:srgbClr val="1277C6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BE6D12F9-DD51-425B-446E-2966A620B354}"/>
                </a:ext>
              </a:extLst>
            </p:cNvPr>
            <p:cNvCxnSpPr>
              <a:cxnSpLocks/>
              <a:stCxn id="53" idx="3"/>
              <a:endCxn id="16" idx="1"/>
            </p:cNvCxnSpPr>
            <p:nvPr/>
          </p:nvCxnSpPr>
          <p:spPr>
            <a:xfrm>
              <a:off x="5486400" y="3834397"/>
              <a:ext cx="704089" cy="0"/>
            </a:xfrm>
            <a:prstGeom prst="straightConnector1">
              <a:avLst/>
            </a:prstGeom>
            <a:ln w="28575">
              <a:solidFill>
                <a:srgbClr val="1277C6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ADD0BFA5-505E-B203-9364-2DCA7730740B}"/>
                </a:ext>
              </a:extLst>
            </p:cNvPr>
            <p:cNvCxnSpPr>
              <a:cxnSpLocks/>
              <a:stCxn id="30" idx="3"/>
              <a:endCxn id="25" idx="1"/>
            </p:cNvCxnSpPr>
            <p:nvPr/>
          </p:nvCxnSpPr>
          <p:spPr>
            <a:xfrm>
              <a:off x="5618470" y="5116387"/>
              <a:ext cx="572020" cy="0"/>
            </a:xfrm>
            <a:prstGeom prst="straightConnector1">
              <a:avLst/>
            </a:prstGeom>
            <a:ln w="28575">
              <a:solidFill>
                <a:srgbClr val="1277C6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Diagrama de flujo: combinar 44">
              <a:extLst>
                <a:ext uri="{FF2B5EF4-FFF2-40B4-BE49-F238E27FC236}">
                  <a16:creationId xmlns:a16="http://schemas.microsoft.com/office/drawing/2014/main" id="{B54433EC-7200-8151-3D3E-E28C1DBE02BB}"/>
                </a:ext>
              </a:extLst>
            </p:cNvPr>
            <p:cNvSpPr/>
            <p:nvPr/>
          </p:nvSpPr>
          <p:spPr>
            <a:xfrm rot="16200000">
              <a:off x="9622586" y="3771608"/>
              <a:ext cx="210312" cy="134010"/>
            </a:xfrm>
            <a:prstGeom prst="flowChartMerge">
              <a:avLst/>
            </a:prstGeom>
            <a:solidFill>
              <a:srgbClr val="1277C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2D9FF8A1-0093-635A-7ECA-795FEA064A8D}"/>
                </a:ext>
              </a:extLst>
            </p:cNvPr>
            <p:cNvCxnSpPr/>
            <p:nvPr/>
          </p:nvCxnSpPr>
          <p:spPr>
            <a:xfrm>
              <a:off x="9873894" y="3570242"/>
              <a:ext cx="1766418" cy="0"/>
            </a:xfrm>
            <a:prstGeom prst="line">
              <a:avLst/>
            </a:prstGeom>
            <a:ln w="28575">
              <a:solidFill>
                <a:srgbClr val="1277C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>
              <a:extLst>
                <a:ext uri="{FF2B5EF4-FFF2-40B4-BE49-F238E27FC236}">
                  <a16:creationId xmlns:a16="http://schemas.microsoft.com/office/drawing/2014/main" id="{3B6A06DF-332D-8CC0-E6A9-7E7F762C21EF}"/>
                </a:ext>
              </a:extLst>
            </p:cNvPr>
            <p:cNvCxnSpPr/>
            <p:nvPr/>
          </p:nvCxnSpPr>
          <p:spPr>
            <a:xfrm>
              <a:off x="9873894" y="4078011"/>
              <a:ext cx="1766418" cy="0"/>
            </a:xfrm>
            <a:prstGeom prst="line">
              <a:avLst/>
            </a:prstGeom>
            <a:ln w="28575">
              <a:solidFill>
                <a:srgbClr val="1277C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Gráfico 50">
            <a:extLst>
              <a:ext uri="{FF2B5EF4-FFF2-40B4-BE49-F238E27FC236}">
                <a16:creationId xmlns:a16="http://schemas.microsoft.com/office/drawing/2014/main" id="{9779E7CE-422B-B250-0023-382D7AE36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-66294" y="5959510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2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B6B26038-3212-8B99-81D1-64758AF0B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699" y="1349229"/>
            <a:ext cx="736600" cy="165100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2BFA8846-A863-F3E1-2847-B030C41CDADF}"/>
              </a:ext>
            </a:extLst>
          </p:cNvPr>
          <p:cNvSpPr txBox="1">
            <a:spLocks/>
          </p:cNvSpPr>
          <p:nvPr/>
        </p:nvSpPr>
        <p:spPr>
          <a:xfrm>
            <a:off x="0" y="383536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EXPORTER FOCUS 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3615ECF-E94A-13C9-6231-D8762829BEF9}"/>
              </a:ext>
            </a:extLst>
          </p:cNvPr>
          <p:cNvSpPr txBox="1">
            <a:spLocks/>
          </p:cNvSpPr>
          <p:nvPr/>
        </p:nvSpPr>
        <p:spPr>
          <a:xfrm>
            <a:off x="0" y="77202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– OUTPUT RELATION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1280035-8E1A-1876-D255-0A7062B0665C}"/>
              </a:ext>
            </a:extLst>
          </p:cNvPr>
          <p:cNvGrpSpPr/>
          <p:nvPr/>
        </p:nvGrpSpPr>
        <p:grpSpPr>
          <a:xfrm>
            <a:off x="579838" y="2049066"/>
            <a:ext cx="10955761" cy="3639344"/>
            <a:chOff x="579838" y="2049066"/>
            <a:chExt cx="10955761" cy="3639344"/>
          </a:xfrm>
        </p:grpSpPr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id="{E5FC5016-E5E5-47E7-B9B3-47A4F961DAA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14699989"/>
                </p:ext>
              </p:extLst>
            </p:nvPr>
          </p:nvGraphicFramePr>
          <p:xfrm>
            <a:off x="579838" y="2052410"/>
            <a:ext cx="5439600" cy="363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8" name="Gráfico 7">
              <a:extLst>
                <a:ext uri="{FF2B5EF4-FFF2-40B4-BE49-F238E27FC236}">
                  <a16:creationId xmlns:a16="http://schemas.microsoft.com/office/drawing/2014/main" id="{638E3EF9-FCFB-434C-B819-847C8F36F97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36008131"/>
                </p:ext>
              </p:extLst>
            </p:nvPr>
          </p:nvGraphicFramePr>
          <p:xfrm>
            <a:off x="6095999" y="2049066"/>
            <a:ext cx="5439600" cy="363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0B366531-CC1B-CAFF-DC67-C9EA71D460DF}"/>
              </a:ext>
            </a:extLst>
          </p:cNvPr>
          <p:cNvGrpSpPr/>
          <p:nvPr/>
        </p:nvGrpSpPr>
        <p:grpSpPr>
          <a:xfrm>
            <a:off x="0" y="5716639"/>
            <a:ext cx="12191999" cy="369333"/>
            <a:chOff x="0" y="5716639"/>
            <a:chExt cx="12191999" cy="36933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DDC9130-5F8F-F28E-1CBB-8DFD214D11DE}"/>
                </a:ext>
              </a:extLst>
            </p:cNvPr>
            <p:cNvSpPr/>
            <p:nvPr/>
          </p:nvSpPr>
          <p:spPr>
            <a:xfrm>
              <a:off x="0" y="5716639"/>
              <a:ext cx="12191999" cy="36933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624B9A3-197C-DBAD-DF19-664883A49E5B}"/>
                </a:ext>
              </a:extLst>
            </p:cNvPr>
            <p:cNvSpPr txBox="1"/>
            <p:nvPr/>
          </p:nvSpPr>
          <p:spPr>
            <a:xfrm>
              <a:off x="2411789" y="5755747"/>
              <a:ext cx="10903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E: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Exporter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46451351-D743-71A4-09AB-55F16291C92F}"/>
                </a:ext>
              </a:extLst>
            </p:cNvPr>
            <p:cNvSpPr txBox="1"/>
            <p:nvPr/>
          </p:nvSpPr>
          <p:spPr>
            <a:xfrm>
              <a:off x="4599931" y="5755747"/>
              <a:ext cx="23230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FNE: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Formal Non-Exporter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EFD2CDFC-CD6C-191A-7F25-11C15723ED07}"/>
                </a:ext>
              </a:extLst>
            </p:cNvPr>
            <p:cNvSpPr txBox="1"/>
            <p:nvPr/>
          </p:nvSpPr>
          <p:spPr>
            <a:xfrm>
              <a:off x="8013194" y="5755747"/>
              <a:ext cx="23535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INE:</a:t>
              </a:r>
              <a:r>
                <a:rPr lang="en-GB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Informal Non-Exporter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8850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2F5EC68-557E-4C5F-4B5C-82515A54C759}"/>
              </a:ext>
            </a:extLst>
          </p:cNvPr>
          <p:cNvSpPr txBox="1">
            <a:spLocks/>
          </p:cNvSpPr>
          <p:nvPr/>
        </p:nvSpPr>
        <p:spPr>
          <a:xfrm>
            <a:off x="0" y="383536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OF THE EXPORTER FOCUS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85EC433-14A0-661C-2F8B-1F614B7B8AAB}"/>
              </a:ext>
            </a:extLst>
          </p:cNvPr>
          <p:cNvSpPr txBox="1">
            <a:spLocks/>
          </p:cNvSpPr>
          <p:nvPr/>
        </p:nvSpPr>
        <p:spPr>
          <a:xfrm>
            <a:off x="0" y="772027"/>
            <a:ext cx="12191999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AND 2018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3761230-9AE0-9880-435F-35B973181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7699" y="1398884"/>
            <a:ext cx="736600" cy="165100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8F9334E9-DB85-ECFD-A423-0A681A72261C}"/>
              </a:ext>
            </a:extLst>
          </p:cNvPr>
          <p:cNvGrpSpPr/>
          <p:nvPr/>
        </p:nvGrpSpPr>
        <p:grpSpPr>
          <a:xfrm>
            <a:off x="201169" y="1878836"/>
            <a:ext cx="11716894" cy="4350315"/>
            <a:chOff x="201169" y="1878836"/>
            <a:chExt cx="11716894" cy="435031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08B2C42C-29C9-47A8-B8C1-7666F857D7C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20294833"/>
                </p:ext>
              </p:extLst>
            </p:nvPr>
          </p:nvGraphicFramePr>
          <p:xfrm>
            <a:off x="201169" y="1909695"/>
            <a:ext cx="3904488" cy="37182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13F55A1F-DF2F-F297-8C7D-8C00BD82B5AB}"/>
                </a:ext>
              </a:extLst>
            </p:cNvPr>
            <p:cNvGrpSpPr/>
            <p:nvPr/>
          </p:nvGrpSpPr>
          <p:grpSpPr>
            <a:xfrm>
              <a:off x="4262544" y="5855153"/>
              <a:ext cx="1150077" cy="369332"/>
              <a:chOff x="5056632" y="5993798"/>
              <a:chExt cx="1150077" cy="369332"/>
            </a:xfrm>
          </p:grpSpPr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2D42C287-6B8A-61D4-E706-FB291E8C1B96}"/>
                  </a:ext>
                </a:extLst>
              </p:cNvPr>
              <p:cNvSpPr/>
              <p:nvPr/>
            </p:nvSpPr>
            <p:spPr>
              <a:xfrm>
                <a:off x="5056632" y="5998464"/>
                <a:ext cx="360000" cy="3600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14D727A-A89C-7AA5-6AEA-64F7B86DA91A}"/>
                  </a:ext>
                </a:extLst>
              </p:cNvPr>
              <p:cNvSpPr txBox="1"/>
              <p:nvPr/>
            </p:nvSpPr>
            <p:spPr>
              <a:xfrm>
                <a:off x="5509082" y="5993798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2013</a:t>
                </a:r>
                <a:endParaRPr lang="es-MX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40347A58-0A95-BC65-1EF2-D723B3404020}"/>
                </a:ext>
              </a:extLst>
            </p:cNvPr>
            <p:cNvGrpSpPr/>
            <p:nvPr/>
          </p:nvGrpSpPr>
          <p:grpSpPr>
            <a:xfrm>
              <a:off x="6777299" y="5859819"/>
              <a:ext cx="1058089" cy="369332"/>
              <a:chOff x="6595370" y="6009439"/>
              <a:chExt cx="1058089" cy="369332"/>
            </a:xfrm>
          </p:grpSpPr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6B1CDF7B-32FF-8F26-4963-858ED790ADAC}"/>
                  </a:ext>
                </a:extLst>
              </p:cNvPr>
              <p:cNvSpPr/>
              <p:nvPr/>
            </p:nvSpPr>
            <p:spPr>
              <a:xfrm>
                <a:off x="6595370" y="6014105"/>
                <a:ext cx="360000" cy="360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E7F1E48D-A4B9-85F6-4181-F15E8A140D40}"/>
                  </a:ext>
                </a:extLst>
              </p:cNvPr>
              <p:cNvSpPr txBox="1"/>
              <p:nvPr/>
            </p:nvSpPr>
            <p:spPr>
              <a:xfrm>
                <a:off x="6955832" y="6009439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2018</a:t>
                </a:r>
                <a:endParaRPr lang="es-MX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aphicFrame>
          <p:nvGraphicFramePr>
            <p:cNvPr id="14" name="Gráfico 13">
              <a:extLst>
                <a:ext uri="{FF2B5EF4-FFF2-40B4-BE49-F238E27FC236}">
                  <a16:creationId xmlns:a16="http://schemas.microsoft.com/office/drawing/2014/main" id="{A14F673C-7C96-4D9C-8583-11B88F551E3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94623255"/>
                </p:ext>
              </p:extLst>
            </p:nvPr>
          </p:nvGraphicFramePr>
          <p:xfrm>
            <a:off x="4106063" y="1909695"/>
            <a:ext cx="3906000" cy="371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8AEAB864-016B-4D10-9E6E-82BCF82A5A1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11610228"/>
                </p:ext>
              </p:extLst>
            </p:nvPr>
          </p:nvGraphicFramePr>
          <p:xfrm>
            <a:off x="8012063" y="1909695"/>
            <a:ext cx="3906000" cy="371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ED2D763B-2ABA-2D35-C271-BA7FD8DE0080}"/>
                </a:ext>
              </a:extLst>
            </p:cNvPr>
            <p:cNvCxnSpPr>
              <a:cxnSpLocks/>
            </p:cNvCxnSpPr>
            <p:nvPr/>
          </p:nvCxnSpPr>
          <p:spPr>
            <a:xfrm>
              <a:off x="4106063" y="1909695"/>
              <a:ext cx="0" cy="378000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5DBDA6DC-B76D-9223-E949-B8CC2CA16377}"/>
                </a:ext>
              </a:extLst>
            </p:cNvPr>
            <p:cNvCxnSpPr>
              <a:cxnSpLocks/>
            </p:cNvCxnSpPr>
            <p:nvPr/>
          </p:nvCxnSpPr>
          <p:spPr>
            <a:xfrm>
              <a:off x="8036854" y="1878836"/>
              <a:ext cx="0" cy="378000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071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INEGI">
      <a:dk1>
        <a:srgbClr val="000000"/>
      </a:dk1>
      <a:lt1>
        <a:srgbClr val="FFFFFF"/>
      </a:lt1>
      <a:dk2>
        <a:srgbClr val="0A3356"/>
      </a:dk2>
      <a:lt2>
        <a:srgbClr val="A6A6A6"/>
      </a:lt2>
      <a:accent1>
        <a:srgbClr val="00A1E2"/>
      </a:accent1>
      <a:accent2>
        <a:srgbClr val="0074C5"/>
      </a:accent2>
      <a:accent3>
        <a:srgbClr val="0A3356"/>
      </a:accent3>
      <a:accent4>
        <a:srgbClr val="404040"/>
      </a:accent4>
      <a:accent5>
        <a:srgbClr val="A6A6A6"/>
      </a:accent5>
      <a:accent6>
        <a:srgbClr val="FFFFFF"/>
      </a:accent6>
      <a:hlink>
        <a:srgbClr val="00A1E2"/>
      </a:hlink>
      <a:folHlink>
        <a:srgbClr val="0074C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D6D101B991474E93D6C5C48804BC99" ma:contentTypeVersion="0" ma:contentTypeDescription="Crear nuevo documento." ma:contentTypeScope="" ma:versionID="6a91a376ce0852ca1f90f2c352c28c9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B9B93B-B91C-40BA-9F88-66CFE7AAED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FA192C-0850-40EC-8979-54234FFAF9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D1A0B5F-8681-41DD-8CC5-64A61167EA8C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69068</TotalTime>
  <Words>1160</Words>
  <Application>Microsoft Office PowerPoint</Application>
  <PresentationFormat>Panorámica</PresentationFormat>
  <Paragraphs>324</Paragraphs>
  <Slides>26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TISCAREÑO DIAZ LAURA PATRICIA</dc:creator>
  <cp:lastModifiedBy>GUTIERREZ AGUIRRE GISSELA</cp:lastModifiedBy>
  <cp:revision>905</cp:revision>
  <dcterms:created xsi:type="dcterms:W3CDTF">2021-01-12T20:57:55Z</dcterms:created>
  <dcterms:modified xsi:type="dcterms:W3CDTF">2024-05-30T20:41:10Z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0x0101002CD6D101B991474E93D6C5C48804BC99</vt:lpwstr>
  </property>
</Properties>
</file>