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1.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2.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8.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1.xml" ContentType="application/vnd.openxmlformats-officedocument.drawingml.chartshapes+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drawings/drawing2.xml" ContentType="application/vnd.openxmlformats-officedocument.drawingml.chartshapes+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drawings/drawing3.xml" ContentType="application/vnd.openxmlformats-officedocument.drawingml.chartshapes+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drawings/drawing4.xml" ContentType="application/vnd.openxmlformats-officedocument.drawingml.chartshapes+xml"/>
  <Override PartName="/ppt/notesSlides/notesSlide1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handoutMasterIdLst>
    <p:handoutMasterId r:id="rId31"/>
  </p:handoutMasterIdLst>
  <p:sldIdLst>
    <p:sldId id="293" r:id="rId2"/>
    <p:sldId id="295" r:id="rId3"/>
    <p:sldId id="294" r:id="rId4"/>
    <p:sldId id="304" r:id="rId5"/>
    <p:sldId id="313" r:id="rId6"/>
    <p:sldId id="339" r:id="rId7"/>
    <p:sldId id="337" r:id="rId8"/>
    <p:sldId id="260" r:id="rId9"/>
    <p:sldId id="338" r:id="rId10"/>
    <p:sldId id="263" r:id="rId11"/>
    <p:sldId id="314" r:id="rId12"/>
    <p:sldId id="316" r:id="rId13"/>
    <p:sldId id="309" r:id="rId14"/>
    <p:sldId id="310" r:id="rId15"/>
    <p:sldId id="319" r:id="rId16"/>
    <p:sldId id="315" r:id="rId17"/>
    <p:sldId id="317" r:id="rId18"/>
    <p:sldId id="318" r:id="rId19"/>
    <p:sldId id="321" r:id="rId20"/>
    <p:sldId id="323" r:id="rId21"/>
    <p:sldId id="322" r:id="rId22"/>
    <p:sldId id="324" r:id="rId23"/>
    <p:sldId id="325" r:id="rId24"/>
    <p:sldId id="328" r:id="rId25"/>
    <p:sldId id="326" r:id="rId26"/>
    <p:sldId id="327" r:id="rId27"/>
    <p:sldId id="307" r:id="rId28"/>
    <p:sldId id="292" r:id="rId29"/>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tta, Ginger L" initials="BGL" lastIdx="2" clrIdx="0">
    <p:extLst>
      <p:ext uri="{19B8F6BF-5375-455C-9EA6-DF929625EA0E}">
        <p15:presenceInfo xmlns:p15="http://schemas.microsoft.com/office/powerpoint/2012/main" userId="S-1-5-21-1861847230-2120372063-3483355800-15194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767"/>
    <a:srgbClr val="F1BA20"/>
    <a:srgbClr val="F38F22"/>
    <a:srgbClr val="1B42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18" autoAdjust="0"/>
    <p:restoredTop sz="91774" autoAdjust="0"/>
  </p:normalViewPr>
  <p:slideViewPr>
    <p:cSldViewPr snapToGrid="0">
      <p:cViewPr varScale="1">
        <p:scale>
          <a:sx n="101" d="100"/>
          <a:sy n="101" d="100"/>
        </p:scale>
        <p:origin x="678" y="102"/>
      </p:cViewPr>
      <p:guideLst/>
    </p:cSldViewPr>
  </p:slideViewPr>
  <p:notesTextViewPr>
    <p:cViewPr>
      <p:scale>
        <a:sx n="3" d="2"/>
        <a:sy n="3" d="2"/>
      </p:scale>
      <p:origin x="0" y="0"/>
    </p:cViewPr>
  </p:notesTextViewPr>
  <p:notesViewPr>
    <p:cSldViewPr snapToGrid="0">
      <p:cViewPr varScale="1">
        <p:scale>
          <a:sx n="87" d="100"/>
          <a:sy n="87" d="100"/>
        </p:scale>
        <p:origin x="2904"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epeliev, Maksym G" userId="4aff21db-fd88-423a-9e18-1cb0b6d9518d" providerId="ADAL" clId="{5DDD64D9-0108-4210-A3B9-B4C01B8F4EFA}"/>
    <pc:docChg chg="undo custSel addSld modSld">
      <pc:chgData name="Chepeliev, Maksym G" userId="4aff21db-fd88-423a-9e18-1cb0b6d9518d" providerId="ADAL" clId="{5DDD64D9-0108-4210-A3B9-B4C01B8F4EFA}" dt="2024-06-28T22:29:26.620" v="98" actId="20577"/>
      <pc:docMkLst>
        <pc:docMk/>
      </pc:docMkLst>
      <pc:sldChg chg="add">
        <pc:chgData name="Chepeliev, Maksym G" userId="4aff21db-fd88-423a-9e18-1cb0b6d9518d" providerId="ADAL" clId="{5DDD64D9-0108-4210-A3B9-B4C01B8F4EFA}" dt="2024-06-28T22:28:56.178" v="30"/>
        <pc:sldMkLst>
          <pc:docMk/>
          <pc:sldMk cId="3331417688" sldId="260"/>
        </pc:sldMkLst>
      </pc:sldChg>
      <pc:sldChg chg="add">
        <pc:chgData name="Chepeliev, Maksym G" userId="4aff21db-fd88-423a-9e18-1cb0b6d9518d" providerId="ADAL" clId="{5DDD64D9-0108-4210-A3B9-B4C01B8F4EFA}" dt="2024-06-28T22:28:56.178" v="30"/>
        <pc:sldMkLst>
          <pc:docMk/>
          <pc:sldMk cId="4067113251" sldId="263"/>
        </pc:sldMkLst>
      </pc:sldChg>
      <pc:sldChg chg="modSp mod">
        <pc:chgData name="Chepeliev, Maksym G" userId="4aff21db-fd88-423a-9e18-1cb0b6d9518d" providerId="ADAL" clId="{5DDD64D9-0108-4210-A3B9-B4C01B8F4EFA}" dt="2024-06-28T22:26:28.882" v="28"/>
        <pc:sldMkLst>
          <pc:docMk/>
          <pc:sldMk cId="4020115025" sldId="293"/>
        </pc:sldMkLst>
        <pc:spChg chg="mod">
          <ac:chgData name="Chepeliev, Maksym G" userId="4aff21db-fd88-423a-9e18-1cb0b6d9518d" providerId="ADAL" clId="{5DDD64D9-0108-4210-A3B9-B4C01B8F4EFA}" dt="2024-06-28T22:25:38.731" v="6" actId="20577"/>
          <ac:spMkLst>
            <pc:docMk/>
            <pc:sldMk cId="4020115025" sldId="293"/>
            <ac:spMk id="2" creationId="{00000000-0000-0000-0000-000000000000}"/>
          </ac:spMkLst>
        </pc:spChg>
        <pc:spChg chg="mod">
          <ac:chgData name="Chepeliev, Maksym G" userId="4aff21db-fd88-423a-9e18-1cb0b6d9518d" providerId="ADAL" clId="{5DDD64D9-0108-4210-A3B9-B4C01B8F4EFA}" dt="2024-06-28T22:26:28.882" v="28"/>
          <ac:spMkLst>
            <pc:docMk/>
            <pc:sldMk cId="4020115025" sldId="293"/>
            <ac:spMk id="3" creationId="{00000000-0000-0000-0000-000000000000}"/>
          </ac:spMkLst>
        </pc:spChg>
      </pc:sldChg>
      <pc:sldChg chg="modSp mod">
        <pc:chgData name="Chepeliev, Maksym G" userId="4aff21db-fd88-423a-9e18-1cb0b6d9518d" providerId="ADAL" clId="{5DDD64D9-0108-4210-A3B9-B4C01B8F4EFA}" dt="2024-06-28T22:29:26.620" v="98" actId="20577"/>
        <pc:sldMkLst>
          <pc:docMk/>
          <pc:sldMk cId="629694694" sldId="295"/>
        </pc:sldMkLst>
        <pc:spChg chg="mod">
          <ac:chgData name="Chepeliev, Maksym G" userId="4aff21db-fd88-423a-9e18-1cb0b6d9518d" providerId="ADAL" clId="{5DDD64D9-0108-4210-A3B9-B4C01B8F4EFA}" dt="2024-06-28T22:29:26.620" v="98" actId="20577"/>
          <ac:spMkLst>
            <pc:docMk/>
            <pc:sldMk cId="629694694" sldId="295"/>
            <ac:spMk id="2" creationId="{00000000-0000-0000-0000-000000000000}"/>
          </ac:spMkLst>
        </pc:spChg>
      </pc:sldChg>
      <pc:sldChg chg="modSp mod">
        <pc:chgData name="Chepeliev, Maksym G" userId="4aff21db-fd88-423a-9e18-1cb0b6d9518d" providerId="ADAL" clId="{5DDD64D9-0108-4210-A3B9-B4C01B8F4EFA}" dt="2024-06-28T22:27:21.625" v="29" actId="14100"/>
        <pc:sldMkLst>
          <pc:docMk/>
          <pc:sldMk cId="832568116" sldId="307"/>
        </pc:sldMkLst>
        <pc:spChg chg="mod">
          <ac:chgData name="Chepeliev, Maksym G" userId="4aff21db-fd88-423a-9e18-1cb0b6d9518d" providerId="ADAL" clId="{5DDD64D9-0108-4210-A3B9-B4C01B8F4EFA}" dt="2024-06-28T22:27:21.625" v="29" actId="14100"/>
          <ac:spMkLst>
            <pc:docMk/>
            <pc:sldMk cId="832568116" sldId="307"/>
            <ac:spMk id="7" creationId="{00000000-0000-0000-0000-000000000000}"/>
          </ac:spMkLst>
        </pc:spChg>
      </pc:sldChg>
      <pc:sldChg chg="add">
        <pc:chgData name="Chepeliev, Maksym G" userId="4aff21db-fd88-423a-9e18-1cb0b6d9518d" providerId="ADAL" clId="{5DDD64D9-0108-4210-A3B9-B4C01B8F4EFA}" dt="2024-06-28T22:28:56.178" v="30"/>
        <pc:sldMkLst>
          <pc:docMk/>
          <pc:sldMk cId="1048549321" sldId="337"/>
        </pc:sldMkLst>
      </pc:sldChg>
      <pc:sldChg chg="add">
        <pc:chgData name="Chepeliev, Maksym G" userId="4aff21db-fd88-423a-9e18-1cb0b6d9518d" providerId="ADAL" clId="{5DDD64D9-0108-4210-A3B9-B4C01B8F4EFA}" dt="2024-06-28T22:28:56.178" v="30"/>
        <pc:sldMkLst>
          <pc:docMk/>
          <pc:sldMk cId="2318102100" sldId="338"/>
        </pc:sldMkLst>
      </pc:sldChg>
      <pc:sldChg chg="modSp add mod">
        <pc:chgData name="Chepeliev, Maksym G" userId="4aff21db-fd88-423a-9e18-1cb0b6d9518d" providerId="ADAL" clId="{5DDD64D9-0108-4210-A3B9-B4C01B8F4EFA}" dt="2024-06-28T22:29:06.395" v="36" actId="20577"/>
        <pc:sldMkLst>
          <pc:docMk/>
          <pc:sldMk cId="4044818917" sldId="339"/>
        </pc:sldMkLst>
        <pc:spChg chg="mod">
          <ac:chgData name="Chepeliev, Maksym G" userId="4aff21db-fd88-423a-9e18-1cb0b6d9518d" providerId="ADAL" clId="{5DDD64D9-0108-4210-A3B9-B4C01B8F4EFA}" dt="2024-06-28T22:29:06.395" v="36" actId="20577"/>
          <ac:spMkLst>
            <pc:docMk/>
            <pc:sldMk cId="4044818917" sldId="339"/>
            <ac:spMk id="3" creationId="{00000000-0000-0000-0000-000000000000}"/>
          </ac:spMkLst>
        </pc:spChg>
      </pc:sldChg>
    </pc:docChg>
  </pc:docChgLst>
  <pc:docChgLst>
    <pc:chgData name="Chepeliev, Maksym G" userId="4aff21db-fd88-423a-9e18-1cb0b6d9518d" providerId="ADAL" clId="{7FACC216-F28C-4213-BE68-0131BBDC30EB}"/>
    <pc:docChg chg="undo custSel addSld delSld modSld sldOrd">
      <pc:chgData name="Chepeliev, Maksym G" userId="4aff21db-fd88-423a-9e18-1cb0b6d9518d" providerId="ADAL" clId="{7FACC216-F28C-4213-BE68-0131BBDC30EB}" dt="2024-06-05T22:49:21.068" v="1080" actId="1076"/>
      <pc:docMkLst>
        <pc:docMk/>
      </pc:docMkLst>
      <pc:sldChg chg="modSp mod">
        <pc:chgData name="Chepeliev, Maksym G" userId="4aff21db-fd88-423a-9e18-1cb0b6d9518d" providerId="ADAL" clId="{7FACC216-F28C-4213-BE68-0131BBDC30EB}" dt="2024-06-05T22:48:06.889" v="1078" actId="20577"/>
        <pc:sldMkLst>
          <pc:docMk/>
          <pc:sldMk cId="4020115025" sldId="293"/>
        </pc:sldMkLst>
        <pc:spChg chg="mod">
          <ac:chgData name="Chepeliev, Maksym G" userId="4aff21db-fd88-423a-9e18-1cb0b6d9518d" providerId="ADAL" clId="{7FACC216-F28C-4213-BE68-0131BBDC30EB}" dt="2024-06-05T16:21:18.915" v="1039" actId="6549"/>
          <ac:spMkLst>
            <pc:docMk/>
            <pc:sldMk cId="4020115025" sldId="293"/>
            <ac:spMk id="2" creationId="{00000000-0000-0000-0000-000000000000}"/>
          </ac:spMkLst>
        </pc:spChg>
        <pc:spChg chg="mod">
          <ac:chgData name="Chepeliev, Maksym G" userId="4aff21db-fd88-423a-9e18-1cb0b6d9518d" providerId="ADAL" clId="{7FACC216-F28C-4213-BE68-0131BBDC30EB}" dt="2024-06-05T22:48:06.889" v="1078" actId="20577"/>
          <ac:spMkLst>
            <pc:docMk/>
            <pc:sldMk cId="4020115025" sldId="293"/>
            <ac:spMk id="3" creationId="{00000000-0000-0000-0000-000000000000}"/>
          </ac:spMkLst>
        </pc:spChg>
      </pc:sldChg>
      <pc:sldChg chg="modSp mod">
        <pc:chgData name="Chepeliev, Maksym G" userId="4aff21db-fd88-423a-9e18-1cb0b6d9518d" providerId="ADAL" clId="{7FACC216-F28C-4213-BE68-0131BBDC30EB}" dt="2024-06-05T22:49:21.068" v="1080" actId="1076"/>
        <pc:sldMkLst>
          <pc:docMk/>
          <pc:sldMk cId="832568116" sldId="307"/>
        </pc:sldMkLst>
        <pc:spChg chg="mod">
          <ac:chgData name="Chepeliev, Maksym G" userId="4aff21db-fd88-423a-9e18-1cb0b6d9518d" providerId="ADAL" clId="{7FACC216-F28C-4213-BE68-0131BBDC30EB}" dt="2024-06-05T22:49:21.068" v="1080" actId="1076"/>
          <ac:spMkLst>
            <pc:docMk/>
            <pc:sldMk cId="832568116" sldId="307"/>
            <ac:spMk id="7" creationId="{00000000-0000-0000-0000-000000000000}"/>
          </ac:spMkLst>
        </pc:spChg>
      </pc:sldChg>
      <pc:sldChg chg="addSp delSp modSp mod">
        <pc:chgData name="Chepeliev, Maksym G" userId="4aff21db-fd88-423a-9e18-1cb0b6d9518d" providerId="ADAL" clId="{7FACC216-F28C-4213-BE68-0131BBDC30EB}" dt="2024-06-04T17:40:35.798" v="8" actId="27918"/>
        <pc:sldMkLst>
          <pc:docMk/>
          <pc:sldMk cId="2100798520" sldId="319"/>
        </pc:sldMkLst>
        <pc:spChg chg="add del">
          <ac:chgData name="Chepeliev, Maksym G" userId="4aff21db-fd88-423a-9e18-1cb0b6d9518d" providerId="ADAL" clId="{7FACC216-F28C-4213-BE68-0131BBDC30EB}" dt="2024-06-03T21:30:11.890" v="1" actId="478"/>
          <ac:spMkLst>
            <pc:docMk/>
            <pc:sldMk cId="2100798520" sldId="319"/>
            <ac:spMk id="5" creationId="{AF112B81-8E83-4809-9F3A-E5E0778871B9}"/>
          </ac:spMkLst>
        </pc:spChg>
        <pc:graphicFrameChg chg="add mod">
          <ac:chgData name="Chepeliev, Maksym G" userId="4aff21db-fd88-423a-9e18-1cb0b6d9518d" providerId="ADAL" clId="{7FACC216-F28C-4213-BE68-0131BBDC30EB}" dt="2024-06-04T17:40:08.684" v="7" actId="14100"/>
          <ac:graphicFrameMkLst>
            <pc:docMk/>
            <pc:sldMk cId="2100798520" sldId="319"/>
            <ac:graphicFrameMk id="6" creationId="{A5D32CE1-DF38-495D-B838-B42569E8B494}"/>
          </ac:graphicFrameMkLst>
        </pc:graphicFrameChg>
      </pc:sldChg>
      <pc:sldChg chg="modSp del mod">
        <pc:chgData name="Chepeliev, Maksym G" userId="4aff21db-fd88-423a-9e18-1cb0b6d9518d" providerId="ADAL" clId="{7FACC216-F28C-4213-BE68-0131BBDC30EB}" dt="2024-06-05T16:19:04.613" v="973" actId="47"/>
        <pc:sldMkLst>
          <pc:docMk/>
          <pc:sldMk cId="2552034721" sldId="320"/>
        </pc:sldMkLst>
        <pc:spChg chg="mod">
          <ac:chgData name="Chepeliev, Maksym G" userId="4aff21db-fd88-423a-9e18-1cb0b6d9518d" providerId="ADAL" clId="{7FACC216-F28C-4213-BE68-0131BBDC30EB}" dt="2024-06-05T05:17:37.106" v="972" actId="14100"/>
          <ac:spMkLst>
            <pc:docMk/>
            <pc:sldMk cId="2552034721" sldId="320"/>
            <ac:spMk id="3" creationId="{00000000-0000-0000-0000-000000000000}"/>
          </ac:spMkLst>
        </pc:spChg>
      </pc:sldChg>
      <pc:sldChg chg="modSp mod">
        <pc:chgData name="Chepeliev, Maksym G" userId="4aff21db-fd88-423a-9e18-1cb0b6d9518d" providerId="ADAL" clId="{7FACC216-F28C-4213-BE68-0131BBDC30EB}" dt="2024-06-05T05:16:35.217" v="920" actId="948"/>
        <pc:sldMkLst>
          <pc:docMk/>
          <pc:sldMk cId="594544113" sldId="322"/>
        </pc:sldMkLst>
        <pc:spChg chg="mod">
          <ac:chgData name="Chepeliev, Maksym G" userId="4aff21db-fd88-423a-9e18-1cb0b6d9518d" providerId="ADAL" clId="{7FACC216-F28C-4213-BE68-0131BBDC30EB}" dt="2024-06-05T05:16:35.217" v="920" actId="948"/>
          <ac:spMkLst>
            <pc:docMk/>
            <pc:sldMk cId="594544113" sldId="322"/>
            <ac:spMk id="5" creationId="{7D047D52-6568-4F73-B461-3D1B98541903}"/>
          </ac:spMkLst>
        </pc:spChg>
      </pc:sldChg>
      <pc:sldChg chg="modSp mod">
        <pc:chgData name="Chepeliev, Maksym G" userId="4aff21db-fd88-423a-9e18-1cb0b6d9518d" providerId="ADAL" clId="{7FACC216-F28C-4213-BE68-0131BBDC30EB}" dt="2024-06-04T18:20:57.365" v="179" actId="1076"/>
        <pc:sldMkLst>
          <pc:docMk/>
          <pc:sldMk cId="3853522998" sldId="323"/>
        </pc:sldMkLst>
        <pc:spChg chg="mod">
          <ac:chgData name="Chepeliev, Maksym G" userId="4aff21db-fd88-423a-9e18-1cb0b6d9518d" providerId="ADAL" clId="{7FACC216-F28C-4213-BE68-0131BBDC30EB}" dt="2024-06-04T18:20:57.365" v="179" actId="1076"/>
          <ac:spMkLst>
            <pc:docMk/>
            <pc:sldMk cId="3853522998" sldId="323"/>
            <ac:spMk id="6" creationId="{6DAEB3EE-9B5B-4D25-B70C-8B8A7838576C}"/>
          </ac:spMkLst>
        </pc:spChg>
      </pc:sldChg>
      <pc:sldChg chg="addSp modSp mod">
        <pc:chgData name="Chepeliev, Maksym G" userId="4aff21db-fd88-423a-9e18-1cb0b6d9518d" providerId="ADAL" clId="{7FACC216-F28C-4213-BE68-0131BBDC30EB}" dt="2024-06-05T05:02:24.856" v="686" actId="114"/>
        <pc:sldMkLst>
          <pc:docMk/>
          <pc:sldMk cId="84013337" sldId="325"/>
        </pc:sldMkLst>
        <pc:spChg chg="mod">
          <ac:chgData name="Chepeliev, Maksym G" userId="4aff21db-fd88-423a-9e18-1cb0b6d9518d" providerId="ADAL" clId="{7FACC216-F28C-4213-BE68-0131BBDC30EB}" dt="2024-06-04T18:20:02.873" v="177" actId="1076"/>
          <ac:spMkLst>
            <pc:docMk/>
            <pc:sldMk cId="84013337" sldId="325"/>
            <ac:spMk id="3" creationId="{00000000-0000-0000-0000-000000000000}"/>
          </ac:spMkLst>
        </pc:spChg>
        <pc:spChg chg="add mod">
          <ac:chgData name="Chepeliev, Maksym G" userId="4aff21db-fd88-423a-9e18-1cb0b6d9518d" providerId="ADAL" clId="{7FACC216-F28C-4213-BE68-0131BBDC30EB}" dt="2024-06-05T05:02:24.856" v="686" actId="114"/>
          <ac:spMkLst>
            <pc:docMk/>
            <pc:sldMk cId="84013337" sldId="325"/>
            <ac:spMk id="6" creationId="{D4190BFA-4346-4D4B-86D0-ED2E32FC869B}"/>
          </ac:spMkLst>
        </pc:spChg>
        <pc:picChg chg="add mod modCrop">
          <ac:chgData name="Chepeliev, Maksym G" userId="4aff21db-fd88-423a-9e18-1cb0b6d9518d" providerId="ADAL" clId="{7FACC216-F28C-4213-BE68-0131BBDC30EB}" dt="2024-06-04T18:23:37.974" v="306" actId="1076"/>
          <ac:picMkLst>
            <pc:docMk/>
            <pc:sldMk cId="84013337" sldId="325"/>
            <ac:picMk id="5" creationId="{4368C98C-FDA1-49A8-9B65-042BA34BA585}"/>
          </ac:picMkLst>
        </pc:picChg>
      </pc:sldChg>
      <pc:sldChg chg="addSp delSp modSp add mod">
        <pc:chgData name="Chepeliev, Maksym G" userId="4aff21db-fd88-423a-9e18-1cb0b6d9518d" providerId="ADAL" clId="{7FACC216-F28C-4213-BE68-0131BBDC30EB}" dt="2024-06-05T05:02:56.123" v="706" actId="20577"/>
        <pc:sldMkLst>
          <pc:docMk/>
          <pc:sldMk cId="3738069422" sldId="326"/>
        </pc:sldMkLst>
        <pc:spChg chg="mod">
          <ac:chgData name="Chepeliev, Maksym G" userId="4aff21db-fd88-423a-9e18-1cb0b6d9518d" providerId="ADAL" clId="{7FACC216-F28C-4213-BE68-0131BBDC30EB}" dt="2024-06-05T05:02:56.123" v="706" actId="20577"/>
          <ac:spMkLst>
            <pc:docMk/>
            <pc:sldMk cId="3738069422" sldId="326"/>
            <ac:spMk id="3" creationId="{00000000-0000-0000-0000-000000000000}"/>
          </ac:spMkLst>
        </pc:spChg>
        <pc:spChg chg="del">
          <ac:chgData name="Chepeliev, Maksym G" userId="4aff21db-fd88-423a-9e18-1cb0b6d9518d" providerId="ADAL" clId="{7FACC216-F28C-4213-BE68-0131BBDC30EB}" dt="2024-06-04T18:24:23.155" v="309" actId="478"/>
          <ac:spMkLst>
            <pc:docMk/>
            <pc:sldMk cId="3738069422" sldId="326"/>
            <ac:spMk id="6" creationId="{D4190BFA-4346-4D4B-86D0-ED2E32FC869B}"/>
          </ac:spMkLst>
        </pc:spChg>
        <pc:graphicFrameChg chg="add mod">
          <ac:chgData name="Chepeliev, Maksym G" userId="4aff21db-fd88-423a-9e18-1cb0b6d9518d" providerId="ADAL" clId="{7FACC216-F28C-4213-BE68-0131BBDC30EB}" dt="2024-06-04T18:49:20.840" v="511" actId="1076"/>
          <ac:graphicFrameMkLst>
            <pc:docMk/>
            <pc:sldMk cId="3738069422" sldId="326"/>
            <ac:graphicFrameMk id="7" creationId="{753859C0-3783-4535-9A07-5D231374C70F}"/>
          </ac:graphicFrameMkLst>
        </pc:graphicFrameChg>
        <pc:graphicFrameChg chg="add mod">
          <ac:chgData name="Chepeliev, Maksym G" userId="4aff21db-fd88-423a-9e18-1cb0b6d9518d" providerId="ADAL" clId="{7FACC216-F28C-4213-BE68-0131BBDC30EB}" dt="2024-06-04T18:49:13.192" v="507" actId="403"/>
          <ac:graphicFrameMkLst>
            <pc:docMk/>
            <pc:sldMk cId="3738069422" sldId="326"/>
            <ac:graphicFrameMk id="8" creationId="{EB36C8FE-7929-4447-BAB7-7118D9075BA8}"/>
          </ac:graphicFrameMkLst>
        </pc:graphicFrameChg>
        <pc:picChg chg="del">
          <ac:chgData name="Chepeliev, Maksym G" userId="4aff21db-fd88-423a-9e18-1cb0b6d9518d" providerId="ADAL" clId="{7FACC216-F28C-4213-BE68-0131BBDC30EB}" dt="2024-06-04T18:23:47.492" v="308" actId="478"/>
          <ac:picMkLst>
            <pc:docMk/>
            <pc:sldMk cId="3738069422" sldId="326"/>
            <ac:picMk id="5" creationId="{4368C98C-FDA1-49A8-9B65-042BA34BA585}"/>
          </ac:picMkLst>
        </pc:picChg>
      </pc:sldChg>
      <pc:sldChg chg="addSp modSp add mod">
        <pc:chgData name="Chepeliev, Maksym G" userId="4aff21db-fd88-423a-9e18-1cb0b6d9518d" providerId="ADAL" clId="{7FACC216-F28C-4213-BE68-0131BBDC30EB}" dt="2024-06-05T05:14:27.732" v="916" actId="20577"/>
        <pc:sldMkLst>
          <pc:docMk/>
          <pc:sldMk cId="2850529024" sldId="327"/>
        </pc:sldMkLst>
        <pc:spChg chg="mod">
          <ac:chgData name="Chepeliev, Maksym G" userId="4aff21db-fd88-423a-9e18-1cb0b6d9518d" providerId="ADAL" clId="{7FACC216-F28C-4213-BE68-0131BBDC30EB}" dt="2024-06-05T05:12:19.872" v="876" actId="1076"/>
          <ac:spMkLst>
            <pc:docMk/>
            <pc:sldMk cId="2850529024" sldId="327"/>
            <ac:spMk id="3" creationId="{00000000-0000-0000-0000-000000000000}"/>
          </ac:spMkLst>
        </pc:spChg>
        <pc:spChg chg="add mod">
          <ac:chgData name="Chepeliev, Maksym G" userId="4aff21db-fd88-423a-9e18-1cb0b6d9518d" providerId="ADAL" clId="{7FACC216-F28C-4213-BE68-0131BBDC30EB}" dt="2024-06-05T05:05:13.917" v="731" actId="1076"/>
          <ac:spMkLst>
            <pc:docMk/>
            <pc:sldMk cId="2850529024" sldId="327"/>
            <ac:spMk id="11" creationId="{65FE26FC-8C4F-4572-A2E9-B7B0EF8A2A86}"/>
          </ac:spMkLst>
        </pc:spChg>
        <pc:spChg chg="add mod">
          <ac:chgData name="Chepeliev, Maksym G" userId="4aff21db-fd88-423a-9e18-1cb0b6d9518d" providerId="ADAL" clId="{7FACC216-F28C-4213-BE68-0131BBDC30EB}" dt="2024-06-05T05:14:27.732" v="916" actId="20577"/>
          <ac:spMkLst>
            <pc:docMk/>
            <pc:sldMk cId="2850529024" sldId="327"/>
            <ac:spMk id="12" creationId="{3CBBCC18-F99B-4835-8579-D232AD07A29C}"/>
          </ac:spMkLst>
        </pc:spChg>
        <pc:grpChg chg="add mod">
          <ac:chgData name="Chepeliev, Maksym G" userId="4aff21db-fd88-423a-9e18-1cb0b6d9518d" providerId="ADAL" clId="{7FACC216-F28C-4213-BE68-0131BBDC30EB}" dt="2024-06-05T05:12:02.216" v="873" actId="14100"/>
          <ac:grpSpMkLst>
            <pc:docMk/>
            <pc:sldMk cId="2850529024" sldId="327"/>
            <ac:grpSpMk id="5" creationId="{699F82A7-D73E-4A56-917C-9C0DD3300FCF}"/>
          </ac:grpSpMkLst>
        </pc:grpChg>
        <pc:grpChg chg="add mod">
          <ac:chgData name="Chepeliev, Maksym G" userId="4aff21db-fd88-423a-9e18-1cb0b6d9518d" providerId="ADAL" clId="{7FACC216-F28C-4213-BE68-0131BBDC30EB}" dt="2024-06-05T05:04:52.713" v="725"/>
          <ac:grpSpMkLst>
            <pc:docMk/>
            <pc:sldMk cId="2850529024" sldId="327"/>
            <ac:grpSpMk id="6" creationId="{23ECD9EB-3913-42F1-ADD2-F596A634A7A0}"/>
          </ac:grpSpMkLst>
        </pc:grpChg>
        <pc:graphicFrameChg chg="add mod">
          <ac:chgData name="Chepeliev, Maksym G" userId="4aff21db-fd88-423a-9e18-1cb0b6d9518d" providerId="ADAL" clId="{7FACC216-F28C-4213-BE68-0131BBDC30EB}" dt="2024-06-05T05:05:46.658" v="733"/>
          <ac:graphicFrameMkLst>
            <pc:docMk/>
            <pc:sldMk cId="2850529024" sldId="327"/>
            <ac:graphicFrameMk id="7" creationId="{2C3A5ECA-CDBC-416C-8DA0-A6550B312C12}"/>
          </ac:graphicFrameMkLst>
        </pc:graphicFrameChg>
        <pc:graphicFrameChg chg="add mod">
          <ac:chgData name="Chepeliev, Maksym G" userId="4aff21db-fd88-423a-9e18-1cb0b6d9518d" providerId="ADAL" clId="{7FACC216-F28C-4213-BE68-0131BBDC30EB}" dt="2024-06-05T05:12:06.600" v="874"/>
          <ac:graphicFrameMkLst>
            <pc:docMk/>
            <pc:sldMk cId="2850529024" sldId="327"/>
            <ac:graphicFrameMk id="8" creationId="{C76F7A4F-D74C-4A3D-BEAB-284099D4E88B}"/>
          </ac:graphicFrameMkLst>
        </pc:graphicFrameChg>
        <pc:graphicFrameChg chg="add mod">
          <ac:chgData name="Chepeliev, Maksym G" userId="4aff21db-fd88-423a-9e18-1cb0b6d9518d" providerId="ADAL" clId="{7FACC216-F28C-4213-BE68-0131BBDC30EB}" dt="2024-06-05T05:04:52.713" v="725"/>
          <ac:graphicFrameMkLst>
            <pc:docMk/>
            <pc:sldMk cId="2850529024" sldId="327"/>
            <ac:graphicFrameMk id="9" creationId="{40250242-5161-4066-B55B-C52904D48DCE}"/>
          </ac:graphicFrameMkLst>
        </pc:graphicFrameChg>
        <pc:graphicFrameChg chg="add mod">
          <ac:chgData name="Chepeliev, Maksym G" userId="4aff21db-fd88-423a-9e18-1cb0b6d9518d" providerId="ADAL" clId="{7FACC216-F28C-4213-BE68-0131BBDC30EB}" dt="2024-06-05T05:04:52.713" v="725"/>
          <ac:graphicFrameMkLst>
            <pc:docMk/>
            <pc:sldMk cId="2850529024" sldId="327"/>
            <ac:graphicFrameMk id="10" creationId="{597CFAB8-47A7-47DB-9D9A-49A8A37F4220}"/>
          </ac:graphicFrameMkLst>
        </pc:graphicFrameChg>
      </pc:sldChg>
      <pc:sldChg chg="addSp delSp modSp add mod ord">
        <pc:chgData name="Chepeliev, Maksym G" userId="4aff21db-fd88-423a-9e18-1cb0b6d9518d" providerId="ADAL" clId="{7FACC216-F28C-4213-BE68-0131BBDC30EB}" dt="2024-06-04T20:31:52.104" v="629" actId="1076"/>
        <pc:sldMkLst>
          <pc:docMk/>
          <pc:sldMk cId="4145094799" sldId="328"/>
        </pc:sldMkLst>
        <pc:spChg chg="mod">
          <ac:chgData name="Chepeliev, Maksym G" userId="4aff21db-fd88-423a-9e18-1cb0b6d9518d" providerId="ADAL" clId="{7FACC216-F28C-4213-BE68-0131BBDC30EB}" dt="2024-06-04T20:25:18.982" v="585" actId="20577"/>
          <ac:spMkLst>
            <pc:docMk/>
            <pc:sldMk cId="4145094799" sldId="328"/>
            <ac:spMk id="3" creationId="{00000000-0000-0000-0000-000000000000}"/>
          </ac:spMkLst>
        </pc:spChg>
        <pc:spChg chg="del">
          <ac:chgData name="Chepeliev, Maksym G" userId="4aff21db-fd88-423a-9e18-1cb0b6d9518d" providerId="ADAL" clId="{7FACC216-F28C-4213-BE68-0131BBDC30EB}" dt="2024-06-04T20:25:00.407" v="521" actId="478"/>
          <ac:spMkLst>
            <pc:docMk/>
            <pc:sldMk cId="4145094799" sldId="328"/>
            <ac:spMk id="6" creationId="{D4190BFA-4346-4D4B-86D0-ED2E32FC869B}"/>
          </ac:spMkLst>
        </pc:spChg>
        <pc:spChg chg="add mod">
          <ac:chgData name="Chepeliev, Maksym G" userId="4aff21db-fd88-423a-9e18-1cb0b6d9518d" providerId="ADAL" clId="{7FACC216-F28C-4213-BE68-0131BBDC30EB}" dt="2024-06-04T20:31:52.104" v="629" actId="1076"/>
          <ac:spMkLst>
            <pc:docMk/>
            <pc:sldMk cId="4145094799" sldId="328"/>
            <ac:spMk id="8" creationId="{A91010B0-14AA-4D71-9E05-69C30474FDBC}"/>
          </ac:spMkLst>
        </pc:spChg>
        <pc:graphicFrameChg chg="add mod modGraphic">
          <ac:chgData name="Chepeliev, Maksym G" userId="4aff21db-fd88-423a-9e18-1cb0b6d9518d" providerId="ADAL" clId="{7FACC216-F28C-4213-BE68-0131BBDC30EB}" dt="2024-06-04T20:30:59.355" v="620" actId="14100"/>
          <ac:graphicFrameMkLst>
            <pc:docMk/>
            <pc:sldMk cId="4145094799" sldId="328"/>
            <ac:graphicFrameMk id="2" creationId="{E19F9EB0-970D-4152-8EAE-87816B1D1687}"/>
          </ac:graphicFrameMkLst>
        </pc:graphicFrameChg>
        <pc:picChg chg="del">
          <ac:chgData name="Chepeliev, Maksym G" userId="4aff21db-fd88-423a-9e18-1cb0b6d9518d" providerId="ADAL" clId="{7FACC216-F28C-4213-BE68-0131BBDC30EB}" dt="2024-06-04T20:24:56.968" v="520" actId="478"/>
          <ac:picMkLst>
            <pc:docMk/>
            <pc:sldMk cId="4145094799" sldId="328"/>
            <ac:picMk id="5" creationId="{4368C98C-FDA1-49A8-9B65-042BA34BA585}"/>
          </ac:picMkLst>
        </pc:picChg>
      </pc:sldChg>
    </pc:docChg>
  </pc:docChgLst>
  <pc:docChgLst>
    <pc:chgData name="Chepeliev, Maksym G" userId="4aff21db-fd88-423a-9e18-1cb0b6d9518d" providerId="ADAL" clId="{FB37C70D-D5C7-4D00-99D9-BEF10E84C749}"/>
    <pc:docChg chg="undo custSel addSld delSld modSld">
      <pc:chgData name="Chepeliev, Maksym G" userId="4aff21db-fd88-423a-9e18-1cb0b6d9518d" providerId="ADAL" clId="{FB37C70D-D5C7-4D00-99D9-BEF10E84C749}" dt="2024-05-31T02:40:06.709" v="4461" actId="20577"/>
      <pc:docMkLst>
        <pc:docMk/>
      </pc:docMkLst>
      <pc:sldChg chg="modSp mod">
        <pc:chgData name="Chepeliev, Maksym G" userId="4aff21db-fd88-423a-9e18-1cb0b6d9518d" providerId="ADAL" clId="{FB37C70D-D5C7-4D00-99D9-BEF10E84C749}" dt="2024-05-31T02:27:04.864" v="4136" actId="1076"/>
        <pc:sldMkLst>
          <pc:docMk/>
          <pc:sldMk cId="4020115025" sldId="293"/>
        </pc:sldMkLst>
        <pc:spChg chg="mod">
          <ac:chgData name="Chepeliev, Maksym G" userId="4aff21db-fd88-423a-9e18-1cb0b6d9518d" providerId="ADAL" clId="{FB37C70D-D5C7-4D00-99D9-BEF10E84C749}" dt="2024-05-31T02:27:04.864" v="4136" actId="1076"/>
          <ac:spMkLst>
            <pc:docMk/>
            <pc:sldMk cId="4020115025" sldId="293"/>
            <ac:spMk id="2" creationId="{00000000-0000-0000-0000-000000000000}"/>
          </ac:spMkLst>
        </pc:spChg>
        <pc:spChg chg="mod">
          <ac:chgData name="Chepeliev, Maksym G" userId="4aff21db-fd88-423a-9e18-1cb0b6d9518d" providerId="ADAL" clId="{FB37C70D-D5C7-4D00-99D9-BEF10E84C749}" dt="2024-05-31T02:27:01.447" v="4135" actId="27636"/>
          <ac:spMkLst>
            <pc:docMk/>
            <pc:sldMk cId="4020115025" sldId="293"/>
            <ac:spMk id="3" creationId="{00000000-0000-0000-0000-000000000000}"/>
          </ac:spMkLst>
        </pc:spChg>
      </pc:sldChg>
      <pc:sldChg chg="modSp mod">
        <pc:chgData name="Chepeliev, Maksym G" userId="4aff21db-fd88-423a-9e18-1cb0b6d9518d" providerId="ADAL" clId="{FB37C70D-D5C7-4D00-99D9-BEF10E84C749}" dt="2024-05-30T18:37:18.532" v="157" actId="14100"/>
        <pc:sldMkLst>
          <pc:docMk/>
          <pc:sldMk cId="2801491827" sldId="294"/>
        </pc:sldMkLst>
        <pc:spChg chg="mod">
          <ac:chgData name="Chepeliev, Maksym G" userId="4aff21db-fd88-423a-9e18-1cb0b6d9518d" providerId="ADAL" clId="{FB37C70D-D5C7-4D00-99D9-BEF10E84C749}" dt="2024-05-30T18:37:18.532" v="157" actId="14100"/>
          <ac:spMkLst>
            <pc:docMk/>
            <pc:sldMk cId="2801491827" sldId="294"/>
            <ac:spMk id="3" creationId="{00000000-0000-0000-0000-000000000000}"/>
          </ac:spMkLst>
        </pc:spChg>
      </pc:sldChg>
      <pc:sldChg chg="modSp mod">
        <pc:chgData name="Chepeliev, Maksym G" userId="4aff21db-fd88-423a-9e18-1cb0b6d9518d" providerId="ADAL" clId="{FB37C70D-D5C7-4D00-99D9-BEF10E84C749}" dt="2024-05-31T00:46:29.704" v="3962" actId="1076"/>
        <pc:sldMkLst>
          <pc:docMk/>
          <pc:sldMk cId="629694694" sldId="295"/>
        </pc:sldMkLst>
        <pc:spChg chg="mod">
          <ac:chgData name="Chepeliev, Maksym G" userId="4aff21db-fd88-423a-9e18-1cb0b6d9518d" providerId="ADAL" clId="{FB37C70D-D5C7-4D00-99D9-BEF10E84C749}" dt="2024-05-31T00:46:29.704" v="3962" actId="1076"/>
          <ac:spMkLst>
            <pc:docMk/>
            <pc:sldMk cId="629694694" sldId="295"/>
            <ac:spMk id="2" creationId="{00000000-0000-0000-0000-000000000000}"/>
          </ac:spMkLst>
        </pc:spChg>
      </pc:sldChg>
      <pc:sldChg chg="del">
        <pc:chgData name="Chepeliev, Maksym G" userId="4aff21db-fd88-423a-9e18-1cb0b6d9518d" providerId="ADAL" clId="{FB37C70D-D5C7-4D00-99D9-BEF10E84C749}" dt="2024-05-31T00:35:50.667" v="3703" actId="47"/>
        <pc:sldMkLst>
          <pc:docMk/>
          <pc:sldMk cId="925113285" sldId="301"/>
        </pc:sldMkLst>
      </pc:sldChg>
      <pc:sldChg chg="modSp mod">
        <pc:chgData name="Chepeliev, Maksym G" userId="4aff21db-fd88-423a-9e18-1cb0b6d9518d" providerId="ADAL" clId="{FB37C70D-D5C7-4D00-99D9-BEF10E84C749}" dt="2024-05-30T18:38:25.082" v="263" actId="20577"/>
        <pc:sldMkLst>
          <pc:docMk/>
          <pc:sldMk cId="3286924413" sldId="304"/>
        </pc:sldMkLst>
        <pc:spChg chg="mod">
          <ac:chgData name="Chepeliev, Maksym G" userId="4aff21db-fd88-423a-9e18-1cb0b6d9518d" providerId="ADAL" clId="{FB37C70D-D5C7-4D00-99D9-BEF10E84C749}" dt="2024-05-30T18:38:25.082" v="263" actId="20577"/>
          <ac:spMkLst>
            <pc:docMk/>
            <pc:sldMk cId="3286924413" sldId="304"/>
            <ac:spMk id="2" creationId="{00000000-0000-0000-0000-000000000000}"/>
          </ac:spMkLst>
        </pc:spChg>
        <pc:spChg chg="mod">
          <ac:chgData name="Chepeliev, Maksym G" userId="4aff21db-fd88-423a-9e18-1cb0b6d9518d" providerId="ADAL" clId="{FB37C70D-D5C7-4D00-99D9-BEF10E84C749}" dt="2024-05-30T18:38:14.940" v="243" actId="6549"/>
          <ac:spMkLst>
            <pc:docMk/>
            <pc:sldMk cId="3286924413" sldId="304"/>
            <ac:spMk id="3" creationId="{00000000-0000-0000-0000-000000000000}"/>
          </ac:spMkLst>
        </pc:spChg>
      </pc:sldChg>
      <pc:sldChg chg="del">
        <pc:chgData name="Chepeliev, Maksym G" userId="4aff21db-fd88-423a-9e18-1cb0b6d9518d" providerId="ADAL" clId="{FB37C70D-D5C7-4D00-99D9-BEF10E84C749}" dt="2024-05-30T19:37:39.385" v="1244" actId="47"/>
        <pc:sldMkLst>
          <pc:docMk/>
          <pc:sldMk cId="1010951184" sldId="305"/>
        </pc:sldMkLst>
      </pc:sldChg>
      <pc:sldChg chg="modSp del mod">
        <pc:chgData name="Chepeliev, Maksym G" userId="4aff21db-fd88-423a-9e18-1cb0b6d9518d" providerId="ADAL" clId="{FB37C70D-D5C7-4D00-99D9-BEF10E84C749}" dt="2024-05-30T20:04:26.004" v="1796" actId="47"/>
        <pc:sldMkLst>
          <pc:docMk/>
          <pc:sldMk cId="1606407771" sldId="306"/>
        </pc:sldMkLst>
        <pc:spChg chg="mod">
          <ac:chgData name="Chepeliev, Maksym G" userId="4aff21db-fd88-423a-9e18-1cb0b6d9518d" providerId="ADAL" clId="{FB37C70D-D5C7-4D00-99D9-BEF10E84C749}" dt="2024-05-30T19:36:17.041" v="1243" actId="1076"/>
          <ac:spMkLst>
            <pc:docMk/>
            <pc:sldMk cId="1606407771" sldId="306"/>
            <ac:spMk id="3" creationId="{00000000-0000-0000-0000-000000000000}"/>
          </ac:spMkLst>
        </pc:spChg>
      </pc:sldChg>
      <pc:sldChg chg="modSp mod">
        <pc:chgData name="Chepeliev, Maksym G" userId="4aff21db-fd88-423a-9e18-1cb0b6d9518d" providerId="ADAL" clId="{FB37C70D-D5C7-4D00-99D9-BEF10E84C749}" dt="2024-05-31T00:16:30.897" v="3044" actId="1076"/>
        <pc:sldMkLst>
          <pc:docMk/>
          <pc:sldMk cId="832568116" sldId="307"/>
        </pc:sldMkLst>
        <pc:spChg chg="mod">
          <ac:chgData name="Chepeliev, Maksym G" userId="4aff21db-fd88-423a-9e18-1cb0b6d9518d" providerId="ADAL" clId="{FB37C70D-D5C7-4D00-99D9-BEF10E84C749}" dt="2024-05-30T19:37:46.800" v="1248" actId="14100"/>
          <ac:spMkLst>
            <pc:docMk/>
            <pc:sldMk cId="832568116" sldId="307"/>
            <ac:spMk id="3" creationId="{00000000-0000-0000-0000-000000000000}"/>
          </ac:spMkLst>
        </pc:spChg>
        <pc:spChg chg="mod">
          <ac:chgData name="Chepeliev, Maksym G" userId="4aff21db-fd88-423a-9e18-1cb0b6d9518d" providerId="ADAL" clId="{FB37C70D-D5C7-4D00-99D9-BEF10E84C749}" dt="2024-05-31T00:16:30.897" v="3044" actId="1076"/>
          <ac:spMkLst>
            <pc:docMk/>
            <pc:sldMk cId="832568116" sldId="307"/>
            <ac:spMk id="7" creationId="{00000000-0000-0000-0000-000000000000}"/>
          </ac:spMkLst>
        </pc:spChg>
      </pc:sldChg>
      <pc:sldChg chg="addSp delSp modSp mod">
        <pc:chgData name="Chepeliev, Maksym G" userId="4aff21db-fd88-423a-9e18-1cb0b6d9518d" providerId="ADAL" clId="{FB37C70D-D5C7-4D00-99D9-BEF10E84C749}" dt="2024-05-30T20:03:59.531" v="1791" actId="1076"/>
        <pc:sldMkLst>
          <pc:docMk/>
          <pc:sldMk cId="1257863308" sldId="309"/>
        </pc:sldMkLst>
        <pc:spChg chg="mod">
          <ac:chgData name="Chepeliev, Maksym G" userId="4aff21db-fd88-423a-9e18-1cb0b6d9518d" providerId="ADAL" clId="{FB37C70D-D5C7-4D00-99D9-BEF10E84C749}" dt="2024-05-30T19:32:08.285" v="1113" actId="27636"/>
          <ac:spMkLst>
            <pc:docMk/>
            <pc:sldMk cId="1257863308" sldId="309"/>
            <ac:spMk id="3" creationId="{00000000-0000-0000-0000-000000000000}"/>
          </ac:spMkLst>
        </pc:spChg>
        <pc:spChg chg="add del mod">
          <ac:chgData name="Chepeliev, Maksym G" userId="4aff21db-fd88-423a-9e18-1cb0b6d9518d" providerId="ADAL" clId="{FB37C70D-D5C7-4D00-99D9-BEF10E84C749}" dt="2024-05-30T20:03:59.531" v="1791" actId="1076"/>
          <ac:spMkLst>
            <pc:docMk/>
            <pc:sldMk cId="1257863308" sldId="309"/>
            <ac:spMk id="6" creationId="{00000000-0000-0000-0000-000000000000}"/>
          </ac:spMkLst>
        </pc:spChg>
        <pc:spChg chg="add del mod">
          <ac:chgData name="Chepeliev, Maksym G" userId="4aff21db-fd88-423a-9e18-1cb0b6d9518d" providerId="ADAL" clId="{FB37C70D-D5C7-4D00-99D9-BEF10E84C749}" dt="2024-05-30T19:55:44.490" v="1383" actId="478"/>
          <ac:spMkLst>
            <pc:docMk/>
            <pc:sldMk cId="1257863308" sldId="309"/>
            <ac:spMk id="8" creationId="{0D7F032C-2CF2-42C2-A818-FB41F2D64F3E}"/>
          </ac:spMkLst>
        </pc:spChg>
        <pc:spChg chg="add mod">
          <ac:chgData name="Chepeliev, Maksym G" userId="4aff21db-fd88-423a-9e18-1cb0b6d9518d" providerId="ADAL" clId="{FB37C70D-D5C7-4D00-99D9-BEF10E84C749}" dt="2024-05-30T20:03:56.553" v="1790" actId="1076"/>
          <ac:spMkLst>
            <pc:docMk/>
            <pc:sldMk cId="1257863308" sldId="309"/>
            <ac:spMk id="9" creationId="{F1447F50-2AB3-4EF8-9B8A-D31E8AE0E722}"/>
          </ac:spMkLst>
        </pc:spChg>
        <pc:graphicFrameChg chg="del">
          <ac:chgData name="Chepeliev, Maksym G" userId="4aff21db-fd88-423a-9e18-1cb0b6d9518d" providerId="ADAL" clId="{FB37C70D-D5C7-4D00-99D9-BEF10E84C749}" dt="2024-05-30T19:31:45.723" v="1077" actId="478"/>
          <ac:graphicFrameMkLst>
            <pc:docMk/>
            <pc:sldMk cId="1257863308" sldId="309"/>
            <ac:graphicFrameMk id="5" creationId="{00000000-0000-0000-0000-000000000000}"/>
          </ac:graphicFrameMkLst>
        </pc:graphicFrameChg>
        <pc:graphicFrameChg chg="add mod modGraphic">
          <ac:chgData name="Chepeliev, Maksym G" userId="4aff21db-fd88-423a-9e18-1cb0b6d9518d" providerId="ADAL" clId="{FB37C70D-D5C7-4D00-99D9-BEF10E84C749}" dt="2024-05-30T20:03:10.109" v="1620" actId="14734"/>
          <ac:graphicFrameMkLst>
            <pc:docMk/>
            <pc:sldMk cId="1257863308" sldId="309"/>
            <ac:graphicFrameMk id="7" creationId="{F61D3FBD-269D-481A-A776-DBA61D41F862}"/>
          </ac:graphicFrameMkLst>
        </pc:graphicFrameChg>
      </pc:sldChg>
      <pc:sldChg chg="modSp mod">
        <pc:chgData name="Chepeliev, Maksym G" userId="4aff21db-fd88-423a-9e18-1cb0b6d9518d" providerId="ADAL" clId="{FB37C70D-D5C7-4D00-99D9-BEF10E84C749}" dt="2024-05-30T19:34:28.772" v="1239" actId="14100"/>
        <pc:sldMkLst>
          <pc:docMk/>
          <pc:sldMk cId="3601832968" sldId="310"/>
        </pc:sldMkLst>
        <pc:spChg chg="mod">
          <ac:chgData name="Chepeliev, Maksym G" userId="4aff21db-fd88-423a-9e18-1cb0b6d9518d" providerId="ADAL" clId="{FB37C70D-D5C7-4D00-99D9-BEF10E84C749}" dt="2024-05-30T19:34:28.772" v="1239" actId="14100"/>
          <ac:spMkLst>
            <pc:docMk/>
            <pc:sldMk cId="3601832968" sldId="310"/>
            <ac:spMk id="3" creationId="{00000000-0000-0000-0000-000000000000}"/>
          </ac:spMkLst>
        </pc:spChg>
        <pc:graphicFrameChg chg="mod modGraphic">
          <ac:chgData name="Chepeliev, Maksym G" userId="4aff21db-fd88-423a-9e18-1cb0b6d9518d" providerId="ADAL" clId="{FB37C70D-D5C7-4D00-99D9-BEF10E84C749}" dt="2024-05-30T19:34:22.070" v="1237"/>
          <ac:graphicFrameMkLst>
            <pc:docMk/>
            <pc:sldMk cId="3601832968" sldId="310"/>
            <ac:graphicFrameMk id="19" creationId="{00000000-0000-0000-0000-000000000000}"/>
          </ac:graphicFrameMkLst>
        </pc:graphicFrameChg>
      </pc:sldChg>
      <pc:sldChg chg="modSp del mod">
        <pc:chgData name="Chepeliev, Maksym G" userId="4aff21db-fd88-423a-9e18-1cb0b6d9518d" providerId="ADAL" clId="{FB37C70D-D5C7-4D00-99D9-BEF10E84C749}" dt="2024-05-30T20:04:16.793" v="1795" actId="47"/>
        <pc:sldMkLst>
          <pc:docMk/>
          <pc:sldMk cId="747071421" sldId="311"/>
        </pc:sldMkLst>
        <pc:spChg chg="mod">
          <ac:chgData name="Chepeliev, Maksym G" userId="4aff21db-fd88-423a-9e18-1cb0b6d9518d" providerId="ADAL" clId="{FB37C70D-D5C7-4D00-99D9-BEF10E84C749}" dt="2024-05-30T20:04:11.672" v="1794" actId="1076"/>
          <ac:spMkLst>
            <pc:docMk/>
            <pc:sldMk cId="747071421" sldId="311"/>
            <ac:spMk id="3" creationId="{00000000-0000-0000-0000-000000000000}"/>
          </ac:spMkLst>
        </pc:spChg>
      </pc:sldChg>
      <pc:sldChg chg="del">
        <pc:chgData name="Chepeliev, Maksym G" userId="4aff21db-fd88-423a-9e18-1cb0b6d9518d" providerId="ADAL" clId="{FB37C70D-D5C7-4D00-99D9-BEF10E84C749}" dt="2024-05-30T19:34:41.240" v="1240" actId="47"/>
        <pc:sldMkLst>
          <pc:docMk/>
          <pc:sldMk cId="3507314523" sldId="312"/>
        </pc:sldMkLst>
      </pc:sldChg>
      <pc:sldChg chg="modSp add mod">
        <pc:chgData name="Chepeliev, Maksym G" userId="4aff21db-fd88-423a-9e18-1cb0b6d9518d" providerId="ADAL" clId="{FB37C70D-D5C7-4D00-99D9-BEF10E84C749}" dt="2024-05-30T19:12:35.040" v="722" actId="1076"/>
        <pc:sldMkLst>
          <pc:docMk/>
          <pc:sldMk cId="1676029575" sldId="313"/>
        </pc:sldMkLst>
        <pc:spChg chg="mod">
          <ac:chgData name="Chepeliev, Maksym G" userId="4aff21db-fd88-423a-9e18-1cb0b6d9518d" providerId="ADAL" clId="{FB37C70D-D5C7-4D00-99D9-BEF10E84C749}" dt="2024-05-30T19:12:35.040" v="722" actId="1076"/>
          <ac:spMkLst>
            <pc:docMk/>
            <pc:sldMk cId="1676029575" sldId="313"/>
            <ac:spMk id="2" creationId="{00000000-0000-0000-0000-000000000000}"/>
          </ac:spMkLst>
        </pc:spChg>
        <pc:spChg chg="mod">
          <ac:chgData name="Chepeliev, Maksym G" userId="4aff21db-fd88-423a-9e18-1cb0b6d9518d" providerId="ADAL" clId="{FB37C70D-D5C7-4D00-99D9-BEF10E84C749}" dt="2024-05-30T18:52:23.882" v="396" actId="14100"/>
          <ac:spMkLst>
            <pc:docMk/>
            <pc:sldMk cId="1676029575" sldId="313"/>
            <ac:spMk id="3" creationId="{00000000-0000-0000-0000-000000000000}"/>
          </ac:spMkLst>
        </pc:spChg>
      </pc:sldChg>
      <pc:sldChg chg="addSp delSp modSp add mod">
        <pc:chgData name="Chepeliev, Maksym G" userId="4aff21db-fd88-423a-9e18-1cb0b6d9518d" providerId="ADAL" clId="{FB37C70D-D5C7-4D00-99D9-BEF10E84C749}" dt="2024-05-30T19:13:18.026" v="781" actId="1076"/>
        <pc:sldMkLst>
          <pc:docMk/>
          <pc:sldMk cId="790321107" sldId="314"/>
        </pc:sldMkLst>
        <pc:spChg chg="mod">
          <ac:chgData name="Chepeliev, Maksym G" userId="4aff21db-fd88-423a-9e18-1cb0b6d9518d" providerId="ADAL" clId="{FB37C70D-D5C7-4D00-99D9-BEF10E84C749}" dt="2024-05-30T19:13:18.026" v="781" actId="1076"/>
          <ac:spMkLst>
            <pc:docMk/>
            <pc:sldMk cId="790321107" sldId="314"/>
            <ac:spMk id="3" creationId="{00000000-0000-0000-0000-000000000000}"/>
          </ac:spMkLst>
        </pc:spChg>
        <pc:spChg chg="del">
          <ac:chgData name="Chepeliev, Maksym G" userId="4aff21db-fd88-423a-9e18-1cb0b6d9518d" providerId="ADAL" clId="{FB37C70D-D5C7-4D00-99D9-BEF10E84C749}" dt="2024-05-30T19:12:51.679" v="725" actId="478"/>
          <ac:spMkLst>
            <pc:docMk/>
            <pc:sldMk cId="790321107" sldId="314"/>
            <ac:spMk id="6" creationId="{00000000-0000-0000-0000-000000000000}"/>
          </ac:spMkLst>
        </pc:spChg>
        <pc:spChg chg="add del mod">
          <ac:chgData name="Chepeliev, Maksym G" userId="4aff21db-fd88-423a-9e18-1cb0b6d9518d" providerId="ADAL" clId="{FB37C70D-D5C7-4D00-99D9-BEF10E84C749}" dt="2024-05-30T19:12:53.609" v="726" actId="478"/>
          <ac:spMkLst>
            <pc:docMk/>
            <pc:sldMk cId="790321107" sldId="314"/>
            <ac:spMk id="7" creationId="{6B4A3B8B-8EC7-49E7-B61D-2D4F801FA41D}"/>
          </ac:spMkLst>
        </pc:spChg>
        <pc:graphicFrameChg chg="del">
          <ac:chgData name="Chepeliev, Maksym G" userId="4aff21db-fd88-423a-9e18-1cb0b6d9518d" providerId="ADAL" clId="{FB37C70D-D5C7-4D00-99D9-BEF10E84C749}" dt="2024-05-30T19:12:48.640" v="724" actId="478"/>
          <ac:graphicFrameMkLst>
            <pc:docMk/>
            <pc:sldMk cId="790321107" sldId="314"/>
            <ac:graphicFrameMk id="5" creationId="{00000000-0000-0000-0000-000000000000}"/>
          </ac:graphicFrameMkLst>
        </pc:graphicFrameChg>
      </pc:sldChg>
      <pc:sldChg chg="modSp add mod">
        <pc:chgData name="Chepeliev, Maksym G" userId="4aff21db-fd88-423a-9e18-1cb0b6d9518d" providerId="ADAL" clId="{FB37C70D-D5C7-4D00-99D9-BEF10E84C749}" dt="2024-05-30T19:14:39.346" v="851" actId="20577"/>
        <pc:sldMkLst>
          <pc:docMk/>
          <pc:sldMk cId="1793258700" sldId="315"/>
        </pc:sldMkLst>
        <pc:spChg chg="mod">
          <ac:chgData name="Chepeliev, Maksym G" userId="4aff21db-fd88-423a-9e18-1cb0b6d9518d" providerId="ADAL" clId="{FB37C70D-D5C7-4D00-99D9-BEF10E84C749}" dt="2024-05-30T19:14:39.346" v="851" actId="20577"/>
          <ac:spMkLst>
            <pc:docMk/>
            <pc:sldMk cId="1793258700" sldId="315"/>
            <ac:spMk id="3" creationId="{00000000-0000-0000-0000-000000000000}"/>
          </ac:spMkLst>
        </pc:spChg>
      </pc:sldChg>
      <pc:sldChg chg="addSp delSp modSp add mod">
        <pc:chgData name="Chepeliev, Maksym G" userId="4aff21db-fd88-423a-9e18-1cb0b6d9518d" providerId="ADAL" clId="{FB37C70D-D5C7-4D00-99D9-BEF10E84C749}" dt="2024-05-30T19:31:07.314" v="1076" actId="1076"/>
        <pc:sldMkLst>
          <pc:docMk/>
          <pc:sldMk cId="180871537" sldId="316"/>
        </pc:sldMkLst>
        <pc:spChg chg="mod">
          <ac:chgData name="Chepeliev, Maksym G" userId="4aff21db-fd88-423a-9e18-1cb0b6d9518d" providerId="ADAL" clId="{FB37C70D-D5C7-4D00-99D9-BEF10E84C749}" dt="2024-05-30T19:25:50.281" v="948" actId="14100"/>
          <ac:spMkLst>
            <pc:docMk/>
            <pc:sldMk cId="180871537" sldId="316"/>
            <ac:spMk id="3" creationId="{00000000-0000-0000-0000-000000000000}"/>
          </ac:spMkLst>
        </pc:spChg>
        <pc:spChg chg="del">
          <ac:chgData name="Chepeliev, Maksym G" userId="4aff21db-fd88-423a-9e18-1cb0b6d9518d" providerId="ADAL" clId="{FB37C70D-D5C7-4D00-99D9-BEF10E84C749}" dt="2024-05-30T19:19:57.112" v="896" actId="478"/>
          <ac:spMkLst>
            <pc:docMk/>
            <pc:sldMk cId="180871537" sldId="316"/>
            <ac:spMk id="6" creationId="{00000000-0000-0000-0000-000000000000}"/>
          </ac:spMkLst>
        </pc:spChg>
        <pc:spChg chg="add del mod">
          <ac:chgData name="Chepeliev, Maksym G" userId="4aff21db-fd88-423a-9e18-1cb0b6d9518d" providerId="ADAL" clId="{FB37C70D-D5C7-4D00-99D9-BEF10E84C749}" dt="2024-05-30T19:19:58.863" v="897" actId="478"/>
          <ac:spMkLst>
            <pc:docMk/>
            <pc:sldMk cId="180871537" sldId="316"/>
            <ac:spMk id="7" creationId="{78FA4068-9AFC-47FE-AEE4-465B90DD9B75}"/>
          </ac:spMkLst>
        </pc:spChg>
        <pc:graphicFrameChg chg="del">
          <ac:chgData name="Chepeliev, Maksym G" userId="4aff21db-fd88-423a-9e18-1cb0b6d9518d" providerId="ADAL" clId="{FB37C70D-D5C7-4D00-99D9-BEF10E84C749}" dt="2024-05-30T19:19:56.115" v="895" actId="478"/>
          <ac:graphicFrameMkLst>
            <pc:docMk/>
            <pc:sldMk cId="180871537" sldId="316"/>
            <ac:graphicFrameMk id="5" creationId="{00000000-0000-0000-0000-000000000000}"/>
          </ac:graphicFrameMkLst>
        </pc:graphicFrameChg>
        <pc:graphicFrameChg chg="add del mod">
          <ac:chgData name="Chepeliev, Maksym G" userId="4aff21db-fd88-423a-9e18-1cb0b6d9518d" providerId="ADAL" clId="{FB37C70D-D5C7-4D00-99D9-BEF10E84C749}" dt="2024-05-30T19:22:55.173" v="900" actId="478"/>
          <ac:graphicFrameMkLst>
            <pc:docMk/>
            <pc:sldMk cId="180871537" sldId="316"/>
            <ac:graphicFrameMk id="8" creationId="{B94B0854-8DDB-4CEE-B5CA-59100F943016}"/>
          </ac:graphicFrameMkLst>
        </pc:graphicFrameChg>
        <pc:picChg chg="add mod">
          <ac:chgData name="Chepeliev, Maksym G" userId="4aff21db-fd88-423a-9e18-1cb0b6d9518d" providerId="ADAL" clId="{FB37C70D-D5C7-4D00-99D9-BEF10E84C749}" dt="2024-05-30T19:31:05.538" v="1075" actId="1076"/>
          <ac:picMkLst>
            <pc:docMk/>
            <pc:sldMk cId="180871537" sldId="316"/>
            <ac:picMk id="10" creationId="{F2FE99E2-C3F0-47E3-AFD5-03E033F777CB}"/>
          </ac:picMkLst>
        </pc:picChg>
        <pc:picChg chg="add mod">
          <ac:chgData name="Chepeliev, Maksym G" userId="4aff21db-fd88-423a-9e18-1cb0b6d9518d" providerId="ADAL" clId="{FB37C70D-D5C7-4D00-99D9-BEF10E84C749}" dt="2024-05-30T19:31:07.314" v="1076" actId="1076"/>
          <ac:picMkLst>
            <pc:docMk/>
            <pc:sldMk cId="180871537" sldId="316"/>
            <ac:picMk id="12" creationId="{AAA9A6E8-EC86-403E-AF5B-77BF785EF6DB}"/>
          </ac:picMkLst>
        </pc:picChg>
      </pc:sldChg>
      <pc:sldChg chg="addSp delSp modSp add mod">
        <pc:chgData name="Chepeliev, Maksym G" userId="4aff21db-fd88-423a-9e18-1cb0b6d9518d" providerId="ADAL" clId="{FB37C70D-D5C7-4D00-99D9-BEF10E84C749}" dt="2024-05-31T00:10:43.153" v="2299" actId="1076"/>
        <pc:sldMkLst>
          <pc:docMk/>
          <pc:sldMk cId="2229495236" sldId="317"/>
        </pc:sldMkLst>
        <pc:spChg chg="mod">
          <ac:chgData name="Chepeliev, Maksym G" userId="4aff21db-fd88-423a-9e18-1cb0b6d9518d" providerId="ADAL" clId="{FB37C70D-D5C7-4D00-99D9-BEF10E84C749}" dt="2024-05-30T22:04:08.735" v="1909" actId="120"/>
          <ac:spMkLst>
            <pc:docMk/>
            <pc:sldMk cId="2229495236" sldId="317"/>
            <ac:spMk id="3" creationId="{00000000-0000-0000-0000-000000000000}"/>
          </ac:spMkLst>
        </pc:spChg>
        <pc:spChg chg="add del mod">
          <ac:chgData name="Chepeliev, Maksym G" userId="4aff21db-fd88-423a-9e18-1cb0b6d9518d" providerId="ADAL" clId="{FB37C70D-D5C7-4D00-99D9-BEF10E84C749}" dt="2024-05-30T22:02:39.124" v="1868" actId="478"/>
          <ac:spMkLst>
            <pc:docMk/>
            <pc:sldMk cId="2229495236" sldId="317"/>
            <ac:spMk id="5" creationId="{E1583DB8-2865-420E-86F0-84AF4C8FE275}"/>
          </ac:spMkLst>
        </pc:spChg>
        <pc:spChg chg="del">
          <ac:chgData name="Chepeliev, Maksym G" userId="4aff21db-fd88-423a-9e18-1cb0b6d9518d" providerId="ADAL" clId="{FB37C70D-D5C7-4D00-99D9-BEF10E84C749}" dt="2024-05-30T22:02:10.460" v="1798" actId="478"/>
          <ac:spMkLst>
            <pc:docMk/>
            <pc:sldMk cId="2229495236" sldId="317"/>
            <ac:spMk id="7" creationId="{00000000-0000-0000-0000-000000000000}"/>
          </ac:spMkLst>
        </pc:spChg>
        <pc:spChg chg="add mod">
          <ac:chgData name="Chepeliev, Maksym G" userId="4aff21db-fd88-423a-9e18-1cb0b6d9518d" providerId="ADAL" clId="{FB37C70D-D5C7-4D00-99D9-BEF10E84C749}" dt="2024-05-31T00:10:43.153" v="2299" actId="1076"/>
          <ac:spMkLst>
            <pc:docMk/>
            <pc:sldMk cId="2229495236" sldId="317"/>
            <ac:spMk id="12" creationId="{A2EC5F56-7E3B-449D-9B31-78BF3BE48E37}"/>
          </ac:spMkLst>
        </pc:spChg>
        <pc:spChg chg="add del">
          <ac:chgData name="Chepeliev, Maksym G" userId="4aff21db-fd88-423a-9e18-1cb0b6d9518d" providerId="ADAL" clId="{FB37C70D-D5C7-4D00-99D9-BEF10E84C749}" dt="2024-05-30T22:06:32.355" v="1915" actId="22"/>
          <ac:spMkLst>
            <pc:docMk/>
            <pc:sldMk cId="2229495236" sldId="317"/>
            <ac:spMk id="14" creationId="{BDE798F6-563C-4B27-A181-54E6B6C15AA1}"/>
          </ac:spMkLst>
        </pc:spChg>
        <pc:picChg chg="add mod">
          <ac:chgData name="Chepeliev, Maksym G" userId="4aff21db-fd88-423a-9e18-1cb0b6d9518d" providerId="ADAL" clId="{FB37C70D-D5C7-4D00-99D9-BEF10E84C749}" dt="2024-05-30T22:04:26.715" v="1913" actId="1076"/>
          <ac:picMkLst>
            <pc:docMk/>
            <pc:sldMk cId="2229495236" sldId="317"/>
            <ac:picMk id="8" creationId="{E6A9D49E-307C-4692-8090-99CFDAF50E94}"/>
          </ac:picMkLst>
        </pc:picChg>
        <pc:picChg chg="add mod">
          <ac:chgData name="Chepeliev, Maksym G" userId="4aff21db-fd88-423a-9e18-1cb0b6d9518d" providerId="ADAL" clId="{FB37C70D-D5C7-4D00-99D9-BEF10E84C749}" dt="2024-05-30T22:04:19.905" v="1912" actId="1076"/>
          <ac:picMkLst>
            <pc:docMk/>
            <pc:sldMk cId="2229495236" sldId="317"/>
            <ac:picMk id="10" creationId="{B2965E6B-D903-4372-BE26-D697EB814348}"/>
          </ac:picMkLst>
        </pc:picChg>
      </pc:sldChg>
      <pc:sldChg chg="addSp delSp modSp add mod">
        <pc:chgData name="Chepeliev, Maksym G" userId="4aff21db-fd88-423a-9e18-1cb0b6d9518d" providerId="ADAL" clId="{FB37C70D-D5C7-4D00-99D9-BEF10E84C749}" dt="2024-05-31T00:44:26.138" v="3709" actId="27918"/>
        <pc:sldMkLst>
          <pc:docMk/>
          <pc:sldMk cId="2169375856" sldId="318"/>
        </pc:sldMkLst>
        <pc:spChg chg="mod">
          <ac:chgData name="Chepeliev, Maksym G" userId="4aff21db-fd88-423a-9e18-1cb0b6d9518d" providerId="ADAL" clId="{FB37C70D-D5C7-4D00-99D9-BEF10E84C749}" dt="2024-05-30T23:07:34.691" v="2114" actId="20577"/>
          <ac:spMkLst>
            <pc:docMk/>
            <pc:sldMk cId="2169375856" sldId="318"/>
            <ac:spMk id="3" creationId="{00000000-0000-0000-0000-000000000000}"/>
          </ac:spMkLst>
        </pc:spChg>
        <pc:spChg chg="add mod">
          <ac:chgData name="Chepeliev, Maksym G" userId="4aff21db-fd88-423a-9e18-1cb0b6d9518d" providerId="ADAL" clId="{FB37C70D-D5C7-4D00-99D9-BEF10E84C749}" dt="2024-05-31T00:13:47.619" v="2510" actId="20577"/>
          <ac:spMkLst>
            <pc:docMk/>
            <pc:sldMk cId="2169375856" sldId="318"/>
            <ac:spMk id="11" creationId="{8DF6E61F-2216-4975-A2B3-BF1B18FA4887}"/>
          </ac:spMkLst>
        </pc:spChg>
        <pc:spChg chg="del">
          <ac:chgData name="Chepeliev, Maksym G" userId="4aff21db-fd88-423a-9e18-1cb0b6d9518d" providerId="ADAL" clId="{FB37C70D-D5C7-4D00-99D9-BEF10E84C749}" dt="2024-05-30T22:09:37.111" v="2020" actId="478"/>
          <ac:spMkLst>
            <pc:docMk/>
            <pc:sldMk cId="2169375856" sldId="318"/>
            <ac:spMk id="12" creationId="{A2EC5F56-7E3B-449D-9B31-78BF3BE48E37}"/>
          </ac:spMkLst>
        </pc:spChg>
        <pc:graphicFrameChg chg="add mod">
          <ac:chgData name="Chepeliev, Maksym G" userId="4aff21db-fd88-423a-9e18-1cb0b6d9518d" providerId="ADAL" clId="{FB37C70D-D5C7-4D00-99D9-BEF10E84C749}" dt="2024-05-30T23:08:00.487" v="2119" actId="14100"/>
          <ac:graphicFrameMkLst>
            <pc:docMk/>
            <pc:sldMk cId="2169375856" sldId="318"/>
            <ac:graphicFrameMk id="7" creationId="{7F467E33-0676-4693-BE57-55E94F909159}"/>
          </ac:graphicFrameMkLst>
        </pc:graphicFrameChg>
        <pc:graphicFrameChg chg="add mod">
          <ac:chgData name="Chepeliev, Maksym G" userId="4aff21db-fd88-423a-9e18-1cb0b6d9518d" providerId="ADAL" clId="{FB37C70D-D5C7-4D00-99D9-BEF10E84C749}" dt="2024-05-30T23:08:12.652" v="2125" actId="14100"/>
          <ac:graphicFrameMkLst>
            <pc:docMk/>
            <pc:sldMk cId="2169375856" sldId="318"/>
            <ac:graphicFrameMk id="9" creationId="{B0155B24-9655-4E9D-BBBD-F979C1746C5F}"/>
          </ac:graphicFrameMkLst>
        </pc:graphicFrameChg>
        <pc:picChg chg="del">
          <ac:chgData name="Chepeliev, Maksym G" userId="4aff21db-fd88-423a-9e18-1cb0b6d9518d" providerId="ADAL" clId="{FB37C70D-D5C7-4D00-99D9-BEF10E84C749}" dt="2024-05-30T22:09:34.056" v="2018" actId="478"/>
          <ac:picMkLst>
            <pc:docMk/>
            <pc:sldMk cId="2169375856" sldId="318"/>
            <ac:picMk id="8" creationId="{E6A9D49E-307C-4692-8090-99CFDAF50E94}"/>
          </ac:picMkLst>
        </pc:picChg>
        <pc:picChg chg="del">
          <ac:chgData name="Chepeliev, Maksym G" userId="4aff21db-fd88-423a-9e18-1cb0b6d9518d" providerId="ADAL" clId="{FB37C70D-D5C7-4D00-99D9-BEF10E84C749}" dt="2024-05-30T22:09:35.199" v="2019" actId="478"/>
          <ac:picMkLst>
            <pc:docMk/>
            <pc:sldMk cId="2169375856" sldId="318"/>
            <ac:picMk id="10" creationId="{B2965E6B-D903-4372-BE26-D697EB814348}"/>
          </ac:picMkLst>
        </pc:picChg>
      </pc:sldChg>
      <pc:sldChg chg="delSp modSp add mod">
        <pc:chgData name="Chepeliev, Maksym G" userId="4aff21db-fd88-423a-9e18-1cb0b6d9518d" providerId="ADAL" clId="{FB37C70D-D5C7-4D00-99D9-BEF10E84C749}" dt="2024-05-30T22:08:56.978" v="1960" actId="20577"/>
        <pc:sldMkLst>
          <pc:docMk/>
          <pc:sldMk cId="2100798520" sldId="319"/>
        </pc:sldMkLst>
        <pc:spChg chg="mod">
          <ac:chgData name="Chepeliev, Maksym G" userId="4aff21db-fd88-423a-9e18-1cb0b6d9518d" providerId="ADAL" clId="{FB37C70D-D5C7-4D00-99D9-BEF10E84C749}" dt="2024-05-30T22:08:56.978" v="1960" actId="20577"/>
          <ac:spMkLst>
            <pc:docMk/>
            <pc:sldMk cId="2100798520" sldId="319"/>
            <ac:spMk id="3" creationId="{00000000-0000-0000-0000-000000000000}"/>
          </ac:spMkLst>
        </pc:spChg>
        <pc:graphicFrameChg chg="del">
          <ac:chgData name="Chepeliev, Maksym G" userId="4aff21db-fd88-423a-9e18-1cb0b6d9518d" providerId="ADAL" clId="{FB37C70D-D5C7-4D00-99D9-BEF10E84C749}" dt="2024-05-30T22:06:50.023" v="1918" actId="478"/>
          <ac:graphicFrameMkLst>
            <pc:docMk/>
            <pc:sldMk cId="2100798520" sldId="319"/>
            <ac:graphicFrameMk id="19" creationId="{00000000-0000-0000-0000-000000000000}"/>
          </ac:graphicFrameMkLst>
        </pc:graphicFrameChg>
      </pc:sldChg>
      <pc:sldChg chg="modSp add mod">
        <pc:chgData name="Chepeliev, Maksym G" userId="4aff21db-fd88-423a-9e18-1cb0b6d9518d" providerId="ADAL" clId="{FB37C70D-D5C7-4D00-99D9-BEF10E84C749}" dt="2024-05-30T22:09:25.953" v="2017" actId="27636"/>
        <pc:sldMkLst>
          <pc:docMk/>
          <pc:sldMk cId="2552034721" sldId="320"/>
        </pc:sldMkLst>
        <pc:spChg chg="mod">
          <ac:chgData name="Chepeliev, Maksym G" userId="4aff21db-fd88-423a-9e18-1cb0b6d9518d" providerId="ADAL" clId="{FB37C70D-D5C7-4D00-99D9-BEF10E84C749}" dt="2024-05-30T22:09:25.953" v="2017" actId="27636"/>
          <ac:spMkLst>
            <pc:docMk/>
            <pc:sldMk cId="2552034721" sldId="320"/>
            <ac:spMk id="3" creationId="{00000000-0000-0000-0000-000000000000}"/>
          </ac:spMkLst>
        </pc:spChg>
      </pc:sldChg>
      <pc:sldChg chg="addSp delSp modSp add mod">
        <pc:chgData name="Chepeliev, Maksym G" userId="4aff21db-fd88-423a-9e18-1cb0b6d9518d" providerId="ADAL" clId="{FB37C70D-D5C7-4D00-99D9-BEF10E84C749}" dt="2024-05-31T00:43:51.812" v="3707" actId="14100"/>
        <pc:sldMkLst>
          <pc:docMk/>
          <pc:sldMk cId="1382819588" sldId="321"/>
        </pc:sldMkLst>
        <pc:spChg chg="mod">
          <ac:chgData name="Chepeliev, Maksym G" userId="4aff21db-fd88-423a-9e18-1cb0b6d9518d" providerId="ADAL" clId="{FB37C70D-D5C7-4D00-99D9-BEF10E84C749}" dt="2024-05-30T23:09:13.569" v="2242" actId="14100"/>
          <ac:spMkLst>
            <pc:docMk/>
            <pc:sldMk cId="1382819588" sldId="321"/>
            <ac:spMk id="3" creationId="{00000000-0000-0000-0000-000000000000}"/>
          </ac:spMkLst>
        </pc:spChg>
        <pc:spChg chg="add mod">
          <ac:chgData name="Chepeliev, Maksym G" userId="4aff21db-fd88-423a-9e18-1cb0b6d9518d" providerId="ADAL" clId="{FB37C70D-D5C7-4D00-99D9-BEF10E84C749}" dt="2024-05-31T00:28:02.806" v="3481" actId="123"/>
          <ac:spMkLst>
            <pc:docMk/>
            <pc:sldMk cId="1382819588" sldId="321"/>
            <ac:spMk id="6" creationId="{CCE2A54D-7A18-4EFD-A7AC-4D3F2CDCEF88}"/>
          </ac:spMkLst>
        </pc:spChg>
        <pc:graphicFrameChg chg="del mod">
          <ac:chgData name="Chepeliev, Maksym G" userId="4aff21db-fd88-423a-9e18-1cb0b6d9518d" providerId="ADAL" clId="{FB37C70D-D5C7-4D00-99D9-BEF10E84C749}" dt="2024-05-30T23:08:29.626" v="2128" actId="478"/>
          <ac:graphicFrameMkLst>
            <pc:docMk/>
            <pc:sldMk cId="1382819588" sldId="321"/>
            <ac:graphicFrameMk id="7" creationId="{7F467E33-0676-4693-BE57-55E94F909159}"/>
          </ac:graphicFrameMkLst>
        </pc:graphicFrameChg>
        <pc:graphicFrameChg chg="add mod">
          <ac:chgData name="Chepeliev, Maksym G" userId="4aff21db-fd88-423a-9e18-1cb0b6d9518d" providerId="ADAL" clId="{FB37C70D-D5C7-4D00-99D9-BEF10E84C749}" dt="2024-05-31T00:43:51.812" v="3707" actId="14100"/>
          <ac:graphicFrameMkLst>
            <pc:docMk/>
            <pc:sldMk cId="1382819588" sldId="321"/>
            <ac:graphicFrameMk id="8" creationId="{0836055C-862C-4992-83A3-AFCED23101B0}"/>
          </ac:graphicFrameMkLst>
        </pc:graphicFrameChg>
        <pc:graphicFrameChg chg="del">
          <ac:chgData name="Chepeliev, Maksym G" userId="4aff21db-fd88-423a-9e18-1cb0b6d9518d" providerId="ADAL" clId="{FB37C70D-D5C7-4D00-99D9-BEF10E84C749}" dt="2024-05-30T23:08:32.570" v="2129" actId="478"/>
          <ac:graphicFrameMkLst>
            <pc:docMk/>
            <pc:sldMk cId="1382819588" sldId="321"/>
            <ac:graphicFrameMk id="9" creationId="{B0155B24-9655-4E9D-BBBD-F979C1746C5F}"/>
          </ac:graphicFrameMkLst>
        </pc:graphicFrameChg>
      </pc:sldChg>
      <pc:sldChg chg="addSp modSp add mod">
        <pc:chgData name="Chepeliev, Maksym G" userId="4aff21db-fd88-423a-9e18-1cb0b6d9518d" providerId="ADAL" clId="{FB37C70D-D5C7-4D00-99D9-BEF10E84C749}" dt="2024-05-31T02:40:06.709" v="4461" actId="20577"/>
        <pc:sldMkLst>
          <pc:docMk/>
          <pc:sldMk cId="594544113" sldId="322"/>
        </pc:sldMkLst>
        <pc:spChg chg="mod">
          <ac:chgData name="Chepeliev, Maksym G" userId="4aff21db-fd88-423a-9e18-1cb0b6d9518d" providerId="ADAL" clId="{FB37C70D-D5C7-4D00-99D9-BEF10E84C749}" dt="2024-05-31T02:34:25.867" v="4388" actId="14100"/>
          <ac:spMkLst>
            <pc:docMk/>
            <pc:sldMk cId="594544113" sldId="322"/>
            <ac:spMk id="3" creationId="{00000000-0000-0000-0000-000000000000}"/>
          </ac:spMkLst>
        </pc:spChg>
        <pc:spChg chg="add mod">
          <ac:chgData name="Chepeliev, Maksym G" userId="4aff21db-fd88-423a-9e18-1cb0b6d9518d" providerId="ADAL" clId="{FB37C70D-D5C7-4D00-99D9-BEF10E84C749}" dt="2024-05-31T02:40:06.709" v="4461" actId="20577"/>
          <ac:spMkLst>
            <pc:docMk/>
            <pc:sldMk cId="594544113" sldId="322"/>
            <ac:spMk id="5" creationId="{7D047D52-6568-4F73-B461-3D1B98541903}"/>
          </ac:spMkLst>
        </pc:spChg>
      </pc:sldChg>
      <pc:sldChg chg="addSp modSp add mod">
        <pc:chgData name="Chepeliev, Maksym G" userId="4aff21db-fd88-423a-9e18-1cb0b6d9518d" providerId="ADAL" clId="{FB37C70D-D5C7-4D00-99D9-BEF10E84C749}" dt="2024-05-31T00:35:39.516" v="3700" actId="113"/>
        <pc:sldMkLst>
          <pc:docMk/>
          <pc:sldMk cId="3853522998" sldId="323"/>
        </pc:sldMkLst>
        <pc:spChg chg="mod">
          <ac:chgData name="Chepeliev, Maksym G" userId="4aff21db-fd88-423a-9e18-1cb0b6d9518d" providerId="ADAL" clId="{FB37C70D-D5C7-4D00-99D9-BEF10E84C749}" dt="2024-05-31T00:22:26.045" v="3350" actId="20577"/>
          <ac:spMkLst>
            <pc:docMk/>
            <pc:sldMk cId="3853522998" sldId="323"/>
            <ac:spMk id="3" creationId="{00000000-0000-0000-0000-000000000000}"/>
          </ac:spMkLst>
        </pc:spChg>
        <pc:spChg chg="add mod">
          <ac:chgData name="Chepeliev, Maksym G" userId="4aff21db-fd88-423a-9e18-1cb0b6d9518d" providerId="ADAL" clId="{FB37C70D-D5C7-4D00-99D9-BEF10E84C749}" dt="2024-05-31T00:34:04.601" v="3512" actId="1076"/>
          <ac:spMkLst>
            <pc:docMk/>
            <pc:sldMk cId="3853522998" sldId="323"/>
            <ac:spMk id="6" creationId="{6DAEB3EE-9B5B-4D25-B70C-8B8A7838576C}"/>
          </ac:spMkLst>
        </pc:spChg>
        <pc:spChg chg="add mod">
          <ac:chgData name="Chepeliev, Maksym G" userId="4aff21db-fd88-423a-9e18-1cb0b6d9518d" providerId="ADAL" clId="{FB37C70D-D5C7-4D00-99D9-BEF10E84C749}" dt="2024-05-31T00:35:39.516" v="3700" actId="113"/>
          <ac:spMkLst>
            <pc:docMk/>
            <pc:sldMk cId="3853522998" sldId="323"/>
            <ac:spMk id="8" creationId="{BA2840E3-2C30-462C-BE81-E2C8049D4A79}"/>
          </ac:spMkLst>
        </pc:spChg>
        <pc:graphicFrameChg chg="add mod">
          <ac:chgData name="Chepeliev, Maksym G" userId="4aff21db-fd88-423a-9e18-1cb0b6d9518d" providerId="ADAL" clId="{FB37C70D-D5C7-4D00-99D9-BEF10E84C749}" dt="2024-05-31T00:34:22.525" v="3517" actId="14100"/>
          <ac:graphicFrameMkLst>
            <pc:docMk/>
            <pc:sldMk cId="3853522998" sldId="323"/>
            <ac:graphicFrameMk id="5" creationId="{7067DD56-433F-4435-AB93-5A8FFCC9E5A6}"/>
          </ac:graphicFrameMkLst>
        </pc:graphicFrameChg>
      </pc:sldChg>
      <pc:sldChg chg="addSp delSp modSp add mod">
        <pc:chgData name="Chepeliev, Maksym G" userId="4aff21db-fd88-423a-9e18-1cb0b6d9518d" providerId="ADAL" clId="{FB37C70D-D5C7-4D00-99D9-BEF10E84C749}" dt="2024-05-31T00:45:22.966" v="3844" actId="6549"/>
        <pc:sldMkLst>
          <pc:docMk/>
          <pc:sldMk cId="2071307385" sldId="324"/>
        </pc:sldMkLst>
        <pc:spChg chg="mod">
          <ac:chgData name="Chepeliev, Maksym G" userId="4aff21db-fd88-423a-9e18-1cb0b6d9518d" providerId="ADAL" clId="{FB37C70D-D5C7-4D00-99D9-BEF10E84C749}" dt="2024-05-31T00:45:22.966" v="3844" actId="6549"/>
          <ac:spMkLst>
            <pc:docMk/>
            <pc:sldMk cId="2071307385" sldId="324"/>
            <ac:spMk id="3" creationId="{00000000-0000-0000-0000-000000000000}"/>
          </ac:spMkLst>
        </pc:spChg>
        <pc:spChg chg="add del mod">
          <ac:chgData name="Chepeliev, Maksym G" userId="4aff21db-fd88-423a-9e18-1cb0b6d9518d" providerId="ADAL" clId="{FB37C70D-D5C7-4D00-99D9-BEF10E84C749}" dt="2024-05-31T00:44:31.534" v="3712" actId="478"/>
          <ac:spMkLst>
            <pc:docMk/>
            <pc:sldMk cId="2071307385" sldId="324"/>
            <ac:spMk id="5" creationId="{0B4930EA-700A-4ADB-AEED-BAE5ED726590}"/>
          </ac:spMkLst>
        </pc:spChg>
        <pc:spChg chg="del">
          <ac:chgData name="Chepeliev, Maksym G" userId="4aff21db-fd88-423a-9e18-1cb0b6d9518d" providerId="ADAL" clId="{FB37C70D-D5C7-4D00-99D9-BEF10E84C749}" dt="2024-05-31T00:44:29.492" v="3711" actId="478"/>
          <ac:spMkLst>
            <pc:docMk/>
            <pc:sldMk cId="2071307385" sldId="324"/>
            <ac:spMk id="7" creationId="{00000000-0000-0000-0000-000000000000}"/>
          </ac:spMkLst>
        </pc:spChg>
      </pc:sldChg>
      <pc:sldChg chg="modSp add mod">
        <pc:chgData name="Chepeliev, Maksym G" userId="4aff21db-fd88-423a-9e18-1cb0b6d9518d" providerId="ADAL" clId="{FB37C70D-D5C7-4D00-99D9-BEF10E84C749}" dt="2024-05-31T00:46:54.092" v="3974" actId="20577"/>
        <pc:sldMkLst>
          <pc:docMk/>
          <pc:sldMk cId="84013337" sldId="325"/>
        </pc:sldMkLst>
        <pc:spChg chg="mod">
          <ac:chgData name="Chepeliev, Maksym G" userId="4aff21db-fd88-423a-9e18-1cb0b6d9518d" providerId="ADAL" clId="{FB37C70D-D5C7-4D00-99D9-BEF10E84C749}" dt="2024-05-31T00:46:54.092" v="3974" actId="20577"/>
          <ac:spMkLst>
            <pc:docMk/>
            <pc:sldMk cId="84013337" sldId="325"/>
            <ac:spMk id="3" creationId="{00000000-0000-0000-0000-00000000000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purdue0-my.sharepoint.com/personal/mchepeli_purdue_edu/Documents/Files/presentations/GTAP_dyn_2019/GTAP_secs.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https://purdue0-my.sharepoint.com/personal/mchepeli_purdue_edu/Documents/Files/Papers/ETSAP_SDGs_global/ETSAP_book_KINESYS/Electricity%20Capacity%20-%20Generation.xlsx" TargetMode="Externa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chartUserShapes" Target="../drawings/drawing2.xml"/></Relationships>
</file>

<file path=ppt/charts/_rels/chart11.xml.rels><?xml version="1.0" encoding="UTF-8" standalone="yes"?>
<Relationships xmlns="http://schemas.openxmlformats.org/package/2006/relationships"><Relationship Id="rId3" Type="http://schemas.openxmlformats.org/officeDocument/2006/relationships/oleObject" Target="https://purdue0-my.sharepoint.com/personal/mchepeli_purdue_edu/Documents/Files/Papers/ETSAP_SDGs_global/ETSAP_book_KINESYS/Electricity%20Capacity%20-%20Generation.xlsx" TargetMode="Externa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chartUserShapes" Target="../drawings/drawing3.xml"/></Relationships>
</file>

<file path=ppt/charts/_rels/chart12.xml.rels><?xml version="1.0" encoding="UTF-8" standalone="yes"?>
<Relationships xmlns="http://schemas.openxmlformats.org/package/2006/relationships"><Relationship Id="rId3" Type="http://schemas.openxmlformats.org/officeDocument/2006/relationships/oleObject" Target="https://purdue0-my.sharepoint.com/personal/mchepeli_purdue_edu/Documents/Files/Papers/ETSAP_SDGs_global/ETSAP_book_KINESYS/Electricity%20Capacity%20-%20Generation.xlsx" TargetMode="Externa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chartUserShapes" Target="../drawings/drawing4.xml"/></Relationships>
</file>

<file path=ppt/charts/_rels/chart2.xml.rels><?xml version="1.0" encoding="UTF-8" standalone="yes"?>
<Relationships xmlns="http://schemas.openxmlformats.org/package/2006/relationships"><Relationship Id="rId3" Type="http://schemas.openxmlformats.org/officeDocument/2006/relationships/oleObject" Target="https://purdue0-my.sharepoint.com/personal/mchepeli_purdue_edu/Documents/Files/presentations/GTAP_2024/Board_presentations/CE_share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6"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Book6"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purdue0-my.sharepoint.com/personal/mchepeli_purdue_edu/Documents/Files/presentations/GTAP_2024/Board_presentations/Mineral_figure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D:\Docs\GTAP_CE_v11\Data_proc\raw_data\2017_NFM.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purdue0-my.sharepoint.com/personal/mchepeli_purdue_edu/Documents/Files/Papers/ETSAP_SDGs_global/ETSAP_book_KINESYS/Electricity%20Capacity%20-%20Generation.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purdue0-my.sharepoint.com/personal/mchepeli_purdue_edu/Documents/Files/Papers/ETSAP_SDGs_global/ETSAP_book_KINESYS/Electricity%20Capacity%20-%20Generation.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https://purdue0-my.sharepoint.com/personal/mchepeli_purdue_edu/Documents/Files/Papers/ETSAP_SDGs_global/ETSAP_book_KINESYS/Electricity%20Capacity%20-%20Generation.xlsx" TargetMode="Externa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en-US" sz="1600" b="1"/>
              <a:t>Regions and sectors in GTAP since 1993 </a:t>
            </a:r>
          </a:p>
        </c:rich>
      </c:tx>
      <c:layout>
        <c:manualLayout>
          <c:xMode val="edge"/>
          <c:yMode val="edge"/>
          <c:x val="0.27387076135636595"/>
          <c:y val="3.8208955223880597E-2"/>
        </c:manualLayout>
      </c:layout>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7155228437136334E-2"/>
          <c:y val="8.8979292513808914E-2"/>
          <c:w val="0.9387692757215329"/>
          <c:h val="0.78628181925020568"/>
        </c:manualLayout>
      </c:layout>
      <c:barChart>
        <c:barDir val="col"/>
        <c:grouping val="clustered"/>
        <c:varyColors val="0"/>
        <c:ser>
          <c:idx val="0"/>
          <c:order val="0"/>
          <c:tx>
            <c:strRef>
              <c:f>Secs_no!$D$1</c:f>
              <c:strCache>
                <c:ptCount val="1"/>
                <c:pt idx="0">
                  <c:v>Regions</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Secs_no!$C$2:$C$12</c:f>
              <c:strCache>
                <c:ptCount val="11"/>
                <c:pt idx="0">
                  <c:v>GTAP 1 (1993)</c:v>
                </c:pt>
                <c:pt idx="1">
                  <c:v>GTAP 2 (1994)</c:v>
                </c:pt>
                <c:pt idx="2">
                  <c:v>GTAP 3 (1996)</c:v>
                </c:pt>
                <c:pt idx="3">
                  <c:v>GTAP 4 (1998)</c:v>
                </c:pt>
                <c:pt idx="4">
                  <c:v>GTAP 5 (2001)</c:v>
                </c:pt>
                <c:pt idx="5">
                  <c:v>GTAP 6 (2005)</c:v>
                </c:pt>
                <c:pt idx="6">
                  <c:v>GTAP 7 (2008)</c:v>
                </c:pt>
                <c:pt idx="7">
                  <c:v>GTAP 8.1 (2012)</c:v>
                </c:pt>
                <c:pt idx="8">
                  <c:v>GTAP 9a (2016)</c:v>
                </c:pt>
                <c:pt idx="9">
                  <c:v>GTAP 10 (2019)</c:v>
                </c:pt>
                <c:pt idx="10">
                  <c:v>GTAP 11 (2022)</c:v>
                </c:pt>
              </c:strCache>
            </c:strRef>
          </c:cat>
          <c:val>
            <c:numRef>
              <c:f>Secs_no!$D$2:$D$12</c:f>
              <c:numCache>
                <c:formatCode>General</c:formatCode>
                <c:ptCount val="11"/>
                <c:pt idx="0">
                  <c:v>15</c:v>
                </c:pt>
                <c:pt idx="1">
                  <c:v>24</c:v>
                </c:pt>
                <c:pt idx="2">
                  <c:v>30</c:v>
                </c:pt>
                <c:pt idx="3">
                  <c:v>45</c:v>
                </c:pt>
                <c:pt idx="4">
                  <c:v>66</c:v>
                </c:pt>
                <c:pt idx="5">
                  <c:v>87</c:v>
                </c:pt>
                <c:pt idx="6">
                  <c:v>113</c:v>
                </c:pt>
                <c:pt idx="7">
                  <c:v>134</c:v>
                </c:pt>
                <c:pt idx="8">
                  <c:v>140</c:v>
                </c:pt>
                <c:pt idx="9">
                  <c:v>141</c:v>
                </c:pt>
                <c:pt idx="10">
                  <c:v>160</c:v>
                </c:pt>
              </c:numCache>
            </c:numRef>
          </c:val>
          <c:extLst>
            <c:ext xmlns:c16="http://schemas.microsoft.com/office/drawing/2014/chart" uri="{C3380CC4-5D6E-409C-BE32-E72D297353CC}">
              <c16:uniqueId val="{00000000-2657-46CD-9234-0FF9399B8B01}"/>
            </c:ext>
          </c:extLst>
        </c:ser>
        <c:ser>
          <c:idx val="1"/>
          <c:order val="1"/>
          <c:tx>
            <c:strRef>
              <c:f>Secs_no!$E$1</c:f>
              <c:strCache>
                <c:ptCount val="1"/>
                <c:pt idx="0">
                  <c:v>Sectors</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Secs_no!$C$2:$C$12</c:f>
              <c:strCache>
                <c:ptCount val="11"/>
                <c:pt idx="0">
                  <c:v>GTAP 1 (1993)</c:v>
                </c:pt>
                <c:pt idx="1">
                  <c:v>GTAP 2 (1994)</c:v>
                </c:pt>
                <c:pt idx="2">
                  <c:v>GTAP 3 (1996)</c:v>
                </c:pt>
                <c:pt idx="3">
                  <c:v>GTAP 4 (1998)</c:v>
                </c:pt>
                <c:pt idx="4">
                  <c:v>GTAP 5 (2001)</c:v>
                </c:pt>
                <c:pt idx="5">
                  <c:v>GTAP 6 (2005)</c:v>
                </c:pt>
                <c:pt idx="6">
                  <c:v>GTAP 7 (2008)</c:v>
                </c:pt>
                <c:pt idx="7">
                  <c:v>GTAP 8.1 (2012)</c:v>
                </c:pt>
                <c:pt idx="8">
                  <c:v>GTAP 9a (2016)</c:v>
                </c:pt>
                <c:pt idx="9">
                  <c:v>GTAP 10 (2019)</c:v>
                </c:pt>
                <c:pt idx="10">
                  <c:v>GTAP 11 (2022)</c:v>
                </c:pt>
              </c:strCache>
            </c:strRef>
          </c:cat>
          <c:val>
            <c:numRef>
              <c:f>Secs_no!$E$2:$E$12</c:f>
              <c:numCache>
                <c:formatCode>General</c:formatCode>
                <c:ptCount val="11"/>
                <c:pt idx="0">
                  <c:v>37</c:v>
                </c:pt>
                <c:pt idx="1">
                  <c:v>37</c:v>
                </c:pt>
                <c:pt idx="2">
                  <c:v>37</c:v>
                </c:pt>
                <c:pt idx="3">
                  <c:v>50</c:v>
                </c:pt>
                <c:pt idx="4">
                  <c:v>57</c:v>
                </c:pt>
                <c:pt idx="5">
                  <c:v>57</c:v>
                </c:pt>
                <c:pt idx="6">
                  <c:v>57</c:v>
                </c:pt>
                <c:pt idx="7">
                  <c:v>57</c:v>
                </c:pt>
                <c:pt idx="8">
                  <c:v>57</c:v>
                </c:pt>
                <c:pt idx="9">
                  <c:v>65</c:v>
                </c:pt>
                <c:pt idx="10">
                  <c:v>65</c:v>
                </c:pt>
              </c:numCache>
            </c:numRef>
          </c:val>
          <c:extLst>
            <c:ext xmlns:c16="http://schemas.microsoft.com/office/drawing/2014/chart" uri="{C3380CC4-5D6E-409C-BE32-E72D297353CC}">
              <c16:uniqueId val="{00000001-2657-46CD-9234-0FF9399B8B01}"/>
            </c:ext>
          </c:extLst>
        </c:ser>
        <c:dLbls>
          <c:showLegendKey val="0"/>
          <c:showVal val="0"/>
          <c:showCatName val="0"/>
          <c:showSerName val="0"/>
          <c:showPercent val="0"/>
          <c:showBubbleSize val="0"/>
        </c:dLbls>
        <c:gapWidth val="219"/>
        <c:overlap val="-27"/>
        <c:axId val="240247392"/>
        <c:axId val="240249056"/>
      </c:barChart>
      <c:catAx>
        <c:axId val="2402473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40249056"/>
        <c:crosses val="autoZero"/>
        <c:auto val="1"/>
        <c:lblAlgn val="ctr"/>
        <c:lblOffset val="100"/>
        <c:noMultiLvlLbl val="0"/>
      </c:catAx>
      <c:valAx>
        <c:axId val="24024905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40247392"/>
        <c:crosses val="autoZero"/>
        <c:crossBetween val="between"/>
      </c:valAx>
      <c:spPr>
        <a:noFill/>
        <a:ln>
          <a:noFill/>
        </a:ln>
        <a:effectLst/>
      </c:spPr>
    </c:plotArea>
    <c:legend>
      <c:legendPos val="b"/>
      <c:layout>
        <c:manualLayout>
          <c:xMode val="edge"/>
          <c:yMode val="edge"/>
          <c:x val="0.15922952529206402"/>
          <c:y val="0.22322171818074985"/>
          <c:w val="0.16714555594178368"/>
          <c:h val="4.6032013162533789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none" strike="noStrike" kern="1200" spc="0" baseline="0">
                <a:solidFill>
                  <a:schemeClr val="tx1">
                    <a:lumMod val="65000"/>
                    <a:lumOff val="35000"/>
                  </a:schemeClr>
                </a:solidFill>
                <a:latin typeface="+mn-lt"/>
                <a:ea typeface="+mn-ea"/>
                <a:cs typeface="+mn-cs"/>
              </a:defRPr>
            </a:pPr>
            <a:r>
              <a:rPr lang="en-US" b="1"/>
              <a:t>Nickel demand, Million tonnes</a:t>
            </a:r>
          </a:p>
        </c:rich>
      </c:tx>
      <c:overlay val="0"/>
      <c:spPr>
        <a:noFill/>
        <a:ln>
          <a:noFill/>
        </a:ln>
        <a:effectLst/>
      </c:spPr>
      <c:txPr>
        <a:bodyPr rot="0" spcFirstLastPara="1" vertOverflow="ellipsis" vert="horz" wrap="square" anchor="ctr" anchorCtr="1"/>
        <a:lstStyle/>
        <a:p>
          <a:pPr>
            <a:defRPr sz="144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5.3710934016663305E-2"/>
          <c:y val="0.12050893406159807"/>
          <c:w val="0.92137401258272622"/>
          <c:h val="0.64752112799071893"/>
        </c:manualLayout>
      </c:layout>
      <c:barChart>
        <c:barDir val="col"/>
        <c:grouping val="stacked"/>
        <c:varyColors val="0"/>
        <c:ser>
          <c:idx val="0"/>
          <c:order val="0"/>
          <c:tx>
            <c:strRef>
              <c:f>Minerals!$E$46</c:f>
              <c:strCache>
                <c:ptCount val="1"/>
                <c:pt idx="0">
                  <c:v>Wind</c:v>
                </c:pt>
              </c:strCache>
            </c:strRef>
          </c:tx>
          <c:spPr>
            <a:solidFill>
              <a:schemeClr val="accent1"/>
            </a:solidFill>
            <a:ln>
              <a:noFill/>
            </a:ln>
            <a:effectLst/>
          </c:spPr>
          <c:invertIfNegative val="0"/>
          <c:cat>
            <c:numRef>
              <c:f>Minerals!$K$45:$M$45</c:f>
              <c:numCache>
                <c:formatCode>General</c:formatCode>
                <c:ptCount val="3"/>
                <c:pt idx="0">
                  <c:v>2019</c:v>
                </c:pt>
                <c:pt idx="1">
                  <c:v>2050</c:v>
                </c:pt>
                <c:pt idx="2">
                  <c:v>2100</c:v>
                </c:pt>
              </c:numCache>
            </c:numRef>
          </c:cat>
          <c:val>
            <c:numRef>
              <c:f>Minerals!$K$46:$M$46</c:f>
              <c:numCache>
                <c:formatCode>0.0</c:formatCode>
                <c:ptCount val="3"/>
                <c:pt idx="0">
                  <c:v>0.30784477508307928</c:v>
                </c:pt>
                <c:pt idx="1">
                  <c:v>2.0680169399821762</c:v>
                </c:pt>
                <c:pt idx="2">
                  <c:v>4.7817447040045744</c:v>
                </c:pt>
              </c:numCache>
            </c:numRef>
          </c:val>
          <c:extLst>
            <c:ext xmlns:c16="http://schemas.microsoft.com/office/drawing/2014/chart" uri="{C3380CC4-5D6E-409C-BE32-E72D297353CC}">
              <c16:uniqueId val="{00000000-91D0-4089-B095-15658DF9C27D}"/>
            </c:ext>
          </c:extLst>
        </c:ser>
        <c:ser>
          <c:idx val="1"/>
          <c:order val="1"/>
          <c:tx>
            <c:strRef>
              <c:f>Minerals!$E$47</c:f>
              <c:strCache>
                <c:ptCount val="1"/>
                <c:pt idx="0">
                  <c:v>Solar</c:v>
                </c:pt>
              </c:strCache>
            </c:strRef>
          </c:tx>
          <c:spPr>
            <a:solidFill>
              <a:schemeClr val="accent2"/>
            </a:solidFill>
            <a:ln>
              <a:noFill/>
            </a:ln>
            <a:effectLst/>
          </c:spPr>
          <c:invertIfNegative val="0"/>
          <c:cat>
            <c:numRef>
              <c:f>Minerals!$K$45:$M$45</c:f>
              <c:numCache>
                <c:formatCode>General</c:formatCode>
                <c:ptCount val="3"/>
                <c:pt idx="0">
                  <c:v>2019</c:v>
                </c:pt>
                <c:pt idx="1">
                  <c:v>2050</c:v>
                </c:pt>
                <c:pt idx="2">
                  <c:v>2100</c:v>
                </c:pt>
              </c:numCache>
            </c:numRef>
          </c:cat>
          <c:val>
            <c:numRef>
              <c:f>Minerals!$K$47:$M$47</c:f>
              <c:numCache>
                <c:formatCode>0.0</c:formatCode>
                <c:ptCount val="3"/>
                <c:pt idx="0">
                  <c:v>0</c:v>
                </c:pt>
                <c:pt idx="1">
                  <c:v>0</c:v>
                </c:pt>
                <c:pt idx="2">
                  <c:v>0</c:v>
                </c:pt>
              </c:numCache>
            </c:numRef>
          </c:val>
          <c:extLst>
            <c:ext xmlns:c16="http://schemas.microsoft.com/office/drawing/2014/chart" uri="{C3380CC4-5D6E-409C-BE32-E72D297353CC}">
              <c16:uniqueId val="{00000001-91D0-4089-B095-15658DF9C27D}"/>
            </c:ext>
          </c:extLst>
        </c:ser>
        <c:ser>
          <c:idx val="2"/>
          <c:order val="2"/>
          <c:tx>
            <c:strRef>
              <c:f>Minerals!$E$48</c:f>
              <c:strCache>
                <c:ptCount val="1"/>
                <c:pt idx="0">
                  <c:v>Nuclear</c:v>
                </c:pt>
              </c:strCache>
            </c:strRef>
          </c:tx>
          <c:spPr>
            <a:solidFill>
              <a:schemeClr val="accent3"/>
            </a:solidFill>
            <a:ln>
              <a:noFill/>
            </a:ln>
            <a:effectLst/>
          </c:spPr>
          <c:invertIfNegative val="0"/>
          <c:cat>
            <c:numRef>
              <c:f>Minerals!$K$45:$M$45</c:f>
              <c:numCache>
                <c:formatCode>General</c:formatCode>
                <c:ptCount val="3"/>
                <c:pt idx="0">
                  <c:v>2019</c:v>
                </c:pt>
                <c:pt idx="1">
                  <c:v>2050</c:v>
                </c:pt>
                <c:pt idx="2">
                  <c:v>2100</c:v>
                </c:pt>
              </c:numCache>
            </c:numRef>
          </c:cat>
          <c:val>
            <c:numRef>
              <c:f>Minerals!$K$48:$M$48</c:f>
              <c:numCache>
                <c:formatCode>0.0</c:formatCode>
                <c:ptCount val="3"/>
                <c:pt idx="0">
                  <c:v>0.49970788139999994</c:v>
                </c:pt>
                <c:pt idx="1">
                  <c:v>1.4968554595196057</c:v>
                </c:pt>
                <c:pt idx="2">
                  <c:v>1.4994336666504742</c:v>
                </c:pt>
              </c:numCache>
            </c:numRef>
          </c:val>
          <c:extLst>
            <c:ext xmlns:c16="http://schemas.microsoft.com/office/drawing/2014/chart" uri="{C3380CC4-5D6E-409C-BE32-E72D297353CC}">
              <c16:uniqueId val="{00000002-91D0-4089-B095-15658DF9C27D}"/>
            </c:ext>
          </c:extLst>
        </c:ser>
        <c:ser>
          <c:idx val="3"/>
          <c:order val="3"/>
          <c:tx>
            <c:strRef>
              <c:f>Minerals!$E$49</c:f>
              <c:strCache>
                <c:ptCount val="1"/>
                <c:pt idx="0">
                  <c:v>Coal</c:v>
                </c:pt>
              </c:strCache>
            </c:strRef>
          </c:tx>
          <c:spPr>
            <a:solidFill>
              <a:schemeClr val="accent4"/>
            </a:solidFill>
            <a:ln>
              <a:noFill/>
            </a:ln>
            <a:effectLst/>
          </c:spPr>
          <c:invertIfNegative val="0"/>
          <c:cat>
            <c:numRef>
              <c:f>Minerals!$K$45:$M$45</c:f>
              <c:numCache>
                <c:formatCode>General</c:formatCode>
                <c:ptCount val="3"/>
                <c:pt idx="0">
                  <c:v>2019</c:v>
                </c:pt>
                <c:pt idx="1">
                  <c:v>2050</c:v>
                </c:pt>
                <c:pt idx="2">
                  <c:v>2100</c:v>
                </c:pt>
              </c:numCache>
            </c:numRef>
          </c:cat>
          <c:val>
            <c:numRef>
              <c:f>Minerals!$K$49:$M$49</c:f>
              <c:numCache>
                <c:formatCode>0.0</c:formatCode>
                <c:ptCount val="3"/>
                <c:pt idx="0">
                  <c:v>1.136347912</c:v>
                </c:pt>
                <c:pt idx="1">
                  <c:v>-3.7709679129305234E-18</c:v>
                </c:pt>
                <c:pt idx="2">
                  <c:v>-7.2073640458580881E-18</c:v>
                </c:pt>
              </c:numCache>
            </c:numRef>
          </c:val>
          <c:extLst>
            <c:ext xmlns:c16="http://schemas.microsoft.com/office/drawing/2014/chart" uri="{C3380CC4-5D6E-409C-BE32-E72D297353CC}">
              <c16:uniqueId val="{00000003-91D0-4089-B095-15658DF9C27D}"/>
            </c:ext>
          </c:extLst>
        </c:ser>
        <c:ser>
          <c:idx val="4"/>
          <c:order val="4"/>
          <c:tx>
            <c:strRef>
              <c:f>Minerals!$E$50</c:f>
              <c:strCache>
                <c:ptCount val="1"/>
                <c:pt idx="0">
                  <c:v>Natural gas</c:v>
                </c:pt>
              </c:strCache>
            </c:strRef>
          </c:tx>
          <c:spPr>
            <a:solidFill>
              <a:schemeClr val="accent5"/>
            </a:solidFill>
            <a:ln>
              <a:noFill/>
            </a:ln>
            <a:effectLst/>
          </c:spPr>
          <c:invertIfNegative val="0"/>
          <c:cat>
            <c:numRef>
              <c:f>Minerals!$K$45:$M$45</c:f>
              <c:numCache>
                <c:formatCode>General</c:formatCode>
                <c:ptCount val="3"/>
                <c:pt idx="0">
                  <c:v>2019</c:v>
                </c:pt>
                <c:pt idx="1">
                  <c:v>2050</c:v>
                </c:pt>
                <c:pt idx="2">
                  <c:v>2100</c:v>
                </c:pt>
              </c:numCache>
            </c:numRef>
          </c:cat>
          <c:val>
            <c:numRef>
              <c:f>Minerals!$K$50:$M$50</c:f>
              <c:numCache>
                <c:formatCode>0.0</c:formatCode>
                <c:ptCount val="3"/>
                <c:pt idx="0">
                  <c:v>0</c:v>
                </c:pt>
                <c:pt idx="1">
                  <c:v>0</c:v>
                </c:pt>
                <c:pt idx="2">
                  <c:v>0</c:v>
                </c:pt>
              </c:numCache>
            </c:numRef>
          </c:val>
          <c:extLst>
            <c:ext xmlns:c16="http://schemas.microsoft.com/office/drawing/2014/chart" uri="{C3380CC4-5D6E-409C-BE32-E72D297353CC}">
              <c16:uniqueId val="{00000004-91D0-4089-B095-15658DF9C27D}"/>
            </c:ext>
          </c:extLst>
        </c:ser>
        <c:dLbls>
          <c:showLegendKey val="0"/>
          <c:showVal val="0"/>
          <c:showCatName val="0"/>
          <c:showSerName val="0"/>
          <c:showPercent val="0"/>
          <c:showBubbleSize val="0"/>
        </c:dLbls>
        <c:gapWidth val="150"/>
        <c:overlap val="100"/>
        <c:axId val="861312656"/>
        <c:axId val="861311408"/>
      </c:barChart>
      <c:catAx>
        <c:axId val="861312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861311408"/>
        <c:crosses val="autoZero"/>
        <c:auto val="1"/>
        <c:lblAlgn val="ctr"/>
        <c:lblOffset val="100"/>
        <c:noMultiLvlLbl val="0"/>
      </c:catAx>
      <c:valAx>
        <c:axId val="861311408"/>
        <c:scaling>
          <c:orientation val="minMax"/>
          <c:min val="0"/>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8613126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200"/>
      </a:pPr>
      <a:endParaRPr lang="en-US"/>
    </a:p>
  </c:txPr>
  <c:externalData r:id="rId3">
    <c:autoUpdate val="0"/>
  </c:externalData>
  <c:userShapes r:id="rId4"/>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none" strike="noStrike" kern="1200" spc="0" baseline="0">
                <a:solidFill>
                  <a:schemeClr val="tx1">
                    <a:lumMod val="65000"/>
                    <a:lumOff val="35000"/>
                  </a:schemeClr>
                </a:solidFill>
                <a:latin typeface="+mn-lt"/>
                <a:ea typeface="+mn-ea"/>
                <a:cs typeface="+mn-cs"/>
              </a:defRPr>
            </a:pPr>
            <a:r>
              <a:rPr lang="en-US" b="1"/>
              <a:t>Chromium demand, Million tonnes</a:t>
            </a:r>
          </a:p>
        </c:rich>
      </c:tx>
      <c:overlay val="0"/>
      <c:spPr>
        <a:noFill/>
        <a:ln>
          <a:noFill/>
        </a:ln>
        <a:effectLst/>
      </c:spPr>
      <c:txPr>
        <a:bodyPr rot="0" spcFirstLastPara="1" vertOverflow="ellipsis" vert="horz" wrap="square" anchor="ctr" anchorCtr="1"/>
        <a:lstStyle/>
        <a:p>
          <a:pPr>
            <a:defRPr sz="144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4196759927642422E-2"/>
          <c:y val="0.22442153173565432"/>
          <c:w val="0.89528714563585809"/>
          <c:h val="0.54522842284927187"/>
        </c:manualLayout>
      </c:layout>
      <c:barChart>
        <c:barDir val="col"/>
        <c:grouping val="stacked"/>
        <c:varyColors val="0"/>
        <c:ser>
          <c:idx val="0"/>
          <c:order val="0"/>
          <c:tx>
            <c:strRef>
              <c:f>Minerals!$E$46</c:f>
              <c:strCache>
                <c:ptCount val="1"/>
                <c:pt idx="0">
                  <c:v>Wind</c:v>
                </c:pt>
              </c:strCache>
            </c:strRef>
          </c:tx>
          <c:spPr>
            <a:solidFill>
              <a:schemeClr val="accent1"/>
            </a:solidFill>
            <a:ln>
              <a:noFill/>
            </a:ln>
            <a:effectLst/>
          </c:spPr>
          <c:invertIfNegative val="0"/>
          <c:cat>
            <c:numRef>
              <c:f>Minerals!$P$45:$R$45</c:f>
              <c:numCache>
                <c:formatCode>General</c:formatCode>
                <c:ptCount val="3"/>
                <c:pt idx="0">
                  <c:v>2019</c:v>
                </c:pt>
                <c:pt idx="1">
                  <c:v>2050</c:v>
                </c:pt>
                <c:pt idx="2">
                  <c:v>2100</c:v>
                </c:pt>
              </c:numCache>
            </c:numRef>
          </c:cat>
          <c:val>
            <c:numRef>
              <c:f>Minerals!$P$46:$R$46</c:f>
              <c:numCache>
                <c:formatCode>0.0</c:formatCode>
                <c:ptCount val="3"/>
                <c:pt idx="0">
                  <c:v>0.37809683727755183</c:v>
                </c:pt>
                <c:pt idx="1">
                  <c:v>2.5399510653791157</c:v>
                </c:pt>
                <c:pt idx="2">
                  <c:v>5.8729681176654394</c:v>
                </c:pt>
              </c:numCache>
            </c:numRef>
          </c:val>
          <c:extLst>
            <c:ext xmlns:c16="http://schemas.microsoft.com/office/drawing/2014/chart" uri="{C3380CC4-5D6E-409C-BE32-E72D297353CC}">
              <c16:uniqueId val="{00000000-7730-4496-B98E-8B0EBD89AE6E}"/>
            </c:ext>
          </c:extLst>
        </c:ser>
        <c:ser>
          <c:idx val="1"/>
          <c:order val="1"/>
          <c:tx>
            <c:strRef>
              <c:f>Minerals!$E$47</c:f>
              <c:strCache>
                <c:ptCount val="1"/>
                <c:pt idx="0">
                  <c:v>Solar</c:v>
                </c:pt>
              </c:strCache>
            </c:strRef>
          </c:tx>
          <c:spPr>
            <a:solidFill>
              <a:schemeClr val="accent2"/>
            </a:solidFill>
            <a:ln>
              <a:noFill/>
            </a:ln>
            <a:effectLst/>
          </c:spPr>
          <c:invertIfNegative val="0"/>
          <c:cat>
            <c:numRef>
              <c:f>Minerals!$P$45:$R$45</c:f>
              <c:numCache>
                <c:formatCode>General</c:formatCode>
                <c:ptCount val="3"/>
                <c:pt idx="0">
                  <c:v>2019</c:v>
                </c:pt>
                <c:pt idx="1">
                  <c:v>2050</c:v>
                </c:pt>
                <c:pt idx="2">
                  <c:v>2100</c:v>
                </c:pt>
              </c:numCache>
            </c:numRef>
          </c:cat>
          <c:val>
            <c:numRef>
              <c:f>Minerals!$P$47:$R$47</c:f>
              <c:numCache>
                <c:formatCode>0.0</c:formatCode>
                <c:ptCount val="3"/>
                <c:pt idx="0">
                  <c:v>0</c:v>
                </c:pt>
                <c:pt idx="1">
                  <c:v>0</c:v>
                </c:pt>
                <c:pt idx="2">
                  <c:v>0</c:v>
                </c:pt>
              </c:numCache>
            </c:numRef>
          </c:val>
          <c:extLst>
            <c:ext xmlns:c16="http://schemas.microsoft.com/office/drawing/2014/chart" uri="{C3380CC4-5D6E-409C-BE32-E72D297353CC}">
              <c16:uniqueId val="{00000001-7730-4496-B98E-8B0EBD89AE6E}"/>
            </c:ext>
          </c:extLst>
        </c:ser>
        <c:ser>
          <c:idx val="2"/>
          <c:order val="2"/>
          <c:tx>
            <c:strRef>
              <c:f>Minerals!$E$48</c:f>
              <c:strCache>
                <c:ptCount val="1"/>
                <c:pt idx="0">
                  <c:v>Nuclear</c:v>
                </c:pt>
              </c:strCache>
            </c:strRef>
          </c:tx>
          <c:spPr>
            <a:solidFill>
              <a:schemeClr val="accent3"/>
            </a:solidFill>
            <a:ln>
              <a:noFill/>
            </a:ln>
            <a:effectLst/>
          </c:spPr>
          <c:invertIfNegative val="0"/>
          <c:cat>
            <c:numRef>
              <c:f>Minerals!$P$45:$R$45</c:f>
              <c:numCache>
                <c:formatCode>General</c:formatCode>
                <c:ptCount val="3"/>
                <c:pt idx="0">
                  <c:v>2019</c:v>
                </c:pt>
                <c:pt idx="1">
                  <c:v>2050</c:v>
                </c:pt>
                <c:pt idx="2">
                  <c:v>2100</c:v>
                </c:pt>
              </c:numCache>
            </c:numRef>
          </c:cat>
          <c:val>
            <c:numRef>
              <c:f>Minerals!$P$48:$R$48</c:f>
              <c:numCache>
                <c:formatCode>0.0</c:formatCode>
                <c:ptCount val="3"/>
                <c:pt idx="0">
                  <c:v>0.84350258999999983</c:v>
                </c:pt>
                <c:pt idx="1">
                  <c:v>2.5266790938399386</c:v>
                </c:pt>
                <c:pt idx="2">
                  <c:v>2.5310310852200852</c:v>
                </c:pt>
              </c:numCache>
            </c:numRef>
          </c:val>
          <c:extLst>
            <c:ext xmlns:c16="http://schemas.microsoft.com/office/drawing/2014/chart" uri="{C3380CC4-5D6E-409C-BE32-E72D297353CC}">
              <c16:uniqueId val="{00000002-7730-4496-B98E-8B0EBD89AE6E}"/>
            </c:ext>
          </c:extLst>
        </c:ser>
        <c:ser>
          <c:idx val="3"/>
          <c:order val="3"/>
          <c:tx>
            <c:strRef>
              <c:f>Minerals!$E$49</c:f>
              <c:strCache>
                <c:ptCount val="1"/>
                <c:pt idx="0">
                  <c:v>Coal</c:v>
                </c:pt>
              </c:strCache>
            </c:strRef>
          </c:tx>
          <c:spPr>
            <a:solidFill>
              <a:schemeClr val="accent4"/>
            </a:solidFill>
            <a:ln>
              <a:noFill/>
            </a:ln>
            <a:effectLst/>
          </c:spPr>
          <c:invertIfNegative val="0"/>
          <c:cat>
            <c:numRef>
              <c:f>Minerals!$P$45:$R$45</c:f>
              <c:numCache>
                <c:formatCode>General</c:formatCode>
                <c:ptCount val="3"/>
                <c:pt idx="0">
                  <c:v>2019</c:v>
                </c:pt>
                <c:pt idx="1">
                  <c:v>2050</c:v>
                </c:pt>
                <c:pt idx="2">
                  <c:v>2100</c:v>
                </c:pt>
              </c:numCache>
            </c:numRef>
          </c:cat>
          <c:val>
            <c:numRef>
              <c:f>Minerals!$P$49:$R$49</c:f>
              <c:numCache>
                <c:formatCode>0.0</c:formatCode>
                <c:ptCount val="3"/>
                <c:pt idx="0">
                  <c:v>0.48464214000000005</c:v>
                </c:pt>
                <c:pt idx="1">
                  <c:v>-1.6082838186215476E-18</c:v>
                </c:pt>
                <c:pt idx="2">
                  <c:v>-3.0738757893222781E-18</c:v>
                </c:pt>
              </c:numCache>
            </c:numRef>
          </c:val>
          <c:extLst>
            <c:ext xmlns:c16="http://schemas.microsoft.com/office/drawing/2014/chart" uri="{C3380CC4-5D6E-409C-BE32-E72D297353CC}">
              <c16:uniqueId val="{00000003-7730-4496-B98E-8B0EBD89AE6E}"/>
            </c:ext>
          </c:extLst>
        </c:ser>
        <c:ser>
          <c:idx val="4"/>
          <c:order val="4"/>
          <c:tx>
            <c:strRef>
              <c:f>Minerals!$E$50</c:f>
              <c:strCache>
                <c:ptCount val="1"/>
                <c:pt idx="0">
                  <c:v>Natural gas</c:v>
                </c:pt>
              </c:strCache>
            </c:strRef>
          </c:tx>
          <c:spPr>
            <a:solidFill>
              <a:schemeClr val="accent5"/>
            </a:solidFill>
            <a:ln>
              <a:noFill/>
            </a:ln>
            <a:effectLst/>
          </c:spPr>
          <c:invertIfNegative val="0"/>
          <c:cat>
            <c:numRef>
              <c:f>Minerals!$P$45:$R$45</c:f>
              <c:numCache>
                <c:formatCode>General</c:formatCode>
                <c:ptCount val="3"/>
                <c:pt idx="0">
                  <c:v>2019</c:v>
                </c:pt>
                <c:pt idx="1">
                  <c:v>2050</c:v>
                </c:pt>
                <c:pt idx="2">
                  <c:v>2100</c:v>
                </c:pt>
              </c:numCache>
            </c:numRef>
          </c:cat>
          <c:val>
            <c:numRef>
              <c:f>Minerals!$P$50:$R$50</c:f>
              <c:numCache>
                <c:formatCode>0.0</c:formatCode>
                <c:ptCount val="3"/>
                <c:pt idx="0">
                  <c:v>8.6163963899999987E-2</c:v>
                </c:pt>
                <c:pt idx="1">
                  <c:v>1.2438679863404332E-2</c:v>
                </c:pt>
                <c:pt idx="2">
                  <c:v>1.5476449869089715E-2</c:v>
                </c:pt>
              </c:numCache>
            </c:numRef>
          </c:val>
          <c:extLst>
            <c:ext xmlns:c16="http://schemas.microsoft.com/office/drawing/2014/chart" uri="{C3380CC4-5D6E-409C-BE32-E72D297353CC}">
              <c16:uniqueId val="{00000004-7730-4496-B98E-8B0EBD89AE6E}"/>
            </c:ext>
          </c:extLst>
        </c:ser>
        <c:dLbls>
          <c:showLegendKey val="0"/>
          <c:showVal val="0"/>
          <c:showCatName val="0"/>
          <c:showSerName val="0"/>
          <c:showPercent val="0"/>
          <c:showBubbleSize val="0"/>
        </c:dLbls>
        <c:gapWidth val="150"/>
        <c:overlap val="100"/>
        <c:axId val="861312656"/>
        <c:axId val="861311408"/>
      </c:barChart>
      <c:catAx>
        <c:axId val="861312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861311408"/>
        <c:crosses val="autoZero"/>
        <c:auto val="1"/>
        <c:lblAlgn val="ctr"/>
        <c:lblOffset val="100"/>
        <c:noMultiLvlLbl val="0"/>
      </c:catAx>
      <c:valAx>
        <c:axId val="861311408"/>
        <c:scaling>
          <c:orientation val="minMax"/>
          <c:min val="0"/>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8613126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200"/>
      </a:pPr>
      <a:endParaRPr lang="en-US"/>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none" strike="noStrike" kern="1200" spc="0" baseline="0">
                <a:solidFill>
                  <a:schemeClr val="tx1">
                    <a:lumMod val="65000"/>
                    <a:lumOff val="35000"/>
                  </a:schemeClr>
                </a:solidFill>
                <a:latin typeface="+mn-lt"/>
                <a:ea typeface="+mn-ea"/>
                <a:cs typeface="+mn-cs"/>
              </a:defRPr>
            </a:pPr>
            <a:r>
              <a:rPr lang="en-US" b="1"/>
              <a:t>Zink demand, Million tonnes</a:t>
            </a:r>
          </a:p>
        </c:rich>
      </c:tx>
      <c:layout>
        <c:manualLayout>
          <c:xMode val="edge"/>
          <c:yMode val="edge"/>
          <c:x val="0.25687990765914065"/>
          <c:y val="1.9077891877925527E-2"/>
        </c:manualLayout>
      </c:layout>
      <c:overlay val="0"/>
      <c:spPr>
        <a:noFill/>
        <a:ln>
          <a:noFill/>
        </a:ln>
        <a:effectLst/>
      </c:spPr>
      <c:txPr>
        <a:bodyPr rot="0" spcFirstLastPara="1" vertOverflow="ellipsis" vert="horz" wrap="square" anchor="ctr" anchorCtr="1"/>
        <a:lstStyle/>
        <a:p>
          <a:pPr>
            <a:defRPr sz="144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Minerals!$E$46</c:f>
              <c:strCache>
                <c:ptCount val="1"/>
                <c:pt idx="0">
                  <c:v>Wind</c:v>
                </c:pt>
              </c:strCache>
            </c:strRef>
          </c:tx>
          <c:spPr>
            <a:solidFill>
              <a:schemeClr val="accent1"/>
            </a:solidFill>
            <a:ln>
              <a:noFill/>
            </a:ln>
            <a:effectLst/>
          </c:spPr>
          <c:invertIfNegative val="0"/>
          <c:cat>
            <c:numRef>
              <c:f>Minerals!$U$45:$W$45</c:f>
              <c:numCache>
                <c:formatCode>General</c:formatCode>
                <c:ptCount val="3"/>
                <c:pt idx="0">
                  <c:v>2019</c:v>
                </c:pt>
                <c:pt idx="1">
                  <c:v>2050</c:v>
                </c:pt>
                <c:pt idx="2">
                  <c:v>2100</c:v>
                </c:pt>
              </c:numCache>
            </c:numRef>
          </c:cat>
          <c:val>
            <c:numRef>
              <c:f>Minerals!$U$46:$W$46</c:f>
              <c:numCache>
                <c:formatCode>0.0</c:formatCode>
                <c:ptCount val="3"/>
                <c:pt idx="0">
                  <c:v>4.3733598423270985</c:v>
                </c:pt>
                <c:pt idx="1">
                  <c:v>29.379034405016061</c:v>
                </c:pt>
                <c:pt idx="2">
                  <c:v>67.931282118107077</c:v>
                </c:pt>
              </c:numCache>
            </c:numRef>
          </c:val>
          <c:extLst>
            <c:ext xmlns:c16="http://schemas.microsoft.com/office/drawing/2014/chart" uri="{C3380CC4-5D6E-409C-BE32-E72D297353CC}">
              <c16:uniqueId val="{00000000-3CE7-4476-88E8-718406ABE343}"/>
            </c:ext>
          </c:extLst>
        </c:ser>
        <c:ser>
          <c:idx val="1"/>
          <c:order val="1"/>
          <c:tx>
            <c:strRef>
              <c:f>Minerals!$E$47</c:f>
              <c:strCache>
                <c:ptCount val="1"/>
                <c:pt idx="0">
                  <c:v>Solar</c:v>
                </c:pt>
              </c:strCache>
            </c:strRef>
          </c:tx>
          <c:spPr>
            <a:solidFill>
              <a:schemeClr val="accent2"/>
            </a:solidFill>
            <a:ln>
              <a:noFill/>
            </a:ln>
            <a:effectLst/>
          </c:spPr>
          <c:invertIfNegative val="0"/>
          <c:cat>
            <c:numRef>
              <c:f>Minerals!$U$45:$W$45</c:f>
              <c:numCache>
                <c:formatCode>General</c:formatCode>
                <c:ptCount val="3"/>
                <c:pt idx="0">
                  <c:v>2019</c:v>
                </c:pt>
                <c:pt idx="1">
                  <c:v>2050</c:v>
                </c:pt>
                <c:pt idx="2">
                  <c:v>2100</c:v>
                </c:pt>
              </c:numCache>
            </c:numRef>
          </c:cat>
          <c:val>
            <c:numRef>
              <c:f>Minerals!$U$47:$W$47</c:f>
              <c:numCache>
                <c:formatCode>0.0</c:formatCode>
                <c:ptCount val="3"/>
                <c:pt idx="0">
                  <c:v>4.5651299999999988E-3</c:v>
                </c:pt>
                <c:pt idx="1">
                  <c:v>0.25037744046111421</c:v>
                </c:pt>
                <c:pt idx="2">
                  <c:v>0.65504468480514966</c:v>
                </c:pt>
              </c:numCache>
            </c:numRef>
          </c:val>
          <c:extLst>
            <c:ext xmlns:c16="http://schemas.microsoft.com/office/drawing/2014/chart" uri="{C3380CC4-5D6E-409C-BE32-E72D297353CC}">
              <c16:uniqueId val="{00000001-3CE7-4476-88E8-718406ABE343}"/>
            </c:ext>
          </c:extLst>
        </c:ser>
        <c:ser>
          <c:idx val="2"/>
          <c:order val="2"/>
          <c:tx>
            <c:strRef>
              <c:f>Minerals!$E$48</c:f>
              <c:strCache>
                <c:ptCount val="1"/>
                <c:pt idx="0">
                  <c:v>Nuclear</c:v>
                </c:pt>
              </c:strCache>
            </c:strRef>
          </c:tx>
          <c:spPr>
            <a:solidFill>
              <a:schemeClr val="accent3"/>
            </a:solidFill>
            <a:ln>
              <a:noFill/>
            </a:ln>
            <a:effectLst/>
          </c:spPr>
          <c:invertIfNegative val="0"/>
          <c:cat>
            <c:numRef>
              <c:f>Minerals!$U$45:$W$45</c:f>
              <c:numCache>
                <c:formatCode>General</c:formatCode>
                <c:ptCount val="3"/>
                <c:pt idx="0">
                  <c:v>2019</c:v>
                </c:pt>
                <c:pt idx="1">
                  <c:v>2050</c:v>
                </c:pt>
                <c:pt idx="2">
                  <c:v>2100</c:v>
                </c:pt>
              </c:numCache>
            </c:numRef>
          </c:cat>
          <c:val>
            <c:numRef>
              <c:f>Minerals!$U$48:$W$48</c:f>
              <c:numCache>
                <c:formatCode>0.0</c:formatCode>
                <c:ptCount val="3"/>
                <c:pt idx="0">
                  <c:v>0</c:v>
                </c:pt>
                <c:pt idx="1">
                  <c:v>0</c:v>
                </c:pt>
                <c:pt idx="2">
                  <c:v>0</c:v>
                </c:pt>
              </c:numCache>
            </c:numRef>
          </c:val>
          <c:extLst>
            <c:ext xmlns:c16="http://schemas.microsoft.com/office/drawing/2014/chart" uri="{C3380CC4-5D6E-409C-BE32-E72D297353CC}">
              <c16:uniqueId val="{00000002-3CE7-4476-88E8-718406ABE343}"/>
            </c:ext>
          </c:extLst>
        </c:ser>
        <c:ser>
          <c:idx val="3"/>
          <c:order val="3"/>
          <c:tx>
            <c:strRef>
              <c:f>Minerals!$E$49</c:f>
              <c:strCache>
                <c:ptCount val="1"/>
                <c:pt idx="0">
                  <c:v>Coal</c:v>
                </c:pt>
              </c:strCache>
            </c:strRef>
          </c:tx>
          <c:spPr>
            <a:solidFill>
              <a:schemeClr val="accent4"/>
            </a:solidFill>
            <a:ln>
              <a:noFill/>
            </a:ln>
            <a:effectLst/>
          </c:spPr>
          <c:invertIfNegative val="0"/>
          <c:cat>
            <c:numRef>
              <c:f>Minerals!$U$45:$W$45</c:f>
              <c:numCache>
                <c:formatCode>General</c:formatCode>
                <c:ptCount val="3"/>
                <c:pt idx="0">
                  <c:v>2019</c:v>
                </c:pt>
                <c:pt idx="1">
                  <c:v>2050</c:v>
                </c:pt>
                <c:pt idx="2">
                  <c:v>2100</c:v>
                </c:pt>
              </c:numCache>
            </c:numRef>
          </c:cat>
          <c:val>
            <c:numRef>
              <c:f>Minerals!$U$49:$W$49</c:f>
              <c:numCache>
                <c:formatCode>0.0</c:formatCode>
                <c:ptCount val="3"/>
                <c:pt idx="0">
                  <c:v>0</c:v>
                </c:pt>
                <c:pt idx="1">
                  <c:v>0</c:v>
                </c:pt>
                <c:pt idx="2">
                  <c:v>0</c:v>
                </c:pt>
              </c:numCache>
            </c:numRef>
          </c:val>
          <c:extLst>
            <c:ext xmlns:c16="http://schemas.microsoft.com/office/drawing/2014/chart" uri="{C3380CC4-5D6E-409C-BE32-E72D297353CC}">
              <c16:uniqueId val="{00000003-3CE7-4476-88E8-718406ABE343}"/>
            </c:ext>
          </c:extLst>
        </c:ser>
        <c:ser>
          <c:idx val="4"/>
          <c:order val="4"/>
          <c:tx>
            <c:strRef>
              <c:f>Minerals!$E$50</c:f>
              <c:strCache>
                <c:ptCount val="1"/>
                <c:pt idx="0">
                  <c:v>Natural gas</c:v>
                </c:pt>
              </c:strCache>
            </c:strRef>
          </c:tx>
          <c:spPr>
            <a:solidFill>
              <a:schemeClr val="accent5"/>
            </a:solidFill>
            <a:ln>
              <a:noFill/>
            </a:ln>
            <a:effectLst/>
          </c:spPr>
          <c:invertIfNegative val="0"/>
          <c:cat>
            <c:numRef>
              <c:f>Minerals!$U$45:$W$45</c:f>
              <c:numCache>
                <c:formatCode>General</c:formatCode>
                <c:ptCount val="3"/>
                <c:pt idx="0">
                  <c:v>2019</c:v>
                </c:pt>
                <c:pt idx="1">
                  <c:v>2050</c:v>
                </c:pt>
                <c:pt idx="2">
                  <c:v>2100</c:v>
                </c:pt>
              </c:numCache>
            </c:numRef>
          </c:cat>
          <c:val>
            <c:numRef>
              <c:f>Minerals!$U$50:$W$50</c:f>
              <c:numCache>
                <c:formatCode>0.0</c:formatCode>
                <c:ptCount val="3"/>
                <c:pt idx="0">
                  <c:v>0</c:v>
                </c:pt>
                <c:pt idx="1">
                  <c:v>0</c:v>
                </c:pt>
                <c:pt idx="2">
                  <c:v>0</c:v>
                </c:pt>
              </c:numCache>
            </c:numRef>
          </c:val>
          <c:extLst>
            <c:ext xmlns:c16="http://schemas.microsoft.com/office/drawing/2014/chart" uri="{C3380CC4-5D6E-409C-BE32-E72D297353CC}">
              <c16:uniqueId val="{00000004-3CE7-4476-88E8-718406ABE343}"/>
            </c:ext>
          </c:extLst>
        </c:ser>
        <c:dLbls>
          <c:showLegendKey val="0"/>
          <c:showVal val="0"/>
          <c:showCatName val="0"/>
          <c:showSerName val="0"/>
          <c:showPercent val="0"/>
          <c:showBubbleSize val="0"/>
        </c:dLbls>
        <c:gapWidth val="150"/>
        <c:overlap val="100"/>
        <c:axId val="861312656"/>
        <c:axId val="861311408"/>
      </c:barChart>
      <c:catAx>
        <c:axId val="861312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861311408"/>
        <c:crosses val="autoZero"/>
        <c:auto val="1"/>
        <c:lblAlgn val="ctr"/>
        <c:lblOffset val="100"/>
        <c:noMultiLvlLbl val="0"/>
      </c:catAx>
      <c:valAx>
        <c:axId val="861311408"/>
        <c:scaling>
          <c:orientation val="minMax"/>
          <c:min val="0"/>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8613126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200"/>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Global primary vs</a:t>
            </a:r>
            <a:r>
              <a:rPr lang="en-US" baseline="0"/>
              <a:t> secondary output values in 2017</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0566492253303676"/>
          <c:y val="0.12329083721232147"/>
          <c:w val="0.76664932493676907"/>
          <c:h val="0.68704130049228074"/>
        </c:manualLayout>
      </c:layout>
      <c:barChart>
        <c:barDir val="col"/>
        <c:grouping val="stacked"/>
        <c:varyColors val="0"/>
        <c:ser>
          <c:idx val="0"/>
          <c:order val="0"/>
          <c:tx>
            <c:strRef>
              <c:f>Prim_scnd_shares!$L$43</c:f>
              <c:strCache>
                <c:ptCount val="1"/>
                <c:pt idx="0">
                  <c:v>Primary</c:v>
                </c:pt>
              </c:strCache>
            </c:strRef>
          </c:tx>
          <c:spPr>
            <a:solidFill>
              <a:schemeClr val="accent1"/>
            </a:solidFill>
            <a:ln>
              <a:noFill/>
            </a:ln>
            <a:effectLst/>
          </c:spPr>
          <c:invertIfNegative val="0"/>
          <c:cat>
            <c:strRef>
              <c:f>Prim_scnd_shares!$K$44:$K$48</c:f>
              <c:strCache>
                <c:ptCount val="5"/>
                <c:pt idx="0">
                  <c:v>Plastic</c:v>
                </c:pt>
                <c:pt idx="1">
                  <c:v>Iron and steel</c:v>
                </c:pt>
                <c:pt idx="2">
                  <c:v>Aluminum</c:v>
                </c:pt>
                <c:pt idx="3">
                  <c:v>Copper</c:v>
                </c:pt>
                <c:pt idx="4">
                  <c:v>Other non-ferrous metals</c:v>
                </c:pt>
              </c:strCache>
            </c:strRef>
          </c:cat>
          <c:val>
            <c:numRef>
              <c:f>Prim_scnd_shares!$L$44:$L$48</c:f>
              <c:numCache>
                <c:formatCode>0.0</c:formatCode>
                <c:ptCount val="5"/>
                <c:pt idx="0">
                  <c:v>1005.261542</c:v>
                </c:pt>
                <c:pt idx="1">
                  <c:v>1149.0464059999999</c:v>
                </c:pt>
                <c:pt idx="2">
                  <c:v>316.60292499999997</c:v>
                </c:pt>
                <c:pt idx="3">
                  <c:v>425.11056600000001</c:v>
                </c:pt>
                <c:pt idx="4">
                  <c:v>297.38861700000001</c:v>
                </c:pt>
              </c:numCache>
            </c:numRef>
          </c:val>
          <c:extLst>
            <c:ext xmlns:c16="http://schemas.microsoft.com/office/drawing/2014/chart" uri="{C3380CC4-5D6E-409C-BE32-E72D297353CC}">
              <c16:uniqueId val="{00000000-FF53-454F-A008-297AB786A01B}"/>
            </c:ext>
          </c:extLst>
        </c:ser>
        <c:ser>
          <c:idx val="1"/>
          <c:order val="1"/>
          <c:tx>
            <c:strRef>
              <c:f>Prim_scnd_shares!$M$43</c:f>
              <c:strCache>
                <c:ptCount val="1"/>
                <c:pt idx="0">
                  <c:v>Secondary</c:v>
                </c:pt>
              </c:strCache>
            </c:strRef>
          </c:tx>
          <c:spPr>
            <a:solidFill>
              <a:schemeClr val="accent2"/>
            </a:solidFill>
            <a:ln>
              <a:noFill/>
            </a:ln>
            <a:effectLst/>
          </c:spPr>
          <c:invertIfNegative val="0"/>
          <c:cat>
            <c:strRef>
              <c:f>Prim_scnd_shares!$K$44:$K$48</c:f>
              <c:strCache>
                <c:ptCount val="5"/>
                <c:pt idx="0">
                  <c:v>Plastic</c:v>
                </c:pt>
                <c:pt idx="1">
                  <c:v>Iron and steel</c:v>
                </c:pt>
                <c:pt idx="2">
                  <c:v>Aluminum</c:v>
                </c:pt>
                <c:pt idx="3">
                  <c:v>Copper</c:v>
                </c:pt>
                <c:pt idx="4">
                  <c:v>Other non-ferrous metals</c:v>
                </c:pt>
              </c:strCache>
            </c:strRef>
          </c:cat>
          <c:val>
            <c:numRef>
              <c:f>Prim_scnd_shares!$M$44:$M$48</c:f>
              <c:numCache>
                <c:formatCode>0.0</c:formatCode>
                <c:ptCount val="5"/>
                <c:pt idx="0">
                  <c:v>229.41496599999999</c:v>
                </c:pt>
                <c:pt idx="1">
                  <c:v>803.72510699999998</c:v>
                </c:pt>
                <c:pt idx="2">
                  <c:v>201.46973600000001</c:v>
                </c:pt>
                <c:pt idx="3">
                  <c:v>136.26521</c:v>
                </c:pt>
                <c:pt idx="4">
                  <c:v>123.596981</c:v>
                </c:pt>
              </c:numCache>
            </c:numRef>
          </c:val>
          <c:extLst>
            <c:ext xmlns:c16="http://schemas.microsoft.com/office/drawing/2014/chart" uri="{C3380CC4-5D6E-409C-BE32-E72D297353CC}">
              <c16:uniqueId val="{00000001-FF53-454F-A008-297AB786A01B}"/>
            </c:ext>
          </c:extLst>
        </c:ser>
        <c:dLbls>
          <c:showLegendKey val="0"/>
          <c:showVal val="0"/>
          <c:showCatName val="0"/>
          <c:showSerName val="0"/>
          <c:showPercent val="0"/>
          <c:showBubbleSize val="0"/>
        </c:dLbls>
        <c:gapWidth val="150"/>
        <c:overlap val="100"/>
        <c:axId val="1518391808"/>
        <c:axId val="1518397216"/>
      </c:barChart>
      <c:scatterChart>
        <c:scatterStyle val="lineMarker"/>
        <c:varyColors val="0"/>
        <c:ser>
          <c:idx val="2"/>
          <c:order val="2"/>
          <c:tx>
            <c:strRef>
              <c:f>Prim_scnd_shares!$N$43</c:f>
              <c:strCache>
                <c:ptCount val="1"/>
                <c:pt idx="0">
                  <c:v>Share of secondary production, %</c:v>
                </c:pt>
              </c:strCache>
            </c:strRef>
          </c:tx>
          <c:spPr>
            <a:ln w="25400" cap="rnd">
              <a:noFill/>
              <a:round/>
            </a:ln>
            <a:effectLst/>
          </c:spPr>
          <c:marker>
            <c:symbol val="diamond"/>
            <c:size val="7"/>
            <c:spPr>
              <a:solidFill>
                <a:srgbClr val="FF0000"/>
              </a:solidFill>
              <a:ln w="9525">
                <a:solidFill>
                  <a:srgbClr val="FF000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strRef>
              <c:f>Prim_scnd_shares!$K$44:$K$48</c:f>
              <c:strCache>
                <c:ptCount val="5"/>
                <c:pt idx="0">
                  <c:v>Plastic</c:v>
                </c:pt>
                <c:pt idx="1">
                  <c:v>Iron and steel</c:v>
                </c:pt>
                <c:pt idx="2">
                  <c:v>Aluminum</c:v>
                </c:pt>
                <c:pt idx="3">
                  <c:v>Copper</c:v>
                </c:pt>
                <c:pt idx="4">
                  <c:v>Other non-ferrous metals</c:v>
                </c:pt>
              </c:strCache>
            </c:strRef>
          </c:xVal>
          <c:yVal>
            <c:numRef>
              <c:f>Prim_scnd_shares!$N$44:$N$48</c:f>
              <c:numCache>
                <c:formatCode>0.0%</c:formatCode>
                <c:ptCount val="5"/>
                <c:pt idx="0">
                  <c:v>0.18580977649896291</c:v>
                </c:pt>
                <c:pt idx="1">
                  <c:v>0.41158174504771161</c:v>
                </c:pt>
                <c:pt idx="2">
                  <c:v>0.38888316478834623</c:v>
                </c:pt>
                <c:pt idx="3">
                  <c:v>0.24273439614893536</c:v>
                </c:pt>
                <c:pt idx="4">
                  <c:v>0.29358957072921055</c:v>
                </c:pt>
              </c:numCache>
            </c:numRef>
          </c:yVal>
          <c:smooth val="0"/>
          <c:extLst>
            <c:ext xmlns:c16="http://schemas.microsoft.com/office/drawing/2014/chart" uri="{C3380CC4-5D6E-409C-BE32-E72D297353CC}">
              <c16:uniqueId val="{00000002-FF53-454F-A008-297AB786A01B}"/>
            </c:ext>
          </c:extLst>
        </c:ser>
        <c:dLbls>
          <c:showLegendKey val="0"/>
          <c:showVal val="0"/>
          <c:showCatName val="0"/>
          <c:showSerName val="0"/>
          <c:showPercent val="0"/>
          <c:showBubbleSize val="0"/>
        </c:dLbls>
        <c:axId val="1528664304"/>
        <c:axId val="1528665136"/>
      </c:scatterChart>
      <c:catAx>
        <c:axId val="1518391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18397216"/>
        <c:crosses val="autoZero"/>
        <c:auto val="1"/>
        <c:lblAlgn val="ctr"/>
        <c:lblOffset val="100"/>
        <c:noMultiLvlLbl val="0"/>
      </c:catAx>
      <c:valAx>
        <c:axId val="1518397216"/>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Value of output, bn USD</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18391808"/>
        <c:crosses val="autoZero"/>
        <c:crossBetween val="between"/>
      </c:valAx>
      <c:valAx>
        <c:axId val="1528665136"/>
        <c:scaling>
          <c:orientation val="minMax"/>
        </c:scaling>
        <c:delete val="0"/>
        <c:axPos val="r"/>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Share of secondary output, %</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28664304"/>
        <c:crosses val="max"/>
        <c:crossBetween val="midCat"/>
      </c:valAx>
      <c:valAx>
        <c:axId val="1528664304"/>
        <c:scaling>
          <c:orientation val="minMax"/>
        </c:scaling>
        <c:delete val="1"/>
        <c:axPos val="b"/>
        <c:numFmt formatCode="General" sourceLinked="1"/>
        <c:majorTickMark val="out"/>
        <c:minorTickMark val="none"/>
        <c:tickLblPos val="nextTo"/>
        <c:crossAx val="1528665136"/>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Steel material</a:t>
            </a:r>
            <a:r>
              <a:rPr lang="en-US" baseline="0"/>
              <a:t> intensity</a:t>
            </a:r>
            <a:r>
              <a:rPr lang="en-US"/>
              <a:t>, kg/Kw</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Sheet1!$D$3</c:f>
              <c:strCache>
                <c:ptCount val="1"/>
                <c:pt idx="0">
                  <c:v>Steel, kg/Kw</c:v>
                </c:pt>
              </c:strCache>
            </c:strRef>
          </c:tx>
          <c:spPr>
            <a:solidFill>
              <a:schemeClr val="accent1"/>
            </a:solidFill>
            <a:ln>
              <a:noFill/>
            </a:ln>
            <a:effectLst/>
          </c:spPr>
          <c:invertIfNegative val="0"/>
          <c:cat>
            <c:strRef>
              <c:f>Sheet1!$C$4:$C$9</c:f>
              <c:strCache>
                <c:ptCount val="6"/>
                <c:pt idx="0">
                  <c:v>Solar PV (c-Si)</c:v>
                </c:pt>
                <c:pt idx="1">
                  <c:v>Wind, mineral (DD-EESG)</c:v>
                </c:pt>
                <c:pt idx="2">
                  <c:v>Wind, offshore, mineral (DD-EESG)</c:v>
                </c:pt>
                <c:pt idx="3">
                  <c:v>Concentrated solar power</c:v>
                </c:pt>
                <c:pt idx="4">
                  <c:v>coal (conv pul)</c:v>
                </c:pt>
                <c:pt idx="5">
                  <c:v>gas (CC)</c:v>
                </c:pt>
              </c:strCache>
            </c:strRef>
          </c:cat>
          <c:val>
            <c:numRef>
              <c:f>Sheet1!$D$4:$D$9</c:f>
              <c:numCache>
                <c:formatCode>0.000</c:formatCode>
                <c:ptCount val="6"/>
                <c:pt idx="0">
                  <c:v>78</c:v>
                </c:pt>
                <c:pt idx="1">
                  <c:v>152.1</c:v>
                </c:pt>
                <c:pt idx="2">
                  <c:v>422.76</c:v>
                </c:pt>
                <c:pt idx="3">
                  <c:v>576</c:v>
                </c:pt>
                <c:pt idx="4">
                  <c:v>84.6</c:v>
                </c:pt>
                <c:pt idx="5">
                  <c:v>29</c:v>
                </c:pt>
              </c:numCache>
            </c:numRef>
          </c:val>
          <c:extLst>
            <c:ext xmlns:c16="http://schemas.microsoft.com/office/drawing/2014/chart" uri="{C3380CC4-5D6E-409C-BE32-E72D297353CC}">
              <c16:uniqueId val="{00000000-E299-4DEF-8D27-68D071906E34}"/>
            </c:ext>
          </c:extLst>
        </c:ser>
        <c:dLbls>
          <c:showLegendKey val="0"/>
          <c:showVal val="0"/>
          <c:showCatName val="0"/>
          <c:showSerName val="0"/>
          <c:showPercent val="0"/>
          <c:showBubbleSize val="0"/>
        </c:dLbls>
        <c:gapWidth val="219"/>
        <c:overlap val="-27"/>
        <c:axId val="565029151"/>
        <c:axId val="565028319"/>
      </c:barChart>
      <c:catAx>
        <c:axId val="5650291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5028319"/>
        <c:crosses val="autoZero"/>
        <c:auto val="1"/>
        <c:lblAlgn val="ctr"/>
        <c:lblOffset val="100"/>
        <c:noMultiLvlLbl val="0"/>
      </c:catAx>
      <c:valAx>
        <c:axId val="565028319"/>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5029151"/>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Aluminum material</a:t>
            </a:r>
            <a:r>
              <a:rPr lang="en-US" baseline="0"/>
              <a:t> intensity</a:t>
            </a:r>
            <a:r>
              <a:rPr lang="en-US"/>
              <a:t>, kg/Kw</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Sheet1!$G$3</c:f>
              <c:strCache>
                <c:ptCount val="1"/>
                <c:pt idx="0">
                  <c:v>Aluminum, kg/Kw</c:v>
                </c:pt>
              </c:strCache>
            </c:strRef>
          </c:tx>
          <c:spPr>
            <a:solidFill>
              <a:srgbClr val="92D050"/>
            </a:solidFill>
            <a:ln>
              <a:solidFill>
                <a:srgbClr val="92D050"/>
              </a:solidFill>
            </a:ln>
            <a:effectLst/>
          </c:spPr>
          <c:invertIfNegative val="0"/>
          <c:cat>
            <c:strRef>
              <c:f>Sheet1!$C$4:$C$9</c:f>
              <c:strCache>
                <c:ptCount val="6"/>
                <c:pt idx="0">
                  <c:v>Solar PV (c-Si)</c:v>
                </c:pt>
                <c:pt idx="1">
                  <c:v>Wind, mineral (DD-EESG)</c:v>
                </c:pt>
                <c:pt idx="2">
                  <c:v>Wind, offshore, mineral (DD-EESG)</c:v>
                </c:pt>
                <c:pt idx="3">
                  <c:v>Concentrated solar power</c:v>
                </c:pt>
                <c:pt idx="4">
                  <c:v>coal (conv pul)</c:v>
                </c:pt>
                <c:pt idx="5">
                  <c:v>gas (CC)</c:v>
                </c:pt>
              </c:strCache>
            </c:strRef>
          </c:cat>
          <c:val>
            <c:numRef>
              <c:f>Sheet1!$G$4:$G$9</c:f>
              <c:numCache>
                <c:formatCode>0.000</c:formatCode>
                <c:ptCount val="6"/>
                <c:pt idx="0">
                  <c:v>19</c:v>
                </c:pt>
                <c:pt idx="1">
                  <c:v>0.7</c:v>
                </c:pt>
                <c:pt idx="2">
                  <c:v>1.05</c:v>
                </c:pt>
                <c:pt idx="3">
                  <c:v>5.5</c:v>
                </c:pt>
                <c:pt idx="4">
                  <c:v>0.504</c:v>
                </c:pt>
                <c:pt idx="5">
                  <c:v>0.65</c:v>
                </c:pt>
              </c:numCache>
            </c:numRef>
          </c:val>
          <c:extLst>
            <c:ext xmlns:c16="http://schemas.microsoft.com/office/drawing/2014/chart" uri="{C3380CC4-5D6E-409C-BE32-E72D297353CC}">
              <c16:uniqueId val="{00000000-A291-4D02-B2A5-1E89BC698372}"/>
            </c:ext>
          </c:extLst>
        </c:ser>
        <c:dLbls>
          <c:showLegendKey val="0"/>
          <c:showVal val="0"/>
          <c:showCatName val="0"/>
          <c:showSerName val="0"/>
          <c:showPercent val="0"/>
          <c:showBubbleSize val="0"/>
        </c:dLbls>
        <c:gapWidth val="219"/>
        <c:overlap val="-27"/>
        <c:axId val="565029151"/>
        <c:axId val="565028319"/>
      </c:barChart>
      <c:catAx>
        <c:axId val="5650291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5028319"/>
        <c:crosses val="autoZero"/>
        <c:auto val="1"/>
        <c:lblAlgn val="ctr"/>
        <c:lblOffset val="100"/>
        <c:noMultiLvlLbl val="0"/>
      </c:catAx>
      <c:valAx>
        <c:axId val="565028319"/>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5029151"/>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Sheet1!$C$37</c:f>
              <c:strCache>
                <c:ptCount val="1"/>
                <c:pt idx="0">
                  <c:v>Ore output in 2017, bn USD</c:v>
                </c:pt>
              </c:strCache>
            </c:strRef>
          </c:tx>
          <c:spPr>
            <a:solidFill>
              <a:schemeClr val="accent1"/>
            </a:solidFill>
            <a:ln>
              <a:noFill/>
            </a:ln>
            <a:effectLst/>
          </c:spPr>
          <c:invertIfNegative val="0"/>
          <c:cat>
            <c:strRef>
              <c:f>Sheet1!$B$38:$B$57</c:f>
              <c:strCache>
                <c:ptCount val="20"/>
                <c:pt idx="0">
                  <c:v>Gold</c:v>
                </c:pt>
                <c:pt idx="1">
                  <c:v>Titanium</c:v>
                </c:pt>
                <c:pt idx="2">
                  <c:v>Zink</c:v>
                </c:pt>
                <c:pt idx="3">
                  <c:v>Lithium</c:v>
                </c:pt>
                <c:pt idx="4">
                  <c:v>Palladium</c:v>
                </c:pt>
                <c:pt idx="5">
                  <c:v>Chromite</c:v>
                </c:pt>
                <c:pt idx="6">
                  <c:v>Nickel</c:v>
                </c:pt>
                <c:pt idx="7">
                  <c:v>Silver</c:v>
                </c:pt>
                <c:pt idx="8">
                  <c:v>Lead</c:v>
                </c:pt>
                <c:pt idx="9">
                  <c:v>Platinum</c:v>
                </c:pt>
                <c:pt idx="10">
                  <c:v>Molybdenum</c:v>
                </c:pt>
                <c:pt idx="11">
                  <c:v>Tungsten</c:v>
                </c:pt>
                <c:pt idx="12">
                  <c:v>Tin</c:v>
                </c:pt>
                <c:pt idx="13">
                  <c:v>Rare earth</c:v>
                </c:pt>
                <c:pt idx="14">
                  <c:v>Platinum group (other)</c:v>
                </c:pt>
                <c:pt idx="15">
                  <c:v>Uranium</c:v>
                </c:pt>
                <c:pt idx="16">
                  <c:v>Manganese</c:v>
                </c:pt>
                <c:pt idx="17">
                  <c:v>Indium</c:v>
                </c:pt>
                <c:pt idx="18">
                  <c:v>Magnesium</c:v>
                </c:pt>
                <c:pt idx="19">
                  <c:v>Cobalt</c:v>
                </c:pt>
              </c:strCache>
            </c:strRef>
          </c:cat>
          <c:val>
            <c:numRef>
              <c:f>Sheet1!$C$38:$C$57</c:f>
              <c:numCache>
                <c:formatCode>0.0</c:formatCode>
                <c:ptCount val="20"/>
                <c:pt idx="0">
                  <c:v>39.515999999999998</c:v>
                </c:pt>
                <c:pt idx="1">
                  <c:v>31.684000000000001</c:v>
                </c:pt>
                <c:pt idx="2">
                  <c:v>10.4122</c:v>
                </c:pt>
                <c:pt idx="3">
                  <c:v>9.6140000000000008</c:v>
                </c:pt>
                <c:pt idx="4">
                  <c:v>9.4861000000000004</c:v>
                </c:pt>
                <c:pt idx="5">
                  <c:v>7.0853000000000002</c:v>
                </c:pt>
                <c:pt idx="6">
                  <c:v>6.5721000000000007</c:v>
                </c:pt>
                <c:pt idx="7">
                  <c:v>4.3273000000000001</c:v>
                </c:pt>
                <c:pt idx="8">
                  <c:v>2.8799000000000001</c:v>
                </c:pt>
                <c:pt idx="9">
                  <c:v>1.7079000000000002</c:v>
                </c:pt>
                <c:pt idx="10">
                  <c:v>1.2989999999999999</c:v>
                </c:pt>
                <c:pt idx="11">
                  <c:v>0.84720000000000006</c:v>
                </c:pt>
                <c:pt idx="12">
                  <c:v>0.79700000000000004</c:v>
                </c:pt>
                <c:pt idx="13">
                  <c:v>0.60199999999999998</c:v>
                </c:pt>
                <c:pt idx="14">
                  <c:v>0.46610000000000001</c:v>
                </c:pt>
                <c:pt idx="15">
                  <c:v>0.43189999999999995</c:v>
                </c:pt>
                <c:pt idx="16">
                  <c:v>8.4000000000000005E-2</c:v>
                </c:pt>
                <c:pt idx="17">
                  <c:v>7.6499999999999999E-2</c:v>
                </c:pt>
                <c:pt idx="18">
                  <c:v>7.0999999999999994E-2</c:v>
                </c:pt>
                <c:pt idx="19">
                  <c:v>3.1800000000000002E-2</c:v>
                </c:pt>
              </c:numCache>
            </c:numRef>
          </c:val>
          <c:extLst>
            <c:ext xmlns:c16="http://schemas.microsoft.com/office/drawing/2014/chart" uri="{C3380CC4-5D6E-409C-BE32-E72D297353CC}">
              <c16:uniqueId val="{00000000-81CE-4AA5-9418-F59F0AE35EAD}"/>
            </c:ext>
          </c:extLst>
        </c:ser>
        <c:dLbls>
          <c:showLegendKey val="0"/>
          <c:showVal val="0"/>
          <c:showCatName val="0"/>
          <c:showSerName val="0"/>
          <c:showPercent val="0"/>
          <c:showBubbleSize val="0"/>
        </c:dLbls>
        <c:gapWidth val="219"/>
        <c:overlap val="-27"/>
        <c:axId val="887720767"/>
        <c:axId val="887717855"/>
      </c:barChart>
      <c:catAx>
        <c:axId val="8877207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87717855"/>
        <c:crosses val="autoZero"/>
        <c:auto val="1"/>
        <c:lblAlgn val="ctr"/>
        <c:lblOffset val="100"/>
        <c:noMultiLvlLbl val="0"/>
      </c:catAx>
      <c:valAx>
        <c:axId val="887717855"/>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87720767"/>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Recycling</a:t>
            </a:r>
            <a:r>
              <a:rPr lang="en-US" baseline="0" dirty="0"/>
              <a:t> rates across metals (global-average), %</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'2017_ores'!$F$77:$F$94</c:f>
              <c:strCache>
                <c:ptCount val="18"/>
                <c:pt idx="0">
                  <c:v>Ferrochromium</c:v>
                </c:pt>
                <c:pt idx="1">
                  <c:v>Cobalt</c:v>
                </c:pt>
                <c:pt idx="2">
                  <c:v>Indium</c:v>
                </c:pt>
                <c:pt idx="3">
                  <c:v>Lead</c:v>
                </c:pt>
                <c:pt idx="4">
                  <c:v>Lithium</c:v>
                </c:pt>
                <c:pt idx="5">
                  <c:v>Manganese</c:v>
                </c:pt>
                <c:pt idx="6">
                  <c:v>Molybdenum</c:v>
                </c:pt>
                <c:pt idx="7">
                  <c:v>Nickel</c:v>
                </c:pt>
                <c:pt idx="8">
                  <c:v>Palladium</c:v>
                </c:pt>
                <c:pt idx="9">
                  <c:v>Platinum</c:v>
                </c:pt>
                <c:pt idx="10">
                  <c:v>Platinum group other</c:v>
                </c:pt>
                <c:pt idx="11">
                  <c:v>Silver</c:v>
                </c:pt>
                <c:pt idx="12">
                  <c:v>Titanium</c:v>
                </c:pt>
                <c:pt idx="13">
                  <c:v>Zinc</c:v>
                </c:pt>
                <c:pt idx="14">
                  <c:v>Gold</c:v>
                </c:pt>
                <c:pt idx="15">
                  <c:v>Magnesium</c:v>
                </c:pt>
                <c:pt idx="16">
                  <c:v>Tin</c:v>
                </c:pt>
                <c:pt idx="17">
                  <c:v>Tungsten</c:v>
                </c:pt>
              </c:strCache>
            </c:strRef>
          </c:cat>
          <c:val>
            <c:numRef>
              <c:f>'2017_ores'!$G$77:$G$94</c:f>
              <c:numCache>
                <c:formatCode>General</c:formatCode>
                <c:ptCount val="18"/>
                <c:pt idx="0">
                  <c:v>19</c:v>
                </c:pt>
                <c:pt idx="1">
                  <c:v>32</c:v>
                </c:pt>
                <c:pt idx="2">
                  <c:v>37.5</c:v>
                </c:pt>
                <c:pt idx="3">
                  <c:v>52</c:v>
                </c:pt>
                <c:pt idx="4">
                  <c:v>0.5</c:v>
                </c:pt>
                <c:pt idx="5">
                  <c:v>37</c:v>
                </c:pt>
                <c:pt idx="6">
                  <c:v>33</c:v>
                </c:pt>
                <c:pt idx="7">
                  <c:v>35</c:v>
                </c:pt>
                <c:pt idx="8">
                  <c:v>65</c:v>
                </c:pt>
                <c:pt idx="9">
                  <c:v>65</c:v>
                </c:pt>
                <c:pt idx="10">
                  <c:v>65</c:v>
                </c:pt>
                <c:pt idx="11">
                  <c:v>40</c:v>
                </c:pt>
                <c:pt idx="12">
                  <c:v>52</c:v>
                </c:pt>
                <c:pt idx="13">
                  <c:v>22.5</c:v>
                </c:pt>
                <c:pt idx="14">
                  <c:v>17.5</c:v>
                </c:pt>
                <c:pt idx="15">
                  <c:v>33</c:v>
                </c:pt>
                <c:pt idx="16">
                  <c:v>22</c:v>
                </c:pt>
                <c:pt idx="17">
                  <c:v>46</c:v>
                </c:pt>
              </c:numCache>
            </c:numRef>
          </c:val>
          <c:extLst>
            <c:ext xmlns:c16="http://schemas.microsoft.com/office/drawing/2014/chart" uri="{C3380CC4-5D6E-409C-BE32-E72D297353CC}">
              <c16:uniqueId val="{00000000-CC5C-413E-8FF0-8D9D8418AAA1}"/>
            </c:ext>
          </c:extLst>
        </c:ser>
        <c:dLbls>
          <c:showLegendKey val="0"/>
          <c:showVal val="0"/>
          <c:showCatName val="0"/>
          <c:showSerName val="0"/>
          <c:showPercent val="0"/>
          <c:showBubbleSize val="0"/>
        </c:dLbls>
        <c:gapWidth val="219"/>
        <c:overlap val="-27"/>
        <c:axId val="521972495"/>
        <c:axId val="521975823"/>
      </c:barChart>
      <c:catAx>
        <c:axId val="5219724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1975823"/>
        <c:crosses val="autoZero"/>
        <c:auto val="1"/>
        <c:lblAlgn val="ctr"/>
        <c:lblOffset val="100"/>
        <c:noMultiLvlLbl val="0"/>
      </c:catAx>
      <c:valAx>
        <c:axId val="521975823"/>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197249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a:t>Installed capacity by technologies, GW (&lt;1.5C 2070 scenario)</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Capacity!$E$2335</c:f>
              <c:strCache>
                <c:ptCount val="1"/>
                <c:pt idx="0">
                  <c:v>Coal</c:v>
                </c:pt>
              </c:strCache>
            </c:strRef>
          </c:tx>
          <c:spPr>
            <a:solidFill>
              <a:schemeClr val="accent1"/>
            </a:solidFill>
            <a:ln>
              <a:noFill/>
            </a:ln>
            <a:effectLst/>
          </c:spPr>
          <c:invertIfNegative val="0"/>
          <c:cat>
            <c:numRef>
              <c:f>Capacity!$F$2334:$Q$2334</c:f>
              <c:numCache>
                <c:formatCode>General</c:formatCode>
                <c:ptCount val="12"/>
                <c:pt idx="0">
                  <c:v>2019</c:v>
                </c:pt>
                <c:pt idx="1">
                  <c:v>2020</c:v>
                </c:pt>
                <c:pt idx="2">
                  <c:v>2025</c:v>
                </c:pt>
                <c:pt idx="3">
                  <c:v>2030</c:v>
                </c:pt>
                <c:pt idx="4">
                  <c:v>2035</c:v>
                </c:pt>
                <c:pt idx="5">
                  <c:v>2040</c:v>
                </c:pt>
                <c:pt idx="6">
                  <c:v>2045</c:v>
                </c:pt>
                <c:pt idx="7">
                  <c:v>2050</c:v>
                </c:pt>
                <c:pt idx="8">
                  <c:v>2055</c:v>
                </c:pt>
                <c:pt idx="9">
                  <c:v>2070</c:v>
                </c:pt>
                <c:pt idx="10">
                  <c:v>2085</c:v>
                </c:pt>
                <c:pt idx="11">
                  <c:v>2100</c:v>
                </c:pt>
              </c:numCache>
            </c:numRef>
          </c:cat>
          <c:val>
            <c:numRef>
              <c:f>Capacity!$F$2335:$Q$2335</c:f>
              <c:numCache>
                <c:formatCode>0.0</c:formatCode>
                <c:ptCount val="12"/>
                <c:pt idx="0">
                  <c:v>1576.0720000000001</c:v>
                </c:pt>
                <c:pt idx="1">
                  <c:v>1645.6354684179755</c:v>
                </c:pt>
                <c:pt idx="2">
                  <c:v>1714.5268293294271</c:v>
                </c:pt>
                <c:pt idx="3">
                  <c:v>24.776466252756478</c:v>
                </c:pt>
                <c:pt idx="4">
                  <c:v>8.3828284045556956</c:v>
                </c:pt>
                <c:pt idx="5">
                  <c:v>2.0706732296899037</c:v>
                </c:pt>
                <c:pt idx="6">
                  <c:v>1.0860000000000234</c:v>
                </c:pt>
                <c:pt idx="7">
                  <c:v>-5.2301912800700734E-15</c:v>
                </c:pt>
                <c:pt idx="8">
                  <c:v>-1.4302795059428774E-15</c:v>
                </c:pt>
                <c:pt idx="9">
                  <c:v>8.7308632545912701E-15</c:v>
                </c:pt>
                <c:pt idx="10">
                  <c:v>-1.138759225804975E-14</c:v>
                </c:pt>
                <c:pt idx="11">
                  <c:v>-9.9963440303163509E-15</c:v>
                </c:pt>
              </c:numCache>
            </c:numRef>
          </c:val>
          <c:extLst>
            <c:ext xmlns:c16="http://schemas.microsoft.com/office/drawing/2014/chart" uri="{C3380CC4-5D6E-409C-BE32-E72D297353CC}">
              <c16:uniqueId val="{00000000-AFEE-4761-A788-915190FE6786}"/>
            </c:ext>
          </c:extLst>
        </c:ser>
        <c:ser>
          <c:idx val="1"/>
          <c:order val="1"/>
          <c:tx>
            <c:strRef>
              <c:f>Capacity!$E$2336</c:f>
              <c:strCache>
                <c:ptCount val="1"/>
                <c:pt idx="0">
                  <c:v>Gas</c:v>
                </c:pt>
              </c:strCache>
            </c:strRef>
          </c:tx>
          <c:spPr>
            <a:solidFill>
              <a:schemeClr val="accent2"/>
            </a:solidFill>
            <a:ln>
              <a:noFill/>
            </a:ln>
            <a:effectLst/>
          </c:spPr>
          <c:invertIfNegative val="0"/>
          <c:cat>
            <c:numRef>
              <c:f>Capacity!$F$2334:$Q$2334</c:f>
              <c:numCache>
                <c:formatCode>General</c:formatCode>
                <c:ptCount val="12"/>
                <c:pt idx="0">
                  <c:v>2019</c:v>
                </c:pt>
                <c:pt idx="1">
                  <c:v>2020</c:v>
                </c:pt>
                <c:pt idx="2">
                  <c:v>2025</c:v>
                </c:pt>
                <c:pt idx="3">
                  <c:v>2030</c:v>
                </c:pt>
                <c:pt idx="4">
                  <c:v>2035</c:v>
                </c:pt>
                <c:pt idx="5">
                  <c:v>2040</c:v>
                </c:pt>
                <c:pt idx="6">
                  <c:v>2045</c:v>
                </c:pt>
                <c:pt idx="7">
                  <c:v>2050</c:v>
                </c:pt>
                <c:pt idx="8">
                  <c:v>2055</c:v>
                </c:pt>
                <c:pt idx="9">
                  <c:v>2070</c:v>
                </c:pt>
                <c:pt idx="10">
                  <c:v>2085</c:v>
                </c:pt>
                <c:pt idx="11">
                  <c:v>2100</c:v>
                </c:pt>
              </c:numCache>
            </c:numRef>
          </c:cat>
          <c:val>
            <c:numRef>
              <c:f>Capacity!$F$2336:$Q$2336</c:f>
              <c:numCache>
                <c:formatCode>0.0</c:formatCode>
                <c:ptCount val="12"/>
                <c:pt idx="0">
                  <c:v>1783.9329999999998</c:v>
                </c:pt>
                <c:pt idx="1">
                  <c:v>1873.4189139117475</c:v>
                </c:pt>
                <c:pt idx="2">
                  <c:v>1962.0731190032404</c:v>
                </c:pt>
                <c:pt idx="3">
                  <c:v>1853.7510599925656</c:v>
                </c:pt>
                <c:pt idx="4">
                  <c:v>928.70870498700526</c:v>
                </c:pt>
                <c:pt idx="5">
                  <c:v>595.50164318522388</c:v>
                </c:pt>
                <c:pt idx="6">
                  <c:v>385.87691804856763</c:v>
                </c:pt>
                <c:pt idx="7">
                  <c:v>190.81562905628633</c:v>
                </c:pt>
                <c:pt idx="8">
                  <c:v>108.19901358974678</c:v>
                </c:pt>
                <c:pt idx="9">
                  <c:v>96.95091961148708</c:v>
                </c:pt>
                <c:pt idx="10">
                  <c:v>150.39515219290377</c:v>
                </c:pt>
                <c:pt idx="11">
                  <c:v>207.28012176517757</c:v>
                </c:pt>
              </c:numCache>
            </c:numRef>
          </c:val>
          <c:extLst>
            <c:ext xmlns:c16="http://schemas.microsoft.com/office/drawing/2014/chart" uri="{C3380CC4-5D6E-409C-BE32-E72D297353CC}">
              <c16:uniqueId val="{00000001-AFEE-4761-A788-915190FE6786}"/>
            </c:ext>
          </c:extLst>
        </c:ser>
        <c:ser>
          <c:idx val="2"/>
          <c:order val="2"/>
          <c:tx>
            <c:strRef>
              <c:f>Capacity!$E$2337</c:f>
              <c:strCache>
                <c:ptCount val="1"/>
                <c:pt idx="0">
                  <c:v>Hydro</c:v>
                </c:pt>
              </c:strCache>
            </c:strRef>
          </c:tx>
          <c:spPr>
            <a:solidFill>
              <a:schemeClr val="accent3"/>
            </a:solidFill>
            <a:ln>
              <a:noFill/>
            </a:ln>
            <a:effectLst/>
          </c:spPr>
          <c:invertIfNegative val="0"/>
          <c:cat>
            <c:numRef>
              <c:f>Capacity!$F$2334:$Q$2334</c:f>
              <c:numCache>
                <c:formatCode>General</c:formatCode>
                <c:ptCount val="12"/>
                <c:pt idx="0">
                  <c:v>2019</c:v>
                </c:pt>
                <c:pt idx="1">
                  <c:v>2020</c:v>
                </c:pt>
                <c:pt idx="2">
                  <c:v>2025</c:v>
                </c:pt>
                <c:pt idx="3">
                  <c:v>2030</c:v>
                </c:pt>
                <c:pt idx="4">
                  <c:v>2035</c:v>
                </c:pt>
                <c:pt idx="5">
                  <c:v>2040</c:v>
                </c:pt>
                <c:pt idx="6">
                  <c:v>2045</c:v>
                </c:pt>
                <c:pt idx="7">
                  <c:v>2050</c:v>
                </c:pt>
                <c:pt idx="8">
                  <c:v>2055</c:v>
                </c:pt>
                <c:pt idx="9">
                  <c:v>2070</c:v>
                </c:pt>
                <c:pt idx="10">
                  <c:v>2085</c:v>
                </c:pt>
                <c:pt idx="11">
                  <c:v>2100</c:v>
                </c:pt>
              </c:numCache>
            </c:numRef>
          </c:cat>
          <c:val>
            <c:numRef>
              <c:f>Capacity!$F$2337:$Q$2337</c:f>
              <c:numCache>
                <c:formatCode>0.0</c:formatCode>
                <c:ptCount val="12"/>
                <c:pt idx="0">
                  <c:v>1078.4899684995628</c:v>
                </c:pt>
                <c:pt idx="1">
                  <c:v>1120.42416313784</c:v>
                </c:pt>
                <c:pt idx="2">
                  <c:v>1202.6929401232642</c:v>
                </c:pt>
                <c:pt idx="3">
                  <c:v>1380.5844461544721</c:v>
                </c:pt>
                <c:pt idx="4">
                  <c:v>1523.9667226992101</c:v>
                </c:pt>
                <c:pt idx="5">
                  <c:v>1607.4605353841023</c:v>
                </c:pt>
                <c:pt idx="6">
                  <c:v>1697.2125685906083</c:v>
                </c:pt>
                <c:pt idx="7">
                  <c:v>1773.4395865410145</c:v>
                </c:pt>
                <c:pt idx="8">
                  <c:v>1909.8360039030479</c:v>
                </c:pt>
                <c:pt idx="9">
                  <c:v>1988.9770951711871</c:v>
                </c:pt>
                <c:pt idx="10">
                  <c:v>2004.8075009686581</c:v>
                </c:pt>
                <c:pt idx="11">
                  <c:v>2073.8547672244936</c:v>
                </c:pt>
              </c:numCache>
            </c:numRef>
          </c:val>
          <c:extLst>
            <c:ext xmlns:c16="http://schemas.microsoft.com/office/drawing/2014/chart" uri="{C3380CC4-5D6E-409C-BE32-E72D297353CC}">
              <c16:uniqueId val="{00000002-AFEE-4761-A788-915190FE6786}"/>
            </c:ext>
          </c:extLst>
        </c:ser>
        <c:ser>
          <c:idx val="3"/>
          <c:order val="3"/>
          <c:tx>
            <c:strRef>
              <c:f>Capacity!$E$2338</c:f>
              <c:strCache>
                <c:ptCount val="1"/>
                <c:pt idx="0">
                  <c:v>Nuclear</c:v>
                </c:pt>
              </c:strCache>
            </c:strRef>
          </c:tx>
          <c:spPr>
            <a:solidFill>
              <a:schemeClr val="accent4"/>
            </a:solidFill>
            <a:ln>
              <a:noFill/>
            </a:ln>
            <a:effectLst/>
          </c:spPr>
          <c:invertIfNegative val="0"/>
          <c:cat>
            <c:numRef>
              <c:f>Capacity!$F$2334:$Q$2334</c:f>
              <c:numCache>
                <c:formatCode>General</c:formatCode>
                <c:ptCount val="12"/>
                <c:pt idx="0">
                  <c:v>2019</c:v>
                </c:pt>
                <c:pt idx="1">
                  <c:v>2020</c:v>
                </c:pt>
                <c:pt idx="2">
                  <c:v>2025</c:v>
                </c:pt>
                <c:pt idx="3">
                  <c:v>2030</c:v>
                </c:pt>
                <c:pt idx="4">
                  <c:v>2035</c:v>
                </c:pt>
                <c:pt idx="5">
                  <c:v>2040</c:v>
                </c:pt>
                <c:pt idx="6">
                  <c:v>2045</c:v>
                </c:pt>
                <c:pt idx="7">
                  <c:v>2050</c:v>
                </c:pt>
                <c:pt idx="8">
                  <c:v>2055</c:v>
                </c:pt>
                <c:pt idx="9">
                  <c:v>2070</c:v>
                </c:pt>
                <c:pt idx="10">
                  <c:v>2085</c:v>
                </c:pt>
                <c:pt idx="11">
                  <c:v>2100</c:v>
                </c:pt>
              </c:numCache>
            </c:numRef>
          </c:cat>
          <c:val>
            <c:numRef>
              <c:f>Capacity!$F$2338:$Q$2338</c:f>
              <c:numCache>
                <c:formatCode>0.0</c:formatCode>
                <c:ptCount val="12"/>
                <c:pt idx="0">
                  <c:v>385.16099999999994</c:v>
                </c:pt>
                <c:pt idx="1">
                  <c:v>392.33425327697643</c:v>
                </c:pt>
                <c:pt idx="2">
                  <c:v>401.40926762892991</c:v>
                </c:pt>
                <c:pt idx="3">
                  <c:v>406.85813621981669</c:v>
                </c:pt>
                <c:pt idx="4">
                  <c:v>442.58380810569599</c:v>
                </c:pt>
                <c:pt idx="5">
                  <c:v>553.14138258220021</c:v>
                </c:pt>
                <c:pt idx="6">
                  <c:v>774.01122059948386</c:v>
                </c:pt>
                <c:pt idx="7">
                  <c:v>1153.7347460456342</c:v>
                </c:pt>
                <c:pt idx="8">
                  <c:v>1154.6909474424999</c:v>
                </c:pt>
                <c:pt idx="9">
                  <c:v>1154.6909474424999</c:v>
                </c:pt>
                <c:pt idx="10">
                  <c:v>1155.7219567215</c:v>
                </c:pt>
                <c:pt idx="11">
                  <c:v>1155.7219567215</c:v>
                </c:pt>
              </c:numCache>
            </c:numRef>
          </c:val>
          <c:extLst>
            <c:ext xmlns:c16="http://schemas.microsoft.com/office/drawing/2014/chart" uri="{C3380CC4-5D6E-409C-BE32-E72D297353CC}">
              <c16:uniqueId val="{00000003-AFEE-4761-A788-915190FE6786}"/>
            </c:ext>
          </c:extLst>
        </c:ser>
        <c:ser>
          <c:idx val="4"/>
          <c:order val="4"/>
          <c:tx>
            <c:strRef>
              <c:f>Capacity!$E$2339</c:f>
              <c:strCache>
                <c:ptCount val="1"/>
                <c:pt idx="0">
                  <c:v>Oil</c:v>
                </c:pt>
              </c:strCache>
            </c:strRef>
          </c:tx>
          <c:spPr>
            <a:solidFill>
              <a:schemeClr val="accent5"/>
            </a:solidFill>
            <a:ln>
              <a:noFill/>
            </a:ln>
            <a:effectLst/>
          </c:spPr>
          <c:invertIfNegative val="0"/>
          <c:cat>
            <c:numRef>
              <c:f>Capacity!$F$2334:$Q$2334</c:f>
              <c:numCache>
                <c:formatCode>General</c:formatCode>
                <c:ptCount val="12"/>
                <c:pt idx="0">
                  <c:v>2019</c:v>
                </c:pt>
                <c:pt idx="1">
                  <c:v>2020</c:v>
                </c:pt>
                <c:pt idx="2">
                  <c:v>2025</c:v>
                </c:pt>
                <c:pt idx="3">
                  <c:v>2030</c:v>
                </c:pt>
                <c:pt idx="4">
                  <c:v>2035</c:v>
                </c:pt>
                <c:pt idx="5">
                  <c:v>2040</c:v>
                </c:pt>
                <c:pt idx="6">
                  <c:v>2045</c:v>
                </c:pt>
                <c:pt idx="7">
                  <c:v>2050</c:v>
                </c:pt>
                <c:pt idx="8">
                  <c:v>2055</c:v>
                </c:pt>
                <c:pt idx="9">
                  <c:v>2070</c:v>
                </c:pt>
                <c:pt idx="10">
                  <c:v>2085</c:v>
                </c:pt>
                <c:pt idx="11">
                  <c:v>2100</c:v>
                </c:pt>
              </c:numCache>
            </c:numRef>
          </c:cat>
          <c:val>
            <c:numRef>
              <c:f>Capacity!$F$2339:$Q$2339</c:f>
              <c:numCache>
                <c:formatCode>0.0</c:formatCode>
                <c:ptCount val="12"/>
                <c:pt idx="0">
                  <c:v>266.27400000000006</c:v>
                </c:pt>
                <c:pt idx="1">
                  <c:v>272.72133512307607</c:v>
                </c:pt>
                <c:pt idx="2">
                  <c:v>277.96934818521851</c:v>
                </c:pt>
                <c:pt idx="3">
                  <c:v>3.9951350264849612</c:v>
                </c:pt>
                <c:pt idx="4">
                  <c:v>3.8591350264849633</c:v>
                </c:pt>
                <c:pt idx="5">
                  <c:v>2.8669999999999951</c:v>
                </c:pt>
                <c:pt idx="6">
                  <c:v>2.7976413037018806</c:v>
                </c:pt>
                <c:pt idx="7">
                  <c:v>2.3666413037018805</c:v>
                </c:pt>
                <c:pt idx="8">
                  <c:v>-3.1901564723213482E-15</c:v>
                </c:pt>
                <c:pt idx="9">
                  <c:v>-4.6750797677574951E-15</c:v>
                </c:pt>
                <c:pt idx="10">
                  <c:v>-3.1780134079895106E-15</c:v>
                </c:pt>
                <c:pt idx="11">
                  <c:v>-5.0775356141841144E-15</c:v>
                </c:pt>
              </c:numCache>
            </c:numRef>
          </c:val>
          <c:extLst>
            <c:ext xmlns:c16="http://schemas.microsoft.com/office/drawing/2014/chart" uri="{C3380CC4-5D6E-409C-BE32-E72D297353CC}">
              <c16:uniqueId val="{00000004-AFEE-4761-A788-915190FE6786}"/>
            </c:ext>
          </c:extLst>
        </c:ser>
        <c:ser>
          <c:idx val="5"/>
          <c:order val="5"/>
          <c:tx>
            <c:strRef>
              <c:f>Capacity!$E$2340</c:f>
              <c:strCache>
                <c:ptCount val="1"/>
                <c:pt idx="0">
                  <c:v>Solar</c:v>
                </c:pt>
              </c:strCache>
            </c:strRef>
          </c:tx>
          <c:spPr>
            <a:solidFill>
              <a:schemeClr val="accent6"/>
            </a:solidFill>
            <a:ln>
              <a:noFill/>
            </a:ln>
            <a:effectLst/>
          </c:spPr>
          <c:invertIfNegative val="0"/>
          <c:cat>
            <c:numRef>
              <c:f>Capacity!$F$2334:$Q$2334</c:f>
              <c:numCache>
                <c:formatCode>General</c:formatCode>
                <c:ptCount val="12"/>
                <c:pt idx="0">
                  <c:v>2019</c:v>
                </c:pt>
                <c:pt idx="1">
                  <c:v>2020</c:v>
                </c:pt>
                <c:pt idx="2">
                  <c:v>2025</c:v>
                </c:pt>
                <c:pt idx="3">
                  <c:v>2030</c:v>
                </c:pt>
                <c:pt idx="4">
                  <c:v>2035</c:v>
                </c:pt>
                <c:pt idx="5">
                  <c:v>2040</c:v>
                </c:pt>
                <c:pt idx="6">
                  <c:v>2045</c:v>
                </c:pt>
                <c:pt idx="7">
                  <c:v>2050</c:v>
                </c:pt>
                <c:pt idx="8">
                  <c:v>2055</c:v>
                </c:pt>
                <c:pt idx="9">
                  <c:v>2070</c:v>
                </c:pt>
                <c:pt idx="10">
                  <c:v>2085</c:v>
                </c:pt>
                <c:pt idx="11">
                  <c:v>2100</c:v>
                </c:pt>
              </c:numCache>
            </c:numRef>
          </c:cat>
          <c:val>
            <c:numRef>
              <c:f>Capacity!$F$2340:$Q$2340</c:f>
              <c:numCache>
                <c:formatCode>0.0</c:formatCode>
                <c:ptCount val="12"/>
                <c:pt idx="0">
                  <c:v>152.17099999999996</c:v>
                </c:pt>
                <c:pt idx="1">
                  <c:v>213.4258526606946</c:v>
                </c:pt>
                <c:pt idx="2">
                  <c:v>915.69796729649647</c:v>
                </c:pt>
                <c:pt idx="3">
                  <c:v>3900.3891404924129</c:v>
                </c:pt>
                <c:pt idx="4">
                  <c:v>4663.9517395326429</c:v>
                </c:pt>
                <c:pt idx="5">
                  <c:v>5503.0690161171497</c:v>
                </c:pt>
                <c:pt idx="6">
                  <c:v>6249.1154813453368</c:v>
                </c:pt>
                <c:pt idx="7">
                  <c:v>8345.9146820371407</c:v>
                </c:pt>
                <c:pt idx="8">
                  <c:v>11679.625612716791</c:v>
                </c:pt>
                <c:pt idx="9">
                  <c:v>17298.042324671322</c:v>
                </c:pt>
                <c:pt idx="10">
                  <c:v>18092.973961918044</c:v>
                </c:pt>
                <c:pt idx="11">
                  <c:v>21834.822826838325</c:v>
                </c:pt>
              </c:numCache>
            </c:numRef>
          </c:val>
          <c:extLst>
            <c:ext xmlns:c16="http://schemas.microsoft.com/office/drawing/2014/chart" uri="{C3380CC4-5D6E-409C-BE32-E72D297353CC}">
              <c16:uniqueId val="{00000005-AFEE-4761-A788-915190FE6786}"/>
            </c:ext>
          </c:extLst>
        </c:ser>
        <c:ser>
          <c:idx val="6"/>
          <c:order val="6"/>
          <c:tx>
            <c:strRef>
              <c:f>Capacity!$E$2341</c:f>
              <c:strCache>
                <c:ptCount val="1"/>
                <c:pt idx="0">
                  <c:v>Wind</c:v>
                </c:pt>
              </c:strCache>
            </c:strRef>
          </c:tx>
          <c:spPr>
            <a:solidFill>
              <a:schemeClr val="accent1">
                <a:lumMod val="60000"/>
              </a:schemeClr>
            </a:solidFill>
            <a:ln>
              <a:noFill/>
            </a:ln>
            <a:effectLst/>
          </c:spPr>
          <c:invertIfNegative val="0"/>
          <c:cat>
            <c:numRef>
              <c:f>Capacity!$F$2334:$Q$2334</c:f>
              <c:numCache>
                <c:formatCode>General</c:formatCode>
                <c:ptCount val="12"/>
                <c:pt idx="0">
                  <c:v>2019</c:v>
                </c:pt>
                <c:pt idx="1">
                  <c:v>2020</c:v>
                </c:pt>
                <c:pt idx="2">
                  <c:v>2025</c:v>
                </c:pt>
                <c:pt idx="3">
                  <c:v>2030</c:v>
                </c:pt>
                <c:pt idx="4">
                  <c:v>2035</c:v>
                </c:pt>
                <c:pt idx="5">
                  <c:v>2040</c:v>
                </c:pt>
                <c:pt idx="6">
                  <c:v>2045</c:v>
                </c:pt>
                <c:pt idx="7">
                  <c:v>2050</c:v>
                </c:pt>
                <c:pt idx="8">
                  <c:v>2055</c:v>
                </c:pt>
                <c:pt idx="9">
                  <c:v>2070</c:v>
                </c:pt>
                <c:pt idx="10">
                  <c:v>2085</c:v>
                </c:pt>
                <c:pt idx="11">
                  <c:v>2100</c:v>
                </c:pt>
              </c:numCache>
            </c:numRef>
          </c:cat>
          <c:val>
            <c:numRef>
              <c:f>Capacity!$F$2341:$Q$2341</c:f>
              <c:numCache>
                <c:formatCode>0.0</c:formatCode>
                <c:ptCount val="12"/>
                <c:pt idx="0">
                  <c:v>795.15633496856333</c:v>
                </c:pt>
                <c:pt idx="1">
                  <c:v>960.21736066393692</c:v>
                </c:pt>
                <c:pt idx="2">
                  <c:v>993.90514517309123</c:v>
                </c:pt>
                <c:pt idx="3">
                  <c:v>1726.5540442038916</c:v>
                </c:pt>
                <c:pt idx="4">
                  <c:v>2920.1572184412889</c:v>
                </c:pt>
                <c:pt idx="5">
                  <c:v>3499.5164050666758</c:v>
                </c:pt>
                <c:pt idx="6">
                  <c:v>4048.5560509290526</c:v>
                </c:pt>
                <c:pt idx="7">
                  <c:v>5341.6426190938291</c:v>
                </c:pt>
                <c:pt idx="8">
                  <c:v>7919.8035440279637</c:v>
                </c:pt>
                <c:pt idx="9">
                  <c:v>10105.025978203666</c:v>
                </c:pt>
                <c:pt idx="10">
                  <c:v>10526.847412767604</c:v>
                </c:pt>
                <c:pt idx="11">
                  <c:v>12351.142203292196</c:v>
                </c:pt>
              </c:numCache>
            </c:numRef>
          </c:val>
          <c:extLst>
            <c:ext xmlns:c16="http://schemas.microsoft.com/office/drawing/2014/chart" uri="{C3380CC4-5D6E-409C-BE32-E72D297353CC}">
              <c16:uniqueId val="{00000006-AFEE-4761-A788-915190FE6786}"/>
            </c:ext>
          </c:extLst>
        </c:ser>
        <c:ser>
          <c:idx val="7"/>
          <c:order val="7"/>
          <c:tx>
            <c:strRef>
              <c:f>Capacity!$E$2342</c:f>
              <c:strCache>
                <c:ptCount val="1"/>
                <c:pt idx="0">
                  <c:v>Coal (CCS)</c:v>
                </c:pt>
              </c:strCache>
            </c:strRef>
          </c:tx>
          <c:spPr>
            <a:solidFill>
              <a:schemeClr val="accent2">
                <a:lumMod val="60000"/>
              </a:schemeClr>
            </a:solidFill>
            <a:ln>
              <a:noFill/>
            </a:ln>
            <a:effectLst/>
          </c:spPr>
          <c:invertIfNegative val="0"/>
          <c:cat>
            <c:numRef>
              <c:f>Capacity!$F$2334:$Q$2334</c:f>
              <c:numCache>
                <c:formatCode>General</c:formatCode>
                <c:ptCount val="12"/>
                <c:pt idx="0">
                  <c:v>2019</c:v>
                </c:pt>
                <c:pt idx="1">
                  <c:v>2020</c:v>
                </c:pt>
                <c:pt idx="2">
                  <c:v>2025</c:v>
                </c:pt>
                <c:pt idx="3">
                  <c:v>2030</c:v>
                </c:pt>
                <c:pt idx="4">
                  <c:v>2035</c:v>
                </c:pt>
                <c:pt idx="5">
                  <c:v>2040</c:v>
                </c:pt>
                <c:pt idx="6">
                  <c:v>2045</c:v>
                </c:pt>
                <c:pt idx="7">
                  <c:v>2050</c:v>
                </c:pt>
                <c:pt idx="8">
                  <c:v>2055</c:v>
                </c:pt>
                <c:pt idx="9">
                  <c:v>2070</c:v>
                </c:pt>
                <c:pt idx="10">
                  <c:v>2085</c:v>
                </c:pt>
                <c:pt idx="11">
                  <c:v>2100</c:v>
                </c:pt>
              </c:numCache>
            </c:numRef>
          </c:cat>
          <c:val>
            <c:numRef>
              <c:f>Capacity!$F$2342:$Q$2342</c:f>
              <c:numCache>
                <c:formatCode>0.0</c:formatCode>
                <c:ptCount val="12"/>
                <c:pt idx="0">
                  <c:v>0</c:v>
                </c:pt>
                <c:pt idx="1">
                  <c:v>0</c:v>
                </c:pt>
                <c:pt idx="2">
                  <c:v>0</c:v>
                </c:pt>
                <c:pt idx="3">
                  <c:v>0</c:v>
                </c:pt>
                <c:pt idx="4">
                  <c:v>0</c:v>
                </c:pt>
                <c:pt idx="5">
                  <c:v>0</c:v>
                </c:pt>
                <c:pt idx="6">
                  <c:v>0</c:v>
                </c:pt>
                <c:pt idx="7">
                  <c:v>0</c:v>
                </c:pt>
                <c:pt idx="8">
                  <c:v>0</c:v>
                </c:pt>
                <c:pt idx="9">
                  <c:v>0</c:v>
                </c:pt>
                <c:pt idx="10">
                  <c:v>0</c:v>
                </c:pt>
                <c:pt idx="11">
                  <c:v>0</c:v>
                </c:pt>
              </c:numCache>
            </c:numRef>
          </c:val>
          <c:extLst>
            <c:ext xmlns:c16="http://schemas.microsoft.com/office/drawing/2014/chart" uri="{C3380CC4-5D6E-409C-BE32-E72D297353CC}">
              <c16:uniqueId val="{00000007-AFEE-4761-A788-915190FE6786}"/>
            </c:ext>
          </c:extLst>
        </c:ser>
        <c:ser>
          <c:idx val="8"/>
          <c:order val="8"/>
          <c:tx>
            <c:strRef>
              <c:f>Capacity!$E$2343</c:f>
              <c:strCache>
                <c:ptCount val="1"/>
                <c:pt idx="0">
                  <c:v>Gas (CCS)</c:v>
                </c:pt>
              </c:strCache>
            </c:strRef>
          </c:tx>
          <c:spPr>
            <a:solidFill>
              <a:schemeClr val="accent3">
                <a:lumMod val="60000"/>
              </a:schemeClr>
            </a:solidFill>
            <a:ln>
              <a:noFill/>
            </a:ln>
            <a:effectLst/>
          </c:spPr>
          <c:invertIfNegative val="0"/>
          <c:cat>
            <c:numRef>
              <c:f>Capacity!$F$2334:$Q$2334</c:f>
              <c:numCache>
                <c:formatCode>General</c:formatCode>
                <c:ptCount val="12"/>
                <c:pt idx="0">
                  <c:v>2019</c:v>
                </c:pt>
                <c:pt idx="1">
                  <c:v>2020</c:v>
                </c:pt>
                <c:pt idx="2">
                  <c:v>2025</c:v>
                </c:pt>
                <c:pt idx="3">
                  <c:v>2030</c:v>
                </c:pt>
                <c:pt idx="4">
                  <c:v>2035</c:v>
                </c:pt>
                <c:pt idx="5">
                  <c:v>2040</c:v>
                </c:pt>
                <c:pt idx="6">
                  <c:v>2045</c:v>
                </c:pt>
                <c:pt idx="7">
                  <c:v>2050</c:v>
                </c:pt>
                <c:pt idx="8">
                  <c:v>2055</c:v>
                </c:pt>
                <c:pt idx="9">
                  <c:v>2070</c:v>
                </c:pt>
                <c:pt idx="10">
                  <c:v>2085</c:v>
                </c:pt>
                <c:pt idx="11">
                  <c:v>2100</c:v>
                </c:pt>
              </c:numCache>
            </c:numRef>
          </c:cat>
          <c:val>
            <c:numRef>
              <c:f>Capacity!$F$2343:$Q$2343</c:f>
              <c:numCache>
                <c:formatCode>0.0</c:formatCode>
                <c:ptCount val="12"/>
                <c:pt idx="0">
                  <c:v>0</c:v>
                </c:pt>
                <c:pt idx="1">
                  <c:v>0</c:v>
                </c:pt>
                <c:pt idx="2">
                  <c:v>9.8028670367916906</c:v>
                </c:pt>
                <c:pt idx="3">
                  <c:v>33.309782257948299</c:v>
                </c:pt>
                <c:pt idx="4">
                  <c:v>60.074127778360001</c:v>
                </c:pt>
                <c:pt idx="5">
                  <c:v>66.713974740904817</c:v>
                </c:pt>
                <c:pt idx="6">
                  <c:v>66.713974740904817</c:v>
                </c:pt>
                <c:pt idx="7">
                  <c:v>66.713974740904817</c:v>
                </c:pt>
                <c:pt idx="8">
                  <c:v>47.126962414869617</c:v>
                </c:pt>
                <c:pt idx="9">
                  <c:v>14.414159473368279</c:v>
                </c:pt>
                <c:pt idx="10">
                  <c:v>95.916666878339413</c:v>
                </c:pt>
                <c:pt idx="11">
                  <c:v>113.14327096959917</c:v>
                </c:pt>
              </c:numCache>
            </c:numRef>
          </c:val>
          <c:extLst>
            <c:ext xmlns:c16="http://schemas.microsoft.com/office/drawing/2014/chart" uri="{C3380CC4-5D6E-409C-BE32-E72D297353CC}">
              <c16:uniqueId val="{00000008-AFEE-4761-A788-915190FE6786}"/>
            </c:ext>
          </c:extLst>
        </c:ser>
        <c:dLbls>
          <c:showLegendKey val="0"/>
          <c:showVal val="0"/>
          <c:showCatName val="0"/>
          <c:showSerName val="0"/>
          <c:showPercent val="0"/>
          <c:showBubbleSize val="0"/>
        </c:dLbls>
        <c:gapWidth val="150"/>
        <c:overlap val="100"/>
        <c:axId val="1364139952"/>
        <c:axId val="1364138288"/>
      </c:barChart>
      <c:catAx>
        <c:axId val="13641399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364138288"/>
        <c:crosses val="autoZero"/>
        <c:auto val="1"/>
        <c:lblAlgn val="ctr"/>
        <c:lblOffset val="100"/>
        <c:noMultiLvlLbl val="0"/>
      </c:catAx>
      <c:valAx>
        <c:axId val="1364138288"/>
        <c:scaling>
          <c:orientation val="minMax"/>
          <c:min val="0"/>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364139952"/>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20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a:t>Installed capacity by technologies, GW (&lt;1.5C 2100 scenario)</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Capacity!$E$2347</c:f>
              <c:strCache>
                <c:ptCount val="1"/>
                <c:pt idx="0">
                  <c:v>Coal</c:v>
                </c:pt>
              </c:strCache>
            </c:strRef>
          </c:tx>
          <c:spPr>
            <a:solidFill>
              <a:schemeClr val="accent1"/>
            </a:solidFill>
            <a:ln>
              <a:noFill/>
            </a:ln>
            <a:effectLst/>
          </c:spPr>
          <c:invertIfNegative val="0"/>
          <c:cat>
            <c:numRef>
              <c:f>Capacity!$F$2334:$Q$2334</c:f>
              <c:numCache>
                <c:formatCode>General</c:formatCode>
                <c:ptCount val="12"/>
                <c:pt idx="0">
                  <c:v>2019</c:v>
                </c:pt>
                <c:pt idx="1">
                  <c:v>2020</c:v>
                </c:pt>
                <c:pt idx="2">
                  <c:v>2025</c:v>
                </c:pt>
                <c:pt idx="3">
                  <c:v>2030</c:v>
                </c:pt>
                <c:pt idx="4">
                  <c:v>2035</c:v>
                </c:pt>
                <c:pt idx="5">
                  <c:v>2040</c:v>
                </c:pt>
                <c:pt idx="6">
                  <c:v>2045</c:v>
                </c:pt>
                <c:pt idx="7">
                  <c:v>2050</c:v>
                </c:pt>
                <c:pt idx="8">
                  <c:v>2055</c:v>
                </c:pt>
                <c:pt idx="9">
                  <c:v>2070</c:v>
                </c:pt>
                <c:pt idx="10">
                  <c:v>2085</c:v>
                </c:pt>
                <c:pt idx="11">
                  <c:v>2100</c:v>
                </c:pt>
              </c:numCache>
            </c:numRef>
          </c:cat>
          <c:val>
            <c:numRef>
              <c:f>Capacity!$F$2347:$Q$2347</c:f>
              <c:numCache>
                <c:formatCode>0.0</c:formatCode>
                <c:ptCount val="12"/>
                <c:pt idx="0">
                  <c:v>1576.0719999999999</c:v>
                </c:pt>
                <c:pt idx="1">
                  <c:v>1645.6354684179755</c:v>
                </c:pt>
                <c:pt idx="2">
                  <c:v>1714.5268293294271</c:v>
                </c:pt>
                <c:pt idx="3">
                  <c:v>425.19966660656399</c:v>
                </c:pt>
                <c:pt idx="4">
                  <c:v>140.09843299544119</c:v>
                </c:pt>
                <c:pt idx="5">
                  <c:v>32.550186038701575</c:v>
                </c:pt>
                <c:pt idx="6">
                  <c:v>9.4378426646248386</c:v>
                </c:pt>
                <c:pt idx="7">
                  <c:v>3.1274720670572376</c:v>
                </c:pt>
                <c:pt idx="8">
                  <c:v>0.61132967039251629</c:v>
                </c:pt>
                <c:pt idx="9">
                  <c:v>-1.4268967951647227E-14</c:v>
                </c:pt>
                <c:pt idx="10">
                  <c:v>5.5884116778592841E-15</c:v>
                </c:pt>
                <c:pt idx="11">
                  <c:v>3.7617478576557062E-15</c:v>
                </c:pt>
              </c:numCache>
            </c:numRef>
          </c:val>
          <c:extLst>
            <c:ext xmlns:c16="http://schemas.microsoft.com/office/drawing/2014/chart" uri="{C3380CC4-5D6E-409C-BE32-E72D297353CC}">
              <c16:uniqueId val="{00000000-6BF0-453A-8520-431490D1D2C3}"/>
            </c:ext>
          </c:extLst>
        </c:ser>
        <c:ser>
          <c:idx val="1"/>
          <c:order val="1"/>
          <c:tx>
            <c:strRef>
              <c:f>Capacity!$E$2348</c:f>
              <c:strCache>
                <c:ptCount val="1"/>
                <c:pt idx="0">
                  <c:v>Gas</c:v>
                </c:pt>
              </c:strCache>
            </c:strRef>
          </c:tx>
          <c:spPr>
            <a:solidFill>
              <a:schemeClr val="accent2"/>
            </a:solidFill>
            <a:ln>
              <a:noFill/>
            </a:ln>
            <a:effectLst/>
          </c:spPr>
          <c:invertIfNegative val="0"/>
          <c:cat>
            <c:numRef>
              <c:f>Capacity!$F$2334:$Q$2334</c:f>
              <c:numCache>
                <c:formatCode>General</c:formatCode>
                <c:ptCount val="12"/>
                <c:pt idx="0">
                  <c:v>2019</c:v>
                </c:pt>
                <c:pt idx="1">
                  <c:v>2020</c:v>
                </c:pt>
                <c:pt idx="2">
                  <c:v>2025</c:v>
                </c:pt>
                <c:pt idx="3">
                  <c:v>2030</c:v>
                </c:pt>
                <c:pt idx="4">
                  <c:v>2035</c:v>
                </c:pt>
                <c:pt idx="5">
                  <c:v>2040</c:v>
                </c:pt>
                <c:pt idx="6">
                  <c:v>2045</c:v>
                </c:pt>
                <c:pt idx="7">
                  <c:v>2050</c:v>
                </c:pt>
                <c:pt idx="8">
                  <c:v>2055</c:v>
                </c:pt>
                <c:pt idx="9">
                  <c:v>2070</c:v>
                </c:pt>
                <c:pt idx="10">
                  <c:v>2085</c:v>
                </c:pt>
                <c:pt idx="11">
                  <c:v>2100</c:v>
                </c:pt>
              </c:numCache>
            </c:numRef>
          </c:cat>
          <c:val>
            <c:numRef>
              <c:f>Capacity!$F$2348:$Q$2348</c:f>
              <c:numCache>
                <c:formatCode>0.0</c:formatCode>
                <c:ptCount val="12"/>
                <c:pt idx="0">
                  <c:v>1783.9329999999998</c:v>
                </c:pt>
                <c:pt idx="1">
                  <c:v>1873.4189139117475</c:v>
                </c:pt>
                <c:pt idx="2">
                  <c:v>1964.7780597612723</c:v>
                </c:pt>
                <c:pt idx="3">
                  <c:v>1917.7497133723989</c:v>
                </c:pt>
                <c:pt idx="4">
                  <c:v>1285.1937341987134</c:v>
                </c:pt>
                <c:pt idx="5">
                  <c:v>1158.1410719703429</c:v>
                </c:pt>
                <c:pt idx="6">
                  <c:v>899.26452797894865</c:v>
                </c:pt>
                <c:pt idx="7">
                  <c:v>574.94599677820008</c:v>
                </c:pt>
                <c:pt idx="8">
                  <c:v>274.56867521604806</c:v>
                </c:pt>
                <c:pt idx="9">
                  <c:v>27.04659802615863</c:v>
                </c:pt>
                <c:pt idx="10">
                  <c:v>7.9999999998598293E-4</c:v>
                </c:pt>
                <c:pt idx="11">
                  <c:v>-1.2818739125730616E-14</c:v>
                </c:pt>
              </c:numCache>
            </c:numRef>
          </c:val>
          <c:extLst>
            <c:ext xmlns:c16="http://schemas.microsoft.com/office/drawing/2014/chart" uri="{C3380CC4-5D6E-409C-BE32-E72D297353CC}">
              <c16:uniqueId val="{00000001-6BF0-453A-8520-431490D1D2C3}"/>
            </c:ext>
          </c:extLst>
        </c:ser>
        <c:ser>
          <c:idx val="2"/>
          <c:order val="2"/>
          <c:tx>
            <c:strRef>
              <c:f>Capacity!$E$2349</c:f>
              <c:strCache>
                <c:ptCount val="1"/>
                <c:pt idx="0">
                  <c:v>Hydro</c:v>
                </c:pt>
              </c:strCache>
            </c:strRef>
          </c:tx>
          <c:spPr>
            <a:solidFill>
              <a:schemeClr val="accent3"/>
            </a:solidFill>
            <a:ln>
              <a:noFill/>
            </a:ln>
            <a:effectLst/>
          </c:spPr>
          <c:invertIfNegative val="0"/>
          <c:cat>
            <c:numRef>
              <c:f>Capacity!$F$2334:$Q$2334</c:f>
              <c:numCache>
                <c:formatCode>General</c:formatCode>
                <c:ptCount val="12"/>
                <c:pt idx="0">
                  <c:v>2019</c:v>
                </c:pt>
                <c:pt idx="1">
                  <c:v>2020</c:v>
                </c:pt>
                <c:pt idx="2">
                  <c:v>2025</c:v>
                </c:pt>
                <c:pt idx="3">
                  <c:v>2030</c:v>
                </c:pt>
                <c:pt idx="4">
                  <c:v>2035</c:v>
                </c:pt>
                <c:pt idx="5">
                  <c:v>2040</c:v>
                </c:pt>
                <c:pt idx="6">
                  <c:v>2045</c:v>
                </c:pt>
                <c:pt idx="7">
                  <c:v>2050</c:v>
                </c:pt>
                <c:pt idx="8">
                  <c:v>2055</c:v>
                </c:pt>
                <c:pt idx="9">
                  <c:v>2070</c:v>
                </c:pt>
                <c:pt idx="10">
                  <c:v>2085</c:v>
                </c:pt>
                <c:pt idx="11">
                  <c:v>2100</c:v>
                </c:pt>
              </c:numCache>
            </c:numRef>
          </c:cat>
          <c:val>
            <c:numRef>
              <c:f>Capacity!$F$2349:$Q$2349</c:f>
              <c:numCache>
                <c:formatCode>0.0</c:formatCode>
                <c:ptCount val="12"/>
                <c:pt idx="0">
                  <c:v>1078.4899684995628</c:v>
                </c:pt>
                <c:pt idx="1">
                  <c:v>1120.42416313784</c:v>
                </c:pt>
                <c:pt idx="2">
                  <c:v>1193.4212212057839</c:v>
                </c:pt>
                <c:pt idx="3">
                  <c:v>1375.8865635061195</c:v>
                </c:pt>
                <c:pt idx="4">
                  <c:v>1459.6492208266686</c:v>
                </c:pt>
                <c:pt idx="5">
                  <c:v>1560.5334221955322</c:v>
                </c:pt>
                <c:pt idx="6">
                  <c:v>1600.7481319164528</c:v>
                </c:pt>
                <c:pt idx="7">
                  <c:v>1657.1506062859266</c:v>
                </c:pt>
                <c:pt idx="8">
                  <c:v>1769.1636913888599</c:v>
                </c:pt>
                <c:pt idx="9">
                  <c:v>1999.3121862476344</c:v>
                </c:pt>
                <c:pt idx="10">
                  <c:v>2107.4183391087158</c:v>
                </c:pt>
                <c:pt idx="11">
                  <c:v>2224.781516106505</c:v>
                </c:pt>
              </c:numCache>
            </c:numRef>
          </c:val>
          <c:extLst>
            <c:ext xmlns:c16="http://schemas.microsoft.com/office/drawing/2014/chart" uri="{C3380CC4-5D6E-409C-BE32-E72D297353CC}">
              <c16:uniqueId val="{00000002-6BF0-453A-8520-431490D1D2C3}"/>
            </c:ext>
          </c:extLst>
        </c:ser>
        <c:ser>
          <c:idx val="3"/>
          <c:order val="3"/>
          <c:tx>
            <c:strRef>
              <c:f>Capacity!$E$2350</c:f>
              <c:strCache>
                <c:ptCount val="1"/>
                <c:pt idx="0">
                  <c:v>Nuclear</c:v>
                </c:pt>
              </c:strCache>
            </c:strRef>
          </c:tx>
          <c:spPr>
            <a:solidFill>
              <a:schemeClr val="accent4"/>
            </a:solidFill>
            <a:ln>
              <a:noFill/>
            </a:ln>
            <a:effectLst/>
          </c:spPr>
          <c:invertIfNegative val="0"/>
          <c:cat>
            <c:numRef>
              <c:f>Capacity!$F$2334:$Q$2334</c:f>
              <c:numCache>
                <c:formatCode>General</c:formatCode>
                <c:ptCount val="12"/>
                <c:pt idx="0">
                  <c:v>2019</c:v>
                </c:pt>
                <c:pt idx="1">
                  <c:v>2020</c:v>
                </c:pt>
                <c:pt idx="2">
                  <c:v>2025</c:v>
                </c:pt>
                <c:pt idx="3">
                  <c:v>2030</c:v>
                </c:pt>
                <c:pt idx="4">
                  <c:v>2035</c:v>
                </c:pt>
                <c:pt idx="5">
                  <c:v>2040</c:v>
                </c:pt>
                <c:pt idx="6">
                  <c:v>2045</c:v>
                </c:pt>
                <c:pt idx="7">
                  <c:v>2050</c:v>
                </c:pt>
                <c:pt idx="8">
                  <c:v>2055</c:v>
                </c:pt>
                <c:pt idx="9">
                  <c:v>2070</c:v>
                </c:pt>
                <c:pt idx="10">
                  <c:v>2085</c:v>
                </c:pt>
                <c:pt idx="11">
                  <c:v>2100</c:v>
                </c:pt>
              </c:numCache>
            </c:numRef>
          </c:cat>
          <c:val>
            <c:numRef>
              <c:f>Capacity!$F$2350:$Q$2350</c:f>
              <c:numCache>
                <c:formatCode>0.0</c:formatCode>
                <c:ptCount val="12"/>
                <c:pt idx="0">
                  <c:v>385.16099999999994</c:v>
                </c:pt>
                <c:pt idx="1">
                  <c:v>392.33425327697643</c:v>
                </c:pt>
                <c:pt idx="2">
                  <c:v>401.40926762892991</c:v>
                </c:pt>
                <c:pt idx="3">
                  <c:v>404.77399999999994</c:v>
                </c:pt>
                <c:pt idx="4">
                  <c:v>420.9708431836325</c:v>
                </c:pt>
                <c:pt idx="5">
                  <c:v>499.06400419805738</c:v>
                </c:pt>
                <c:pt idx="6">
                  <c:v>623.83706784705078</c:v>
                </c:pt>
                <c:pt idx="7">
                  <c:v>879.32633488838565</c:v>
                </c:pt>
                <c:pt idx="8">
                  <c:v>1154.6909474424999</c:v>
                </c:pt>
                <c:pt idx="9">
                  <c:v>1154.6909474424999</c:v>
                </c:pt>
                <c:pt idx="10">
                  <c:v>1155.7219567215</c:v>
                </c:pt>
                <c:pt idx="11">
                  <c:v>1155.7219567215</c:v>
                </c:pt>
              </c:numCache>
            </c:numRef>
          </c:val>
          <c:extLst>
            <c:ext xmlns:c16="http://schemas.microsoft.com/office/drawing/2014/chart" uri="{C3380CC4-5D6E-409C-BE32-E72D297353CC}">
              <c16:uniqueId val="{00000003-6BF0-453A-8520-431490D1D2C3}"/>
            </c:ext>
          </c:extLst>
        </c:ser>
        <c:ser>
          <c:idx val="4"/>
          <c:order val="4"/>
          <c:tx>
            <c:strRef>
              <c:f>Capacity!$E$2351</c:f>
              <c:strCache>
                <c:ptCount val="1"/>
                <c:pt idx="0">
                  <c:v>Oil</c:v>
                </c:pt>
              </c:strCache>
            </c:strRef>
          </c:tx>
          <c:spPr>
            <a:solidFill>
              <a:schemeClr val="accent5"/>
            </a:solidFill>
            <a:ln>
              <a:noFill/>
            </a:ln>
            <a:effectLst/>
          </c:spPr>
          <c:invertIfNegative val="0"/>
          <c:cat>
            <c:numRef>
              <c:f>Capacity!$F$2334:$Q$2334</c:f>
              <c:numCache>
                <c:formatCode>General</c:formatCode>
                <c:ptCount val="12"/>
                <c:pt idx="0">
                  <c:v>2019</c:v>
                </c:pt>
                <c:pt idx="1">
                  <c:v>2020</c:v>
                </c:pt>
                <c:pt idx="2">
                  <c:v>2025</c:v>
                </c:pt>
                <c:pt idx="3">
                  <c:v>2030</c:v>
                </c:pt>
                <c:pt idx="4">
                  <c:v>2035</c:v>
                </c:pt>
                <c:pt idx="5">
                  <c:v>2040</c:v>
                </c:pt>
                <c:pt idx="6">
                  <c:v>2045</c:v>
                </c:pt>
                <c:pt idx="7">
                  <c:v>2050</c:v>
                </c:pt>
                <c:pt idx="8">
                  <c:v>2055</c:v>
                </c:pt>
                <c:pt idx="9">
                  <c:v>2070</c:v>
                </c:pt>
                <c:pt idx="10">
                  <c:v>2085</c:v>
                </c:pt>
                <c:pt idx="11">
                  <c:v>2100</c:v>
                </c:pt>
              </c:numCache>
            </c:numRef>
          </c:cat>
          <c:val>
            <c:numRef>
              <c:f>Capacity!$F$2351:$Q$2351</c:f>
              <c:numCache>
                <c:formatCode>0.0</c:formatCode>
                <c:ptCount val="12"/>
                <c:pt idx="0">
                  <c:v>266.274</c:v>
                </c:pt>
                <c:pt idx="1">
                  <c:v>272.72133512307602</c:v>
                </c:pt>
                <c:pt idx="2">
                  <c:v>277.96934818521851</c:v>
                </c:pt>
                <c:pt idx="3">
                  <c:v>6.5896191571475882</c:v>
                </c:pt>
                <c:pt idx="4">
                  <c:v>6.4173367030075568</c:v>
                </c:pt>
                <c:pt idx="5">
                  <c:v>5.1656367133347398</c:v>
                </c:pt>
                <c:pt idx="6">
                  <c:v>1.8017222064747174</c:v>
                </c:pt>
                <c:pt idx="7">
                  <c:v>1.7517222064747215</c:v>
                </c:pt>
                <c:pt idx="8">
                  <c:v>0.9217222064747207</c:v>
                </c:pt>
                <c:pt idx="9">
                  <c:v>3.8788416922841407E-15</c:v>
                </c:pt>
                <c:pt idx="10">
                  <c:v>6.7480743215497796E-15</c:v>
                </c:pt>
                <c:pt idx="11">
                  <c:v>6.3143934525555778E-16</c:v>
                </c:pt>
              </c:numCache>
            </c:numRef>
          </c:val>
          <c:extLst>
            <c:ext xmlns:c16="http://schemas.microsoft.com/office/drawing/2014/chart" uri="{C3380CC4-5D6E-409C-BE32-E72D297353CC}">
              <c16:uniqueId val="{00000004-6BF0-453A-8520-431490D1D2C3}"/>
            </c:ext>
          </c:extLst>
        </c:ser>
        <c:ser>
          <c:idx val="5"/>
          <c:order val="5"/>
          <c:tx>
            <c:strRef>
              <c:f>Capacity!$E$2352</c:f>
              <c:strCache>
                <c:ptCount val="1"/>
                <c:pt idx="0">
                  <c:v>Solar</c:v>
                </c:pt>
              </c:strCache>
            </c:strRef>
          </c:tx>
          <c:spPr>
            <a:solidFill>
              <a:schemeClr val="accent6"/>
            </a:solidFill>
            <a:ln>
              <a:noFill/>
            </a:ln>
            <a:effectLst/>
          </c:spPr>
          <c:invertIfNegative val="0"/>
          <c:cat>
            <c:numRef>
              <c:f>Capacity!$F$2334:$Q$2334</c:f>
              <c:numCache>
                <c:formatCode>General</c:formatCode>
                <c:ptCount val="12"/>
                <c:pt idx="0">
                  <c:v>2019</c:v>
                </c:pt>
                <c:pt idx="1">
                  <c:v>2020</c:v>
                </c:pt>
                <c:pt idx="2">
                  <c:v>2025</c:v>
                </c:pt>
                <c:pt idx="3">
                  <c:v>2030</c:v>
                </c:pt>
                <c:pt idx="4">
                  <c:v>2035</c:v>
                </c:pt>
                <c:pt idx="5">
                  <c:v>2040</c:v>
                </c:pt>
                <c:pt idx="6">
                  <c:v>2045</c:v>
                </c:pt>
                <c:pt idx="7">
                  <c:v>2050</c:v>
                </c:pt>
                <c:pt idx="8">
                  <c:v>2055</c:v>
                </c:pt>
                <c:pt idx="9">
                  <c:v>2070</c:v>
                </c:pt>
                <c:pt idx="10">
                  <c:v>2085</c:v>
                </c:pt>
                <c:pt idx="11">
                  <c:v>2100</c:v>
                </c:pt>
              </c:numCache>
            </c:numRef>
          </c:cat>
          <c:val>
            <c:numRef>
              <c:f>Capacity!$F$2352:$Q$2352</c:f>
              <c:numCache>
                <c:formatCode>0.0</c:formatCode>
                <c:ptCount val="12"/>
                <c:pt idx="0">
                  <c:v>152.17099999999999</c:v>
                </c:pt>
                <c:pt idx="1">
                  <c:v>213.4258526606946</c:v>
                </c:pt>
                <c:pt idx="2">
                  <c:v>758.98683713366609</c:v>
                </c:pt>
                <c:pt idx="3">
                  <c:v>2588.018746511837</c:v>
                </c:pt>
                <c:pt idx="4">
                  <c:v>4160.3090146577533</c:v>
                </c:pt>
                <c:pt idx="5">
                  <c:v>4813.7881768470679</c:v>
                </c:pt>
                <c:pt idx="6">
                  <c:v>5197.8007039334534</c:v>
                </c:pt>
                <c:pt idx="7">
                  <c:v>6062.5014013627961</c:v>
                </c:pt>
                <c:pt idx="8">
                  <c:v>7970.2574922001031</c:v>
                </c:pt>
                <c:pt idx="9">
                  <c:v>17297.808076064844</c:v>
                </c:pt>
                <c:pt idx="10">
                  <c:v>25725.256760268909</c:v>
                </c:pt>
                <c:pt idx="11">
                  <c:v>33169.325464748399</c:v>
                </c:pt>
              </c:numCache>
            </c:numRef>
          </c:val>
          <c:extLst>
            <c:ext xmlns:c16="http://schemas.microsoft.com/office/drawing/2014/chart" uri="{C3380CC4-5D6E-409C-BE32-E72D297353CC}">
              <c16:uniqueId val="{00000005-6BF0-453A-8520-431490D1D2C3}"/>
            </c:ext>
          </c:extLst>
        </c:ser>
        <c:ser>
          <c:idx val="6"/>
          <c:order val="6"/>
          <c:tx>
            <c:strRef>
              <c:f>Capacity!$E$2353</c:f>
              <c:strCache>
                <c:ptCount val="1"/>
                <c:pt idx="0">
                  <c:v>Wind</c:v>
                </c:pt>
              </c:strCache>
            </c:strRef>
          </c:tx>
          <c:spPr>
            <a:solidFill>
              <a:schemeClr val="accent1">
                <a:lumMod val="60000"/>
              </a:schemeClr>
            </a:solidFill>
            <a:ln>
              <a:noFill/>
            </a:ln>
            <a:effectLst/>
          </c:spPr>
          <c:invertIfNegative val="0"/>
          <c:cat>
            <c:numRef>
              <c:f>Capacity!$F$2334:$Q$2334</c:f>
              <c:numCache>
                <c:formatCode>General</c:formatCode>
                <c:ptCount val="12"/>
                <c:pt idx="0">
                  <c:v>2019</c:v>
                </c:pt>
                <c:pt idx="1">
                  <c:v>2020</c:v>
                </c:pt>
                <c:pt idx="2">
                  <c:v>2025</c:v>
                </c:pt>
                <c:pt idx="3">
                  <c:v>2030</c:v>
                </c:pt>
                <c:pt idx="4">
                  <c:v>2035</c:v>
                </c:pt>
                <c:pt idx="5">
                  <c:v>2040</c:v>
                </c:pt>
                <c:pt idx="6">
                  <c:v>2045</c:v>
                </c:pt>
                <c:pt idx="7">
                  <c:v>2050</c:v>
                </c:pt>
                <c:pt idx="8">
                  <c:v>2055</c:v>
                </c:pt>
                <c:pt idx="9">
                  <c:v>2070</c:v>
                </c:pt>
                <c:pt idx="10">
                  <c:v>2085</c:v>
                </c:pt>
                <c:pt idx="11">
                  <c:v>2100</c:v>
                </c:pt>
              </c:numCache>
            </c:numRef>
          </c:cat>
          <c:val>
            <c:numRef>
              <c:f>Capacity!$F$2353:$Q$2353</c:f>
              <c:numCache>
                <c:formatCode>0.0</c:formatCode>
                <c:ptCount val="12"/>
                <c:pt idx="0">
                  <c:v>795.15633496856333</c:v>
                </c:pt>
                <c:pt idx="1">
                  <c:v>960.21736066393714</c:v>
                </c:pt>
                <c:pt idx="2">
                  <c:v>988.80086882493106</c:v>
                </c:pt>
                <c:pt idx="3">
                  <c:v>1203.5839180658911</c:v>
                </c:pt>
                <c:pt idx="4">
                  <c:v>2263.4000125638595</c:v>
                </c:pt>
                <c:pt idx="5">
                  <c:v>3073.4028343502669</c:v>
                </c:pt>
                <c:pt idx="6">
                  <c:v>3351.4297886894365</c:v>
                </c:pt>
                <c:pt idx="7">
                  <c:v>4170.2924393101275</c:v>
                </c:pt>
                <c:pt idx="8">
                  <c:v>5288.0300699216086</c:v>
                </c:pt>
                <c:pt idx="9">
                  <c:v>9848.0008321213518</c:v>
                </c:pt>
                <c:pt idx="10">
                  <c:v>13889.275393297234</c:v>
                </c:pt>
                <c:pt idx="11">
                  <c:v>18041.067306642984</c:v>
                </c:pt>
              </c:numCache>
            </c:numRef>
          </c:val>
          <c:extLst>
            <c:ext xmlns:c16="http://schemas.microsoft.com/office/drawing/2014/chart" uri="{C3380CC4-5D6E-409C-BE32-E72D297353CC}">
              <c16:uniqueId val="{00000006-6BF0-453A-8520-431490D1D2C3}"/>
            </c:ext>
          </c:extLst>
        </c:ser>
        <c:ser>
          <c:idx val="7"/>
          <c:order val="7"/>
          <c:tx>
            <c:strRef>
              <c:f>Capacity!$E$2354</c:f>
              <c:strCache>
                <c:ptCount val="1"/>
                <c:pt idx="0">
                  <c:v>Coal (CCS)</c:v>
                </c:pt>
              </c:strCache>
            </c:strRef>
          </c:tx>
          <c:spPr>
            <a:solidFill>
              <a:schemeClr val="accent2">
                <a:lumMod val="60000"/>
              </a:schemeClr>
            </a:solidFill>
            <a:ln>
              <a:noFill/>
            </a:ln>
            <a:effectLst/>
          </c:spPr>
          <c:invertIfNegative val="0"/>
          <c:cat>
            <c:numRef>
              <c:f>Capacity!$F$2334:$Q$2334</c:f>
              <c:numCache>
                <c:formatCode>General</c:formatCode>
                <c:ptCount val="12"/>
                <c:pt idx="0">
                  <c:v>2019</c:v>
                </c:pt>
                <c:pt idx="1">
                  <c:v>2020</c:v>
                </c:pt>
                <c:pt idx="2">
                  <c:v>2025</c:v>
                </c:pt>
                <c:pt idx="3">
                  <c:v>2030</c:v>
                </c:pt>
                <c:pt idx="4">
                  <c:v>2035</c:v>
                </c:pt>
                <c:pt idx="5">
                  <c:v>2040</c:v>
                </c:pt>
                <c:pt idx="6">
                  <c:v>2045</c:v>
                </c:pt>
                <c:pt idx="7">
                  <c:v>2050</c:v>
                </c:pt>
                <c:pt idx="8">
                  <c:v>2055</c:v>
                </c:pt>
                <c:pt idx="9">
                  <c:v>2070</c:v>
                </c:pt>
                <c:pt idx="10">
                  <c:v>2085</c:v>
                </c:pt>
                <c:pt idx="11">
                  <c:v>2100</c:v>
                </c:pt>
              </c:numCache>
            </c:numRef>
          </c:cat>
          <c:val>
            <c:numRef>
              <c:f>Capacity!$F$2354:$Q$2354</c:f>
              <c:numCache>
                <c:formatCode>0.0</c:formatCode>
                <c:ptCount val="12"/>
                <c:pt idx="0">
                  <c:v>0</c:v>
                </c:pt>
                <c:pt idx="1">
                  <c:v>0</c:v>
                </c:pt>
                <c:pt idx="2">
                  <c:v>0</c:v>
                </c:pt>
                <c:pt idx="3">
                  <c:v>0</c:v>
                </c:pt>
                <c:pt idx="4">
                  <c:v>0</c:v>
                </c:pt>
                <c:pt idx="5">
                  <c:v>0</c:v>
                </c:pt>
                <c:pt idx="6">
                  <c:v>0</c:v>
                </c:pt>
                <c:pt idx="7">
                  <c:v>0</c:v>
                </c:pt>
                <c:pt idx="8">
                  <c:v>0</c:v>
                </c:pt>
                <c:pt idx="9">
                  <c:v>0</c:v>
                </c:pt>
                <c:pt idx="10">
                  <c:v>0</c:v>
                </c:pt>
                <c:pt idx="11">
                  <c:v>0</c:v>
                </c:pt>
              </c:numCache>
            </c:numRef>
          </c:val>
          <c:extLst>
            <c:ext xmlns:c16="http://schemas.microsoft.com/office/drawing/2014/chart" uri="{C3380CC4-5D6E-409C-BE32-E72D297353CC}">
              <c16:uniqueId val="{00000007-6BF0-453A-8520-431490D1D2C3}"/>
            </c:ext>
          </c:extLst>
        </c:ser>
        <c:ser>
          <c:idx val="8"/>
          <c:order val="8"/>
          <c:tx>
            <c:strRef>
              <c:f>Capacity!$E$2355</c:f>
              <c:strCache>
                <c:ptCount val="1"/>
                <c:pt idx="0">
                  <c:v>Gas (CCS)</c:v>
                </c:pt>
              </c:strCache>
            </c:strRef>
          </c:tx>
          <c:spPr>
            <a:solidFill>
              <a:schemeClr val="accent3">
                <a:lumMod val="60000"/>
              </a:schemeClr>
            </a:solidFill>
            <a:ln>
              <a:noFill/>
            </a:ln>
            <a:effectLst/>
          </c:spPr>
          <c:invertIfNegative val="0"/>
          <c:cat>
            <c:numRef>
              <c:f>Capacity!$F$2334:$Q$2334</c:f>
              <c:numCache>
                <c:formatCode>General</c:formatCode>
                <c:ptCount val="12"/>
                <c:pt idx="0">
                  <c:v>2019</c:v>
                </c:pt>
                <c:pt idx="1">
                  <c:v>2020</c:v>
                </c:pt>
                <c:pt idx="2">
                  <c:v>2025</c:v>
                </c:pt>
                <c:pt idx="3">
                  <c:v>2030</c:v>
                </c:pt>
                <c:pt idx="4">
                  <c:v>2035</c:v>
                </c:pt>
                <c:pt idx="5">
                  <c:v>2040</c:v>
                </c:pt>
                <c:pt idx="6">
                  <c:v>2045</c:v>
                </c:pt>
                <c:pt idx="7">
                  <c:v>2050</c:v>
                </c:pt>
                <c:pt idx="8">
                  <c:v>2055</c:v>
                </c:pt>
                <c:pt idx="9">
                  <c:v>2070</c:v>
                </c:pt>
                <c:pt idx="10">
                  <c:v>2085</c:v>
                </c:pt>
                <c:pt idx="11">
                  <c:v>2100</c:v>
                </c:pt>
              </c:numCache>
            </c:numRef>
          </c:cat>
          <c:val>
            <c:numRef>
              <c:f>Capacity!$F$2355:$Q$2355</c:f>
              <c:numCache>
                <c:formatCode>0.0</c:formatCode>
                <c:ptCount val="12"/>
                <c:pt idx="0">
                  <c:v>0</c:v>
                </c:pt>
                <c:pt idx="1">
                  <c:v>0</c:v>
                </c:pt>
                <c:pt idx="2">
                  <c:v>0</c:v>
                </c:pt>
                <c:pt idx="3">
                  <c:v>8.0434123410998808</c:v>
                </c:pt>
                <c:pt idx="4">
                  <c:v>88.757815795577315</c:v>
                </c:pt>
                <c:pt idx="5">
                  <c:v>94.602414348188148</c:v>
                </c:pt>
                <c:pt idx="6">
                  <c:v>97.96534979662384</c:v>
                </c:pt>
                <c:pt idx="7">
                  <c:v>97.96534979662384</c:v>
                </c:pt>
                <c:pt idx="8">
                  <c:v>94.617487509028336</c:v>
                </c:pt>
                <c:pt idx="9">
                  <c:v>5.2244519799097979</c:v>
                </c:pt>
                <c:pt idx="10">
                  <c:v>0</c:v>
                </c:pt>
                <c:pt idx="11">
                  <c:v>0</c:v>
                </c:pt>
              </c:numCache>
            </c:numRef>
          </c:val>
          <c:extLst>
            <c:ext xmlns:c16="http://schemas.microsoft.com/office/drawing/2014/chart" uri="{C3380CC4-5D6E-409C-BE32-E72D297353CC}">
              <c16:uniqueId val="{00000008-6BF0-453A-8520-431490D1D2C3}"/>
            </c:ext>
          </c:extLst>
        </c:ser>
        <c:dLbls>
          <c:showLegendKey val="0"/>
          <c:showVal val="0"/>
          <c:showCatName val="0"/>
          <c:showSerName val="0"/>
          <c:showPercent val="0"/>
          <c:showBubbleSize val="0"/>
        </c:dLbls>
        <c:gapWidth val="150"/>
        <c:overlap val="100"/>
        <c:axId val="1364139952"/>
        <c:axId val="1364138288"/>
      </c:barChart>
      <c:catAx>
        <c:axId val="13641399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364138288"/>
        <c:crosses val="autoZero"/>
        <c:auto val="1"/>
        <c:lblAlgn val="ctr"/>
        <c:lblOffset val="100"/>
        <c:noMultiLvlLbl val="0"/>
      </c:catAx>
      <c:valAx>
        <c:axId val="1364138288"/>
        <c:scaling>
          <c:orientation val="minMax"/>
          <c:min val="0"/>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364139952"/>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200"/>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none" strike="noStrike" kern="1200" spc="0" baseline="0">
                <a:solidFill>
                  <a:schemeClr val="tx1">
                    <a:lumMod val="65000"/>
                    <a:lumOff val="35000"/>
                  </a:schemeClr>
                </a:solidFill>
                <a:latin typeface="+mn-lt"/>
                <a:ea typeface="+mn-ea"/>
                <a:cs typeface="+mn-cs"/>
              </a:defRPr>
            </a:pPr>
            <a:r>
              <a:rPr lang="en-US" b="1"/>
              <a:t>Copper demand, Million tonnes</a:t>
            </a:r>
          </a:p>
        </c:rich>
      </c:tx>
      <c:overlay val="0"/>
      <c:spPr>
        <a:noFill/>
        <a:ln>
          <a:noFill/>
        </a:ln>
        <a:effectLst/>
      </c:spPr>
      <c:txPr>
        <a:bodyPr rot="0" spcFirstLastPara="1" vertOverflow="ellipsis" vert="horz" wrap="square" anchor="ctr" anchorCtr="1"/>
        <a:lstStyle/>
        <a:p>
          <a:pPr>
            <a:defRPr sz="144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Minerals!$E$46</c:f>
              <c:strCache>
                <c:ptCount val="1"/>
                <c:pt idx="0">
                  <c:v>Wind</c:v>
                </c:pt>
              </c:strCache>
            </c:strRef>
          </c:tx>
          <c:spPr>
            <a:solidFill>
              <a:schemeClr val="accent1"/>
            </a:solidFill>
            <a:ln>
              <a:noFill/>
            </a:ln>
            <a:effectLst/>
          </c:spPr>
          <c:invertIfNegative val="0"/>
          <c:cat>
            <c:numRef>
              <c:f>Minerals!$F$45:$H$45</c:f>
              <c:numCache>
                <c:formatCode>General</c:formatCode>
                <c:ptCount val="3"/>
                <c:pt idx="0">
                  <c:v>2019</c:v>
                </c:pt>
                <c:pt idx="1">
                  <c:v>2050</c:v>
                </c:pt>
                <c:pt idx="2">
                  <c:v>2100</c:v>
                </c:pt>
              </c:numCache>
            </c:numRef>
          </c:cat>
          <c:val>
            <c:numRef>
              <c:f>Minerals!$F$46:$H$46</c:f>
              <c:numCache>
                <c:formatCode>0.0</c:formatCode>
                <c:ptCount val="3"/>
                <c:pt idx="0">
                  <c:v>2.7114831022428008</c:v>
                </c:pt>
                <c:pt idx="1">
                  <c:v>18.215001331109956</c:v>
                </c:pt>
                <c:pt idx="2">
                  <c:v>42.117394913226391</c:v>
                </c:pt>
              </c:numCache>
            </c:numRef>
          </c:val>
          <c:extLst>
            <c:ext xmlns:c16="http://schemas.microsoft.com/office/drawing/2014/chart" uri="{C3380CC4-5D6E-409C-BE32-E72D297353CC}">
              <c16:uniqueId val="{00000000-AEF2-4EE4-A80E-C70F8729EEE8}"/>
            </c:ext>
          </c:extLst>
        </c:ser>
        <c:ser>
          <c:idx val="1"/>
          <c:order val="1"/>
          <c:tx>
            <c:strRef>
              <c:f>Minerals!$E$47</c:f>
              <c:strCache>
                <c:ptCount val="1"/>
                <c:pt idx="0">
                  <c:v>Solar</c:v>
                </c:pt>
              </c:strCache>
            </c:strRef>
          </c:tx>
          <c:spPr>
            <a:solidFill>
              <a:schemeClr val="accent2"/>
            </a:solidFill>
            <a:ln>
              <a:noFill/>
            </a:ln>
            <a:effectLst/>
          </c:spPr>
          <c:invertIfNegative val="0"/>
          <c:cat>
            <c:numRef>
              <c:f>Minerals!$F$45:$H$45</c:f>
              <c:numCache>
                <c:formatCode>General</c:formatCode>
                <c:ptCount val="3"/>
                <c:pt idx="0">
                  <c:v>2019</c:v>
                </c:pt>
                <c:pt idx="1">
                  <c:v>2050</c:v>
                </c:pt>
                <c:pt idx="2">
                  <c:v>2100</c:v>
                </c:pt>
              </c:numCache>
            </c:numRef>
          </c:cat>
          <c:val>
            <c:numRef>
              <c:f>Minerals!$F$47:$H$47</c:f>
              <c:numCache>
                <c:formatCode>0.0</c:formatCode>
                <c:ptCount val="3"/>
                <c:pt idx="0">
                  <c:v>0.42944177909999987</c:v>
                </c:pt>
                <c:pt idx="1">
                  <c:v>23.553005824177017</c:v>
                </c:pt>
                <c:pt idx="2">
                  <c:v>61.620053499620433</c:v>
                </c:pt>
              </c:numCache>
            </c:numRef>
          </c:val>
          <c:extLst>
            <c:ext xmlns:c16="http://schemas.microsoft.com/office/drawing/2014/chart" uri="{C3380CC4-5D6E-409C-BE32-E72D297353CC}">
              <c16:uniqueId val="{00000001-AEF2-4EE4-A80E-C70F8729EEE8}"/>
            </c:ext>
          </c:extLst>
        </c:ser>
        <c:ser>
          <c:idx val="2"/>
          <c:order val="2"/>
          <c:tx>
            <c:strRef>
              <c:f>Minerals!$E$48</c:f>
              <c:strCache>
                <c:ptCount val="1"/>
                <c:pt idx="0">
                  <c:v>Nuclear</c:v>
                </c:pt>
              </c:strCache>
            </c:strRef>
          </c:tx>
          <c:spPr>
            <a:solidFill>
              <a:schemeClr val="accent3"/>
            </a:solidFill>
            <a:ln>
              <a:noFill/>
            </a:ln>
            <a:effectLst/>
          </c:spPr>
          <c:invertIfNegative val="0"/>
          <c:cat>
            <c:numRef>
              <c:f>Minerals!$F$45:$H$45</c:f>
              <c:numCache>
                <c:formatCode>General</c:formatCode>
                <c:ptCount val="3"/>
                <c:pt idx="0">
                  <c:v>2019</c:v>
                </c:pt>
                <c:pt idx="1">
                  <c:v>2050</c:v>
                </c:pt>
                <c:pt idx="2">
                  <c:v>2100</c:v>
                </c:pt>
              </c:numCache>
            </c:numRef>
          </c:cat>
          <c:val>
            <c:numRef>
              <c:f>Minerals!$F$48:$H$48</c:f>
              <c:numCache>
                <c:formatCode>0.0</c:formatCode>
                <c:ptCount val="3"/>
                <c:pt idx="0">
                  <c:v>0.5673421529999999</c:v>
                </c:pt>
                <c:pt idx="1">
                  <c:v>1.6994512809252191</c:v>
                </c:pt>
                <c:pt idx="2">
                  <c:v>1.7023784422507693</c:v>
                </c:pt>
              </c:numCache>
            </c:numRef>
          </c:val>
          <c:extLst>
            <c:ext xmlns:c16="http://schemas.microsoft.com/office/drawing/2014/chart" uri="{C3380CC4-5D6E-409C-BE32-E72D297353CC}">
              <c16:uniqueId val="{00000002-AEF2-4EE4-A80E-C70F8729EEE8}"/>
            </c:ext>
          </c:extLst>
        </c:ser>
        <c:ser>
          <c:idx val="3"/>
          <c:order val="3"/>
          <c:tx>
            <c:strRef>
              <c:f>Minerals!$E$49</c:f>
              <c:strCache>
                <c:ptCount val="1"/>
                <c:pt idx="0">
                  <c:v>Coal</c:v>
                </c:pt>
              </c:strCache>
            </c:strRef>
          </c:tx>
          <c:spPr>
            <a:solidFill>
              <a:schemeClr val="accent4"/>
            </a:solidFill>
            <a:ln>
              <a:noFill/>
            </a:ln>
            <a:effectLst/>
          </c:spPr>
          <c:invertIfNegative val="0"/>
          <c:cat>
            <c:numRef>
              <c:f>Minerals!$F$45:$H$45</c:f>
              <c:numCache>
                <c:formatCode>General</c:formatCode>
                <c:ptCount val="3"/>
                <c:pt idx="0">
                  <c:v>2019</c:v>
                </c:pt>
                <c:pt idx="1">
                  <c:v>2050</c:v>
                </c:pt>
                <c:pt idx="2">
                  <c:v>2100</c:v>
                </c:pt>
              </c:numCache>
            </c:numRef>
          </c:cat>
          <c:val>
            <c:numRef>
              <c:f>Minerals!$F$49:$H$49</c:f>
              <c:numCache>
                <c:formatCode>0.0</c:formatCode>
                <c:ptCount val="3"/>
                <c:pt idx="0">
                  <c:v>1.8124827999999999</c:v>
                </c:pt>
                <c:pt idx="1">
                  <c:v>-6.0147199720805843E-18</c:v>
                </c:pt>
                <c:pt idx="2">
                  <c:v>-1.1495795634863804E-17</c:v>
                </c:pt>
              </c:numCache>
            </c:numRef>
          </c:val>
          <c:extLst>
            <c:ext xmlns:c16="http://schemas.microsoft.com/office/drawing/2014/chart" uri="{C3380CC4-5D6E-409C-BE32-E72D297353CC}">
              <c16:uniqueId val="{00000003-AEF2-4EE4-A80E-C70F8729EEE8}"/>
            </c:ext>
          </c:extLst>
        </c:ser>
        <c:ser>
          <c:idx val="4"/>
          <c:order val="4"/>
          <c:tx>
            <c:strRef>
              <c:f>Minerals!$E$50</c:f>
              <c:strCache>
                <c:ptCount val="1"/>
                <c:pt idx="0">
                  <c:v>Natural gas</c:v>
                </c:pt>
              </c:strCache>
            </c:strRef>
          </c:tx>
          <c:spPr>
            <a:solidFill>
              <a:schemeClr val="accent5"/>
            </a:solidFill>
            <a:ln>
              <a:noFill/>
            </a:ln>
            <a:effectLst/>
          </c:spPr>
          <c:invertIfNegative val="0"/>
          <c:cat>
            <c:numRef>
              <c:f>Minerals!$F$45:$H$45</c:f>
              <c:numCache>
                <c:formatCode>General</c:formatCode>
                <c:ptCount val="3"/>
                <c:pt idx="0">
                  <c:v>2019</c:v>
                </c:pt>
                <c:pt idx="1">
                  <c:v>2050</c:v>
                </c:pt>
                <c:pt idx="2">
                  <c:v>2100</c:v>
                </c:pt>
              </c:numCache>
            </c:numRef>
          </c:cat>
          <c:val>
            <c:numRef>
              <c:f>Minerals!$F$50:$H$50</c:f>
              <c:numCache>
                <c:formatCode>0.0</c:formatCode>
                <c:ptCount val="3"/>
                <c:pt idx="0">
                  <c:v>1.9623262999999997</c:v>
                </c:pt>
                <c:pt idx="1">
                  <c:v>0.28328256417691028</c:v>
                </c:pt>
                <c:pt idx="2">
                  <c:v>0.35246573200825443</c:v>
                </c:pt>
              </c:numCache>
            </c:numRef>
          </c:val>
          <c:extLst>
            <c:ext xmlns:c16="http://schemas.microsoft.com/office/drawing/2014/chart" uri="{C3380CC4-5D6E-409C-BE32-E72D297353CC}">
              <c16:uniqueId val="{00000004-AEF2-4EE4-A80E-C70F8729EEE8}"/>
            </c:ext>
          </c:extLst>
        </c:ser>
        <c:dLbls>
          <c:showLegendKey val="0"/>
          <c:showVal val="0"/>
          <c:showCatName val="0"/>
          <c:showSerName val="0"/>
          <c:showPercent val="0"/>
          <c:showBubbleSize val="0"/>
        </c:dLbls>
        <c:gapWidth val="150"/>
        <c:overlap val="100"/>
        <c:axId val="861312656"/>
        <c:axId val="861311408"/>
      </c:barChart>
      <c:catAx>
        <c:axId val="861312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861311408"/>
        <c:crosses val="autoZero"/>
        <c:auto val="1"/>
        <c:lblAlgn val="ctr"/>
        <c:lblOffset val="100"/>
        <c:noMultiLvlLbl val="0"/>
      </c:catAx>
      <c:valAx>
        <c:axId val="861311408"/>
        <c:scaling>
          <c:orientation val="minMax"/>
          <c:min val="0"/>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8613126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200"/>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1" Type="http://schemas.openxmlformats.org/officeDocument/2006/relationships/hyperlink" Target="FAOSTAT_data.xlsx"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4B17CA-97EB-44A4-B820-C09C599ED21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E8F4581-D0D9-4167-A0F8-AF1DCBBB6599}">
      <dgm:prSet phldrT="[Text]" custT="1"/>
      <dgm:spPr/>
      <dgm:t>
        <a:bodyPr/>
        <a:lstStyle/>
        <a:p>
          <a:r>
            <a:rPr lang="en-US" sz="1600" b="1" dirty="0"/>
            <a:t>(4) Database split</a:t>
          </a:r>
        </a:p>
      </dgm:t>
    </dgm:pt>
    <dgm:pt modelId="{86050FAE-97FF-4DC7-B801-762D06BAD6A7}" type="parTrans" cxnId="{62188B82-047E-44BE-8ECE-03521CA1ECE4}">
      <dgm:prSet/>
      <dgm:spPr/>
      <dgm:t>
        <a:bodyPr/>
        <a:lstStyle/>
        <a:p>
          <a:endParaRPr lang="en-US" sz="1400"/>
        </a:p>
      </dgm:t>
    </dgm:pt>
    <dgm:pt modelId="{6DAEDFA1-BC9D-4997-85E7-3EB8465064B8}" type="sibTrans" cxnId="{62188B82-047E-44BE-8ECE-03521CA1ECE4}">
      <dgm:prSet/>
      <dgm:spPr/>
      <dgm:t>
        <a:bodyPr/>
        <a:lstStyle/>
        <a:p>
          <a:endParaRPr lang="en-US" sz="1400"/>
        </a:p>
      </dgm:t>
    </dgm:pt>
    <dgm:pt modelId="{09F4FC60-1B18-4CAD-AD94-7F5821F2650A}">
      <dgm:prSet phldrT="[Text]" custT="1"/>
      <dgm:spPr/>
      <dgm:t>
        <a:bodyPr lIns="0" tIns="0" rIns="0" bIns="0"/>
        <a:lstStyle/>
        <a:p>
          <a:pPr algn="l"/>
          <a:r>
            <a:rPr lang="en-US" sz="1400" b="1" i="1" dirty="0"/>
            <a:t>Data: </a:t>
          </a:r>
          <a:r>
            <a:rPr lang="en-US" sz="1400" dirty="0"/>
            <a:t>Split targets from Step 3.</a:t>
          </a:r>
        </a:p>
      </dgm:t>
    </dgm:pt>
    <dgm:pt modelId="{B00E7FC3-0CB4-4F8F-BC2B-F287284731A3}" type="parTrans" cxnId="{192CD293-8A5C-47BA-B010-206C18049B61}">
      <dgm:prSet/>
      <dgm:spPr/>
      <dgm:t>
        <a:bodyPr/>
        <a:lstStyle/>
        <a:p>
          <a:endParaRPr lang="en-US" sz="1400"/>
        </a:p>
      </dgm:t>
    </dgm:pt>
    <dgm:pt modelId="{F6272118-863D-4B66-8B1A-237C830E1BDD}" type="sibTrans" cxnId="{192CD293-8A5C-47BA-B010-206C18049B61}">
      <dgm:prSet/>
      <dgm:spPr/>
      <dgm:t>
        <a:bodyPr/>
        <a:lstStyle/>
        <a:p>
          <a:endParaRPr lang="en-US" sz="1400"/>
        </a:p>
      </dgm:t>
    </dgm:pt>
    <dgm:pt modelId="{B22335FB-8C6E-468D-820D-14C101084711}">
      <dgm:prSet phldrT="[Text]" custT="1"/>
      <dgm:spPr/>
      <dgm:t>
        <a:bodyPr/>
        <a:lstStyle/>
        <a:p>
          <a:r>
            <a:rPr lang="en-US" sz="1600" b="1" dirty="0"/>
            <a:t>(5) Construction of the final database</a:t>
          </a:r>
        </a:p>
      </dgm:t>
    </dgm:pt>
    <dgm:pt modelId="{8FDE2D31-3264-4084-8D4D-9265D175CD83}" type="parTrans" cxnId="{688DAB2F-AC8D-4CF9-8A65-2A7615493D03}">
      <dgm:prSet/>
      <dgm:spPr/>
      <dgm:t>
        <a:bodyPr/>
        <a:lstStyle/>
        <a:p>
          <a:endParaRPr lang="en-US" sz="1400"/>
        </a:p>
      </dgm:t>
    </dgm:pt>
    <dgm:pt modelId="{61E37199-B1BC-4195-81AE-F6676E5D1E03}" type="sibTrans" cxnId="{688DAB2F-AC8D-4CF9-8A65-2A7615493D03}">
      <dgm:prSet/>
      <dgm:spPr/>
      <dgm:t>
        <a:bodyPr/>
        <a:lstStyle/>
        <a:p>
          <a:endParaRPr lang="en-US" sz="1400"/>
        </a:p>
      </dgm:t>
    </dgm:pt>
    <dgm:pt modelId="{2E34091C-81F1-418E-A378-9C63A72F80EE}">
      <dgm:prSet phldrT="[Text]" custT="1"/>
      <dgm:spPr/>
      <dgm:t>
        <a:bodyPr lIns="0" tIns="0" rIns="0" bIns="0"/>
        <a:lstStyle/>
        <a:p>
          <a:r>
            <a:rPr lang="en-US" sz="1400" b="1" i="1" dirty="0"/>
            <a:t>Data:</a:t>
          </a:r>
          <a:r>
            <a:rPr lang="en-US" sz="1400" dirty="0"/>
            <a:t> Disaggregated database from Step 4.</a:t>
          </a:r>
        </a:p>
      </dgm:t>
    </dgm:pt>
    <dgm:pt modelId="{CE329964-AD52-4D0D-8AEB-B2AB3BB08984}" type="parTrans" cxnId="{836CA368-90F1-4CCA-9DD4-956FF02DDC63}">
      <dgm:prSet/>
      <dgm:spPr/>
      <dgm:t>
        <a:bodyPr/>
        <a:lstStyle/>
        <a:p>
          <a:endParaRPr lang="en-US" sz="1400"/>
        </a:p>
      </dgm:t>
    </dgm:pt>
    <dgm:pt modelId="{9AE86BF2-31E5-44A9-A171-C62186F72506}" type="sibTrans" cxnId="{836CA368-90F1-4CCA-9DD4-956FF02DDC63}">
      <dgm:prSet/>
      <dgm:spPr/>
      <dgm:t>
        <a:bodyPr/>
        <a:lstStyle/>
        <a:p>
          <a:endParaRPr lang="en-US" sz="1400"/>
        </a:p>
      </dgm:t>
    </dgm:pt>
    <dgm:pt modelId="{00A40046-DE1D-4B2D-989B-0FBCB12730EB}">
      <dgm:prSet phldrT="[Text]" custT="1"/>
      <dgm:spPr/>
      <dgm:t>
        <a:bodyPr/>
        <a:lstStyle/>
        <a:p>
          <a:r>
            <a:rPr lang="en-US" sz="1600" b="1" dirty="0"/>
            <a:t>(1) Data preparation (output splits)</a:t>
          </a:r>
        </a:p>
      </dgm:t>
    </dgm:pt>
    <dgm:pt modelId="{FAB66DEF-667E-4AE8-B7EE-B9BC0E628AFC}" type="parTrans" cxnId="{388DAB55-E5FC-40EE-A0A8-9F123D30502A}">
      <dgm:prSet/>
      <dgm:spPr/>
      <dgm:t>
        <a:bodyPr/>
        <a:lstStyle/>
        <a:p>
          <a:endParaRPr lang="en-US" sz="1400"/>
        </a:p>
      </dgm:t>
    </dgm:pt>
    <dgm:pt modelId="{D1F678E0-0719-408C-A26C-205EFBC4E07D}" type="sibTrans" cxnId="{388DAB55-E5FC-40EE-A0A8-9F123D30502A}">
      <dgm:prSet/>
      <dgm:spPr/>
      <dgm:t>
        <a:bodyPr/>
        <a:lstStyle/>
        <a:p>
          <a:endParaRPr lang="en-US" sz="1400"/>
        </a:p>
      </dgm:t>
    </dgm:pt>
    <dgm:pt modelId="{DA10C7F5-748A-4881-97B3-2B1460CF0550}">
      <dgm:prSet phldrT="[Text]" custT="1"/>
      <dgm:spPr/>
      <dgm:t>
        <a:bodyPr lIns="0" tIns="0" rIns="0" bIns="0"/>
        <a:lstStyle/>
        <a:p>
          <a:r>
            <a:rPr lang="en-US" sz="1400" b="1" i="1" dirty="0"/>
            <a:t>Data:</a:t>
          </a:r>
          <a:r>
            <a:rPr lang="en-US" sz="1400" dirty="0"/>
            <a:t> Volumes of primary and secondary production, volumes of waste, recycling rates, bilateral trade data for sectors or interest.</a:t>
          </a:r>
        </a:p>
      </dgm:t>
      <dgm:extLst>
        <a:ext uri="{E40237B7-FDA0-4F09-8148-C483321AD2D9}">
          <dgm14:cNvPr xmlns:dgm14="http://schemas.microsoft.com/office/drawing/2010/diagram" id="0" name="" title="fdsfsa">
            <a:hlinkClick xmlns:r="http://schemas.openxmlformats.org/officeDocument/2006/relationships" r:id="rId1"/>
          </dgm14:cNvPr>
        </a:ext>
      </dgm:extLst>
    </dgm:pt>
    <dgm:pt modelId="{762C0E5E-EF8F-47CA-8A2F-F8AC93FA4525}" type="parTrans" cxnId="{0C78EE61-4719-4BC6-8D03-B485608452EC}">
      <dgm:prSet/>
      <dgm:spPr/>
      <dgm:t>
        <a:bodyPr/>
        <a:lstStyle/>
        <a:p>
          <a:endParaRPr lang="en-US" sz="1400"/>
        </a:p>
      </dgm:t>
    </dgm:pt>
    <dgm:pt modelId="{13B57D31-83A9-44F1-91D9-3FDF022D8EFC}" type="sibTrans" cxnId="{0C78EE61-4719-4BC6-8D03-B485608452EC}">
      <dgm:prSet/>
      <dgm:spPr/>
      <dgm:t>
        <a:bodyPr/>
        <a:lstStyle/>
        <a:p>
          <a:endParaRPr lang="en-US" sz="1400"/>
        </a:p>
      </dgm:t>
    </dgm:pt>
    <dgm:pt modelId="{94F329B9-99F1-4B4D-8323-29C3B178004B}">
      <dgm:prSet phldrT="[Text]" custT="1"/>
      <dgm:spPr/>
      <dgm:t>
        <a:bodyPr lIns="0" tIns="0" rIns="0" bIns="0"/>
        <a:lstStyle/>
        <a:p>
          <a:r>
            <a:rPr lang="en-US" sz="1400" dirty="0"/>
            <a:t>Construction of the production targets using volume and price data. </a:t>
          </a:r>
        </a:p>
      </dgm:t>
    </dgm:pt>
    <dgm:pt modelId="{48CCCCBF-874D-4ED2-A8EA-0EC10FE9FE4B}" type="parTrans" cxnId="{31DD0EDB-B1EC-4FF9-B8FA-F4A0DEEFDACE}">
      <dgm:prSet/>
      <dgm:spPr/>
      <dgm:t>
        <a:bodyPr/>
        <a:lstStyle/>
        <a:p>
          <a:endParaRPr lang="en-US" sz="1400"/>
        </a:p>
      </dgm:t>
    </dgm:pt>
    <dgm:pt modelId="{279C4ED4-19C0-4A50-9D69-2DF6197D71BC}" type="sibTrans" cxnId="{31DD0EDB-B1EC-4FF9-B8FA-F4A0DEEFDACE}">
      <dgm:prSet/>
      <dgm:spPr/>
      <dgm:t>
        <a:bodyPr/>
        <a:lstStyle/>
        <a:p>
          <a:endParaRPr lang="en-US" sz="1400"/>
        </a:p>
      </dgm:t>
    </dgm:pt>
    <dgm:pt modelId="{1F98DC1F-A6BE-4159-B63E-67B10198316C}">
      <dgm:prSet custT="1"/>
      <dgm:spPr/>
      <dgm:t>
        <a:bodyPr/>
        <a:lstStyle/>
        <a:p>
          <a:r>
            <a:rPr lang="en-US" sz="1400" dirty="0"/>
            <a:t>GTAP Data Base split using SPLITCOM. </a:t>
          </a:r>
        </a:p>
      </dgm:t>
    </dgm:pt>
    <dgm:pt modelId="{F96B784A-7577-43F8-9203-8A53629FFA1E}" type="parTrans" cxnId="{7BC76A1A-58C0-4C8A-8646-7A005A01D401}">
      <dgm:prSet/>
      <dgm:spPr/>
      <dgm:t>
        <a:bodyPr/>
        <a:lstStyle/>
        <a:p>
          <a:endParaRPr lang="en-US" sz="1400"/>
        </a:p>
      </dgm:t>
    </dgm:pt>
    <dgm:pt modelId="{704742F5-0867-4B3F-AD65-3C08EF1A07E6}" type="sibTrans" cxnId="{7BC76A1A-58C0-4C8A-8646-7A005A01D401}">
      <dgm:prSet/>
      <dgm:spPr/>
      <dgm:t>
        <a:bodyPr/>
        <a:lstStyle/>
        <a:p>
          <a:endParaRPr lang="en-US" sz="1400"/>
        </a:p>
      </dgm:t>
    </dgm:pt>
    <dgm:pt modelId="{AEE07D6E-AD5B-4D4F-94B6-B7BF33D3B1BD}">
      <dgm:prSet phldrT="[Text]" custT="1"/>
      <dgm:spPr/>
      <dgm:t>
        <a:bodyPr/>
        <a:lstStyle/>
        <a:p>
          <a:r>
            <a:rPr lang="en-US" sz="1600" b="1" dirty="0"/>
            <a:t>(3) Targets’ reconciliation</a:t>
          </a:r>
        </a:p>
      </dgm:t>
    </dgm:pt>
    <dgm:pt modelId="{EFC3630E-9876-4432-A4A7-B6F2D8F38BA4}" type="parTrans" cxnId="{4CFDA954-E609-4F94-9918-87D21FEF0DBD}">
      <dgm:prSet/>
      <dgm:spPr/>
      <dgm:t>
        <a:bodyPr/>
        <a:lstStyle/>
        <a:p>
          <a:endParaRPr lang="en-US" sz="1400"/>
        </a:p>
      </dgm:t>
    </dgm:pt>
    <dgm:pt modelId="{AD90DA5D-A286-4B9D-B91C-D1F0AF0D9B7C}" type="sibTrans" cxnId="{4CFDA954-E609-4F94-9918-87D21FEF0DBD}">
      <dgm:prSet/>
      <dgm:spPr/>
      <dgm:t>
        <a:bodyPr/>
        <a:lstStyle/>
        <a:p>
          <a:endParaRPr lang="en-US" sz="1400"/>
        </a:p>
      </dgm:t>
    </dgm:pt>
    <dgm:pt modelId="{E170810D-425E-461D-9058-9E5CEA7CC8F5}">
      <dgm:prSet phldrT="[Text]" custT="1"/>
      <dgm:spPr/>
      <dgm:t>
        <a:bodyPr lIns="0" tIns="0" rIns="0" bIns="0"/>
        <a:lstStyle/>
        <a:p>
          <a:r>
            <a:rPr lang="en-US" sz="1400" dirty="0"/>
            <a:t>Reconciliation of the production targets, supply/use structures and trade data for disaggregated SAMs extracted from the GTAP.</a:t>
          </a:r>
        </a:p>
      </dgm:t>
    </dgm:pt>
    <dgm:pt modelId="{92A7C5DC-0D00-418F-A47C-528F45DAB57E}" type="parTrans" cxnId="{C92FC964-0B0E-4A90-AE83-7E2BF9FD94D3}">
      <dgm:prSet/>
      <dgm:spPr/>
      <dgm:t>
        <a:bodyPr/>
        <a:lstStyle/>
        <a:p>
          <a:endParaRPr lang="en-US" sz="1400"/>
        </a:p>
      </dgm:t>
    </dgm:pt>
    <dgm:pt modelId="{980A7A0E-104A-4F9A-8881-E0C2F571D8F5}" type="sibTrans" cxnId="{C92FC964-0B0E-4A90-AE83-7E2BF9FD94D3}">
      <dgm:prSet/>
      <dgm:spPr/>
      <dgm:t>
        <a:bodyPr/>
        <a:lstStyle/>
        <a:p>
          <a:endParaRPr lang="en-US" sz="1400"/>
        </a:p>
      </dgm:t>
    </dgm:pt>
    <dgm:pt modelId="{EC5FBEAF-74EE-4A9E-BD65-F53CAF0C2403}">
      <dgm:prSet phldrT="[Text]" custT="1"/>
      <dgm:spPr/>
      <dgm:t>
        <a:bodyPr lIns="0" tIns="0" rIns="0" bIns="0"/>
        <a:lstStyle/>
        <a:p>
          <a:r>
            <a:rPr lang="en-US" sz="1400" b="1" i="1" dirty="0"/>
            <a:t>Data:</a:t>
          </a:r>
          <a:r>
            <a:rPr lang="en-US" sz="1400" dirty="0"/>
            <a:t> GTAP 11 Power Data Base, data inputs from Steps 1 and 2.</a:t>
          </a:r>
        </a:p>
      </dgm:t>
    </dgm:pt>
    <dgm:pt modelId="{939CEA2B-8802-4E14-9B60-1C8375A4D10D}" type="parTrans" cxnId="{64A8C54E-8F4D-43DE-B763-BD8E967829B4}">
      <dgm:prSet/>
      <dgm:spPr/>
      <dgm:t>
        <a:bodyPr/>
        <a:lstStyle/>
        <a:p>
          <a:endParaRPr lang="en-US" sz="1400"/>
        </a:p>
      </dgm:t>
    </dgm:pt>
    <dgm:pt modelId="{D37CBA32-683F-46DC-81F1-71C6291AC4A6}" type="sibTrans" cxnId="{64A8C54E-8F4D-43DE-B763-BD8E967829B4}">
      <dgm:prSet/>
      <dgm:spPr/>
      <dgm:t>
        <a:bodyPr/>
        <a:lstStyle/>
        <a:p>
          <a:endParaRPr lang="en-US" sz="1400"/>
        </a:p>
      </dgm:t>
    </dgm:pt>
    <dgm:pt modelId="{934CC7B1-F61A-4294-A761-A3CCEFC8D5A0}">
      <dgm:prSet phldrT="[Text]" custT="1"/>
      <dgm:spPr/>
      <dgm:t>
        <a:bodyPr lIns="0" tIns="0" rIns="0" bIns="0"/>
        <a:lstStyle/>
        <a:p>
          <a:r>
            <a:rPr lang="en-US" sz="1400" dirty="0"/>
            <a:t>Incorporation of the energy and emission flows for disaggregated sectors. Compilation of the final database.</a:t>
          </a:r>
        </a:p>
      </dgm:t>
    </dgm:pt>
    <dgm:pt modelId="{B4289FE0-5A36-4272-A904-9F5F33128FB0}" type="parTrans" cxnId="{1DF06461-9156-4370-B8B6-E7C5B1CE6477}">
      <dgm:prSet/>
      <dgm:spPr/>
      <dgm:t>
        <a:bodyPr/>
        <a:lstStyle/>
        <a:p>
          <a:endParaRPr lang="en-US" sz="1400"/>
        </a:p>
      </dgm:t>
    </dgm:pt>
    <dgm:pt modelId="{50BC83B8-2677-4276-B51F-56B0E50B3CA1}" type="sibTrans" cxnId="{1DF06461-9156-4370-B8B6-E7C5B1CE6477}">
      <dgm:prSet/>
      <dgm:spPr/>
      <dgm:t>
        <a:bodyPr/>
        <a:lstStyle/>
        <a:p>
          <a:endParaRPr lang="en-US" sz="1400"/>
        </a:p>
      </dgm:t>
    </dgm:pt>
    <dgm:pt modelId="{EE172D81-7BC5-45EB-8D94-D0F57F5CA268}">
      <dgm:prSet phldrT="[Text]" custT="1"/>
      <dgm:spPr/>
      <dgm:t>
        <a:bodyPr/>
        <a:lstStyle/>
        <a:p>
          <a:r>
            <a:rPr lang="en-US" sz="1600" b="1" dirty="0"/>
            <a:t>(2) Data preparation (supply/use splits)</a:t>
          </a:r>
        </a:p>
      </dgm:t>
    </dgm:pt>
    <dgm:pt modelId="{1B1F0E34-CDA7-4191-80C6-68F626C8A62A}" type="parTrans" cxnId="{7CCDCA96-AD29-4DD9-BE3D-BDFB19974874}">
      <dgm:prSet/>
      <dgm:spPr/>
      <dgm:t>
        <a:bodyPr/>
        <a:lstStyle/>
        <a:p>
          <a:endParaRPr lang="en-US" sz="1600"/>
        </a:p>
      </dgm:t>
    </dgm:pt>
    <dgm:pt modelId="{5951F507-A83A-4833-870B-D2D18442436B}" type="sibTrans" cxnId="{7CCDCA96-AD29-4DD9-BE3D-BDFB19974874}">
      <dgm:prSet/>
      <dgm:spPr/>
      <dgm:t>
        <a:bodyPr/>
        <a:lstStyle/>
        <a:p>
          <a:endParaRPr lang="en-US" sz="1600"/>
        </a:p>
      </dgm:t>
    </dgm:pt>
    <dgm:pt modelId="{36DE0E3D-5184-417A-A4CB-97227A4F0530}">
      <dgm:prSet phldrT="[Text]" custT="1"/>
      <dgm:spPr/>
      <dgm:t>
        <a:bodyPr lIns="0" tIns="0" rIns="0" bIns="0"/>
        <a:lstStyle/>
        <a:p>
          <a:r>
            <a:rPr lang="en-US" sz="1400" b="1" i="1" dirty="0"/>
            <a:t>Data:</a:t>
          </a:r>
          <a:r>
            <a:rPr lang="en-US" sz="1400" dirty="0"/>
            <a:t> Disaggregated individual country input-output tables (USA, Korea, Japan, Canada), EXIOBASE, specific cost structure assumptions.</a:t>
          </a:r>
        </a:p>
      </dgm:t>
    </dgm:pt>
    <dgm:pt modelId="{F3A9589E-21A7-45AB-8B23-A9FE69242218}" type="parTrans" cxnId="{715052CE-7BC6-4B4C-A28A-3E11BB10389A}">
      <dgm:prSet/>
      <dgm:spPr/>
      <dgm:t>
        <a:bodyPr/>
        <a:lstStyle/>
        <a:p>
          <a:endParaRPr lang="en-US" sz="1600"/>
        </a:p>
      </dgm:t>
    </dgm:pt>
    <dgm:pt modelId="{788586F9-5C69-418D-AE2C-87444091EEB3}" type="sibTrans" cxnId="{715052CE-7BC6-4B4C-A28A-3E11BB10389A}">
      <dgm:prSet/>
      <dgm:spPr/>
      <dgm:t>
        <a:bodyPr/>
        <a:lstStyle/>
        <a:p>
          <a:endParaRPr lang="en-US" sz="1600"/>
        </a:p>
      </dgm:t>
    </dgm:pt>
    <dgm:pt modelId="{53431C3D-8654-469A-981E-5C0BA7E97187}">
      <dgm:prSet phldrT="[Text]" custT="1"/>
      <dgm:spPr/>
      <dgm:t>
        <a:bodyPr lIns="0" tIns="0" rIns="0" bIns="0"/>
        <a:lstStyle/>
        <a:p>
          <a:r>
            <a:rPr lang="en-US" sz="1400" b="1" i="1" dirty="0"/>
            <a:t>Data sources: </a:t>
          </a:r>
          <a:r>
            <a:rPr lang="en-US" sz="1400" b="0" i="0" dirty="0"/>
            <a:t>USGS, UNIDO, BACI, UNEP IRP MFA, PRODCOM, World Steel, </a:t>
          </a:r>
          <a:r>
            <a:rPr lang="en-US" sz="1400" b="0" i="0" dirty="0" err="1"/>
            <a:t>Jambeck</a:t>
          </a:r>
          <a:r>
            <a:rPr lang="en-US" sz="1400" b="0" i="0" dirty="0"/>
            <a:t> et al. (2015), Plastics Europe, Veolia, multiple country-specific data sources (for plastic recycling rates), World Bank, International Fertilizer Association (IFA), FAO.</a:t>
          </a:r>
          <a:endParaRPr lang="en-US" sz="1400" b="1" i="1" dirty="0"/>
        </a:p>
      </dgm:t>
    </dgm:pt>
    <dgm:pt modelId="{2897D254-95D6-4BEE-81A1-C56E29DFCB6E}" type="parTrans" cxnId="{75CE9C56-FF2A-4C5C-95E2-71EB727D06A6}">
      <dgm:prSet/>
      <dgm:spPr/>
      <dgm:t>
        <a:bodyPr/>
        <a:lstStyle/>
        <a:p>
          <a:endParaRPr lang="en-US" sz="1600"/>
        </a:p>
      </dgm:t>
    </dgm:pt>
    <dgm:pt modelId="{AEE91C9D-38C9-4E7A-8866-76CA14DDDE92}" type="sibTrans" cxnId="{75CE9C56-FF2A-4C5C-95E2-71EB727D06A6}">
      <dgm:prSet/>
      <dgm:spPr/>
      <dgm:t>
        <a:bodyPr/>
        <a:lstStyle/>
        <a:p>
          <a:endParaRPr lang="en-US" sz="1600"/>
        </a:p>
      </dgm:t>
    </dgm:pt>
    <dgm:pt modelId="{180A77ED-0777-4311-A39C-D4232F9A2141}">
      <dgm:prSet phldrT="[Text]" custT="1"/>
      <dgm:spPr/>
      <dgm:t>
        <a:bodyPr lIns="0" tIns="0" rIns="0" bIns="0"/>
        <a:lstStyle/>
        <a:p>
          <a:r>
            <a:rPr lang="en-US" sz="1400" dirty="0"/>
            <a:t>Construction of the cost structure targets.</a:t>
          </a:r>
        </a:p>
      </dgm:t>
    </dgm:pt>
    <dgm:pt modelId="{EA05C62F-8585-45E6-BB1A-BD2591169EFD}" type="parTrans" cxnId="{5EFA136F-9320-43BB-A499-E8C29DFDBA23}">
      <dgm:prSet/>
      <dgm:spPr/>
      <dgm:t>
        <a:bodyPr/>
        <a:lstStyle/>
        <a:p>
          <a:endParaRPr lang="en-US" sz="1600"/>
        </a:p>
      </dgm:t>
    </dgm:pt>
    <dgm:pt modelId="{F1307BBF-039C-4D02-A34A-2F7519D386E9}" type="sibTrans" cxnId="{5EFA136F-9320-43BB-A499-E8C29DFDBA23}">
      <dgm:prSet/>
      <dgm:spPr/>
      <dgm:t>
        <a:bodyPr/>
        <a:lstStyle/>
        <a:p>
          <a:endParaRPr lang="en-US" sz="1600"/>
        </a:p>
      </dgm:t>
    </dgm:pt>
    <dgm:pt modelId="{4388145B-C78F-4911-A73C-857A44858BC6}" type="pres">
      <dgm:prSet presAssocID="{104B17CA-97EB-44A4-B820-C09C599ED21A}" presName="Name0" presStyleCnt="0">
        <dgm:presLayoutVars>
          <dgm:dir/>
          <dgm:animLvl val="lvl"/>
          <dgm:resizeHandles val="exact"/>
        </dgm:presLayoutVars>
      </dgm:prSet>
      <dgm:spPr/>
    </dgm:pt>
    <dgm:pt modelId="{4F285496-944B-4C29-98B9-D44C6F3C9AB4}" type="pres">
      <dgm:prSet presAssocID="{00A40046-DE1D-4B2D-989B-0FBCB12730EB}" presName="linNode" presStyleCnt="0"/>
      <dgm:spPr/>
    </dgm:pt>
    <dgm:pt modelId="{2A0CD3FC-4A82-4569-95AF-12161B3DF770}" type="pres">
      <dgm:prSet presAssocID="{00A40046-DE1D-4B2D-989B-0FBCB12730EB}" presName="parentText" presStyleLbl="node1" presStyleIdx="0" presStyleCnt="5" custScaleX="86308" custScaleY="77913">
        <dgm:presLayoutVars>
          <dgm:chMax val="1"/>
          <dgm:bulletEnabled val="1"/>
        </dgm:presLayoutVars>
      </dgm:prSet>
      <dgm:spPr/>
    </dgm:pt>
    <dgm:pt modelId="{16B3D8D3-2602-485E-A59F-5748799559D5}" type="pres">
      <dgm:prSet presAssocID="{00A40046-DE1D-4B2D-989B-0FBCB12730EB}" presName="descendantText" presStyleLbl="alignAccFollowNode1" presStyleIdx="0" presStyleCnt="5" custScaleX="107701" custScaleY="110872">
        <dgm:presLayoutVars>
          <dgm:bulletEnabled val="1"/>
        </dgm:presLayoutVars>
      </dgm:prSet>
      <dgm:spPr/>
    </dgm:pt>
    <dgm:pt modelId="{7F52B159-8243-4B75-85EC-5B3861108951}" type="pres">
      <dgm:prSet presAssocID="{D1F678E0-0719-408C-A26C-205EFBC4E07D}" presName="sp" presStyleCnt="0"/>
      <dgm:spPr/>
    </dgm:pt>
    <dgm:pt modelId="{CCCD7E89-5D03-47DF-956C-6A2A4F44309E}" type="pres">
      <dgm:prSet presAssocID="{AEE07D6E-AD5B-4D4F-94B6-B7BF33D3B1BD}" presName="linNode" presStyleCnt="0"/>
      <dgm:spPr/>
    </dgm:pt>
    <dgm:pt modelId="{FCEFC499-BE94-4D88-8C82-5CEB94209E70}" type="pres">
      <dgm:prSet presAssocID="{AEE07D6E-AD5B-4D4F-94B6-B7BF33D3B1BD}" presName="parentText" presStyleLbl="node1" presStyleIdx="1" presStyleCnt="5" custScaleX="86308" custScaleY="54054" custLinFactNeighborX="-152" custLinFactNeighborY="55168">
        <dgm:presLayoutVars>
          <dgm:chMax val="1"/>
          <dgm:bulletEnabled val="1"/>
        </dgm:presLayoutVars>
      </dgm:prSet>
      <dgm:spPr/>
    </dgm:pt>
    <dgm:pt modelId="{4A1D68EC-E2AE-448E-8ACE-1E3E46AD2F53}" type="pres">
      <dgm:prSet presAssocID="{AEE07D6E-AD5B-4D4F-94B6-B7BF33D3B1BD}" presName="descendantText" presStyleLbl="alignAccFollowNode1" presStyleIdx="1" presStyleCnt="5" custScaleX="107701" custScaleY="58010" custLinFactNeighborX="1349" custLinFactNeighborY="69612">
        <dgm:presLayoutVars>
          <dgm:bulletEnabled val="1"/>
        </dgm:presLayoutVars>
      </dgm:prSet>
      <dgm:spPr/>
    </dgm:pt>
    <dgm:pt modelId="{474DE415-15A2-44F5-B25F-7D80B94ADC5F}" type="pres">
      <dgm:prSet presAssocID="{AD90DA5D-A286-4B9D-B91C-D1F0AF0D9B7C}" presName="sp" presStyleCnt="0"/>
      <dgm:spPr/>
    </dgm:pt>
    <dgm:pt modelId="{6B931145-040F-4107-8562-82E63481B9B2}" type="pres">
      <dgm:prSet presAssocID="{6E8F4581-D0D9-4167-A0F8-AF1DCBBB6599}" presName="linNode" presStyleCnt="0"/>
      <dgm:spPr/>
    </dgm:pt>
    <dgm:pt modelId="{6FED0100-86E0-48DE-9364-1978AEA75E7A}" type="pres">
      <dgm:prSet presAssocID="{6E8F4581-D0D9-4167-A0F8-AF1DCBBB6599}" presName="parentText" presStyleLbl="node1" presStyleIdx="2" presStyleCnt="5" custScaleX="86309" custScaleY="42793" custLinFactNeighborX="-152" custLinFactNeighborY="55125">
        <dgm:presLayoutVars>
          <dgm:chMax val="1"/>
          <dgm:bulletEnabled val="1"/>
        </dgm:presLayoutVars>
      </dgm:prSet>
      <dgm:spPr/>
    </dgm:pt>
    <dgm:pt modelId="{07DA6818-91B8-4332-9FD1-972ACB9DC1FB}" type="pres">
      <dgm:prSet presAssocID="{6E8F4581-D0D9-4167-A0F8-AF1DCBBB6599}" presName="descendantText" presStyleLbl="alignAccFollowNode1" presStyleIdx="2" presStyleCnt="5" custScaleX="107807" custScaleY="48162" custLinFactNeighborX="83" custLinFactNeighborY="68265">
        <dgm:presLayoutVars>
          <dgm:bulletEnabled val="1"/>
        </dgm:presLayoutVars>
      </dgm:prSet>
      <dgm:spPr/>
    </dgm:pt>
    <dgm:pt modelId="{6FE9F4D6-80AB-4519-AF46-EFA0991534F6}" type="pres">
      <dgm:prSet presAssocID="{6DAEDFA1-BC9D-4997-85E7-3EB8465064B8}" presName="sp" presStyleCnt="0"/>
      <dgm:spPr/>
    </dgm:pt>
    <dgm:pt modelId="{82112494-BFB3-4923-94F6-E645C84CD78E}" type="pres">
      <dgm:prSet presAssocID="{B22335FB-8C6E-468D-820D-14C101084711}" presName="linNode" presStyleCnt="0"/>
      <dgm:spPr/>
    </dgm:pt>
    <dgm:pt modelId="{DB10C6DF-F866-4B5E-B72B-E35FA2220151}" type="pres">
      <dgm:prSet presAssocID="{B22335FB-8C6E-468D-820D-14C101084711}" presName="parentText" presStyleLbl="node1" presStyleIdx="3" presStyleCnt="5" custScaleX="86309" custScaleY="48545" custLinFactNeighborY="60605">
        <dgm:presLayoutVars>
          <dgm:chMax val="1"/>
          <dgm:bulletEnabled val="1"/>
        </dgm:presLayoutVars>
      </dgm:prSet>
      <dgm:spPr/>
    </dgm:pt>
    <dgm:pt modelId="{BD6D4AA7-3CB1-42A3-BF73-099AC099A2DC}" type="pres">
      <dgm:prSet presAssocID="{B22335FB-8C6E-468D-820D-14C101084711}" presName="descendantText" presStyleLbl="alignAccFollowNode1" presStyleIdx="3" presStyleCnt="5" custScaleX="107807" custScaleY="54382" custLinFactNeighborY="71991">
        <dgm:presLayoutVars>
          <dgm:bulletEnabled val="1"/>
        </dgm:presLayoutVars>
      </dgm:prSet>
      <dgm:spPr/>
    </dgm:pt>
    <dgm:pt modelId="{D0C91668-6C16-4984-A4CF-247AFBDF8B08}" type="pres">
      <dgm:prSet presAssocID="{61E37199-B1BC-4195-81AE-F6676E5D1E03}" presName="sp" presStyleCnt="0"/>
      <dgm:spPr/>
    </dgm:pt>
    <dgm:pt modelId="{36B731F3-2592-4A1A-A1DA-6724F68995F4}" type="pres">
      <dgm:prSet presAssocID="{EE172D81-7BC5-45EB-8D94-D0F57F5CA268}" presName="linNode" presStyleCnt="0"/>
      <dgm:spPr/>
    </dgm:pt>
    <dgm:pt modelId="{9C89E8B4-83FC-49D0-85DD-DBB928DA1B33}" type="pres">
      <dgm:prSet presAssocID="{EE172D81-7BC5-45EB-8D94-D0F57F5CA268}" presName="parentText" presStyleLbl="node1" presStyleIdx="4" presStyleCnt="5" custScaleX="86308" custScaleY="51111" custLinFactY="-61615" custLinFactNeighborX="-1" custLinFactNeighborY="-100000">
        <dgm:presLayoutVars>
          <dgm:chMax val="1"/>
          <dgm:bulletEnabled val="1"/>
        </dgm:presLayoutVars>
      </dgm:prSet>
      <dgm:spPr/>
    </dgm:pt>
    <dgm:pt modelId="{FAF77C24-B4A0-4DB4-8D51-C8142C13EB0D}" type="pres">
      <dgm:prSet presAssocID="{EE172D81-7BC5-45EB-8D94-D0F57F5CA268}" presName="descendantText" presStyleLbl="alignAccFollowNode1" presStyleIdx="4" presStyleCnt="5" custScaleX="107701" custScaleY="61831" custLinFactY="-100000" custLinFactNeighborX="-269" custLinFactNeighborY="-101069">
        <dgm:presLayoutVars>
          <dgm:bulletEnabled val="1"/>
        </dgm:presLayoutVars>
      </dgm:prSet>
      <dgm:spPr/>
    </dgm:pt>
  </dgm:ptLst>
  <dgm:cxnLst>
    <dgm:cxn modelId="{F692DE04-0E94-4F25-9AB9-183A9EBA42A9}" type="presOf" srcId="{6E8F4581-D0D9-4167-A0F8-AF1DCBBB6599}" destId="{6FED0100-86E0-48DE-9364-1978AEA75E7A}" srcOrd="0" destOrd="0" presId="urn:microsoft.com/office/officeart/2005/8/layout/vList5"/>
    <dgm:cxn modelId="{2691260F-2978-4872-8CE7-E1BB03F3FC2B}" type="presOf" srcId="{1F98DC1F-A6BE-4159-B63E-67B10198316C}" destId="{07DA6818-91B8-4332-9FD1-972ACB9DC1FB}" srcOrd="0" destOrd="1" presId="urn:microsoft.com/office/officeart/2005/8/layout/vList5"/>
    <dgm:cxn modelId="{A25D3817-542C-4185-B28D-779149485CEF}" type="presOf" srcId="{EE172D81-7BC5-45EB-8D94-D0F57F5CA268}" destId="{9C89E8B4-83FC-49D0-85DD-DBB928DA1B33}" srcOrd="0" destOrd="0" presId="urn:microsoft.com/office/officeart/2005/8/layout/vList5"/>
    <dgm:cxn modelId="{7BC76A1A-58C0-4C8A-8646-7A005A01D401}" srcId="{6E8F4581-D0D9-4167-A0F8-AF1DCBBB6599}" destId="{1F98DC1F-A6BE-4159-B63E-67B10198316C}" srcOrd="1" destOrd="0" parTransId="{F96B784A-7577-43F8-9203-8A53629FFA1E}" sibTransId="{704742F5-0867-4B3F-AD65-3C08EF1A07E6}"/>
    <dgm:cxn modelId="{55CB892F-2BE5-40F6-8105-CBE5CC78DBF6}" type="presOf" srcId="{09F4FC60-1B18-4CAD-AD94-7F5821F2650A}" destId="{07DA6818-91B8-4332-9FD1-972ACB9DC1FB}" srcOrd="0" destOrd="0" presId="urn:microsoft.com/office/officeart/2005/8/layout/vList5"/>
    <dgm:cxn modelId="{688DAB2F-AC8D-4CF9-8A65-2A7615493D03}" srcId="{104B17CA-97EB-44A4-B820-C09C599ED21A}" destId="{B22335FB-8C6E-468D-820D-14C101084711}" srcOrd="3" destOrd="0" parTransId="{8FDE2D31-3264-4084-8D4D-9265D175CD83}" sibTransId="{61E37199-B1BC-4195-81AE-F6676E5D1E03}"/>
    <dgm:cxn modelId="{94649533-32EB-43F5-9C36-A64B1DB9A10A}" type="presOf" srcId="{00A40046-DE1D-4B2D-989B-0FBCB12730EB}" destId="{2A0CD3FC-4A82-4569-95AF-12161B3DF770}" srcOrd="0" destOrd="0" presId="urn:microsoft.com/office/officeart/2005/8/layout/vList5"/>
    <dgm:cxn modelId="{C74D1F3F-4B59-410A-A7EC-DA2F4463A31A}" type="presOf" srcId="{36DE0E3D-5184-417A-A4CB-97227A4F0530}" destId="{FAF77C24-B4A0-4DB4-8D51-C8142C13EB0D}" srcOrd="0" destOrd="0" presId="urn:microsoft.com/office/officeart/2005/8/layout/vList5"/>
    <dgm:cxn modelId="{8772015D-5747-4413-92AC-B7204794F90A}" type="presOf" srcId="{AEE07D6E-AD5B-4D4F-94B6-B7BF33D3B1BD}" destId="{FCEFC499-BE94-4D88-8C82-5CEB94209E70}" srcOrd="0" destOrd="0" presId="urn:microsoft.com/office/officeart/2005/8/layout/vList5"/>
    <dgm:cxn modelId="{1DF06461-9156-4370-B8B6-E7C5B1CE6477}" srcId="{B22335FB-8C6E-468D-820D-14C101084711}" destId="{934CC7B1-F61A-4294-A761-A3CCEFC8D5A0}" srcOrd="1" destOrd="0" parTransId="{B4289FE0-5A36-4272-A904-9F5F33128FB0}" sibTransId="{50BC83B8-2677-4276-B51F-56B0E50B3CA1}"/>
    <dgm:cxn modelId="{0C78EE61-4719-4BC6-8D03-B485608452EC}" srcId="{00A40046-DE1D-4B2D-989B-0FBCB12730EB}" destId="{DA10C7F5-748A-4881-97B3-2B1460CF0550}" srcOrd="0" destOrd="0" parTransId="{762C0E5E-EF8F-47CA-8A2F-F8AC93FA4525}" sibTransId="{13B57D31-83A9-44F1-91D9-3FDF022D8EFC}"/>
    <dgm:cxn modelId="{C92FC964-0B0E-4A90-AE83-7E2BF9FD94D3}" srcId="{AEE07D6E-AD5B-4D4F-94B6-B7BF33D3B1BD}" destId="{E170810D-425E-461D-9058-9E5CEA7CC8F5}" srcOrd="1" destOrd="0" parTransId="{92A7C5DC-0D00-418F-A47C-528F45DAB57E}" sibTransId="{980A7A0E-104A-4F9A-8881-E0C2F571D8F5}"/>
    <dgm:cxn modelId="{836CA368-90F1-4CCA-9DD4-956FF02DDC63}" srcId="{B22335FB-8C6E-468D-820D-14C101084711}" destId="{2E34091C-81F1-418E-A378-9C63A72F80EE}" srcOrd="0" destOrd="0" parTransId="{CE329964-AD52-4D0D-8AEB-B2AB3BB08984}" sibTransId="{9AE86BF2-31E5-44A9-A171-C62186F72506}"/>
    <dgm:cxn modelId="{64A8C54E-8F4D-43DE-B763-BD8E967829B4}" srcId="{AEE07D6E-AD5B-4D4F-94B6-B7BF33D3B1BD}" destId="{EC5FBEAF-74EE-4A9E-BD65-F53CAF0C2403}" srcOrd="0" destOrd="0" parTransId="{939CEA2B-8802-4E14-9B60-1C8375A4D10D}" sibTransId="{D37CBA32-683F-46DC-81F1-71C6291AC4A6}"/>
    <dgm:cxn modelId="{5EFA136F-9320-43BB-A499-E8C29DFDBA23}" srcId="{EE172D81-7BC5-45EB-8D94-D0F57F5CA268}" destId="{180A77ED-0777-4311-A39C-D4232F9A2141}" srcOrd="1" destOrd="0" parTransId="{EA05C62F-8585-45E6-BB1A-BD2591169EFD}" sibTransId="{F1307BBF-039C-4D02-A34A-2F7519D386E9}"/>
    <dgm:cxn modelId="{90140B54-7BAE-41B2-8983-4C688E93492E}" type="presOf" srcId="{53431C3D-8654-469A-981E-5C0BA7E97187}" destId="{16B3D8D3-2602-485E-A59F-5748799559D5}" srcOrd="0" destOrd="1" presId="urn:microsoft.com/office/officeart/2005/8/layout/vList5"/>
    <dgm:cxn modelId="{F038A454-CB1F-490C-BFEB-DB4D68403E2E}" type="presOf" srcId="{934CC7B1-F61A-4294-A761-A3CCEFC8D5A0}" destId="{BD6D4AA7-3CB1-42A3-BF73-099AC099A2DC}" srcOrd="0" destOrd="1" presId="urn:microsoft.com/office/officeart/2005/8/layout/vList5"/>
    <dgm:cxn modelId="{4CFDA954-E609-4F94-9918-87D21FEF0DBD}" srcId="{104B17CA-97EB-44A4-B820-C09C599ED21A}" destId="{AEE07D6E-AD5B-4D4F-94B6-B7BF33D3B1BD}" srcOrd="1" destOrd="0" parTransId="{EFC3630E-9876-4432-A4A7-B6F2D8F38BA4}" sibTransId="{AD90DA5D-A286-4B9D-B91C-D1F0AF0D9B7C}"/>
    <dgm:cxn modelId="{DC5A5655-BAB5-4157-98AF-DEF1DD898549}" type="presOf" srcId="{EC5FBEAF-74EE-4A9E-BD65-F53CAF0C2403}" destId="{4A1D68EC-E2AE-448E-8ACE-1E3E46AD2F53}" srcOrd="0" destOrd="0" presId="urn:microsoft.com/office/officeart/2005/8/layout/vList5"/>
    <dgm:cxn modelId="{388DAB55-E5FC-40EE-A0A8-9F123D30502A}" srcId="{104B17CA-97EB-44A4-B820-C09C599ED21A}" destId="{00A40046-DE1D-4B2D-989B-0FBCB12730EB}" srcOrd="0" destOrd="0" parTransId="{FAB66DEF-667E-4AE8-B7EE-B9BC0E628AFC}" sibTransId="{D1F678E0-0719-408C-A26C-205EFBC4E07D}"/>
    <dgm:cxn modelId="{75CE9C56-FF2A-4C5C-95E2-71EB727D06A6}" srcId="{00A40046-DE1D-4B2D-989B-0FBCB12730EB}" destId="{53431C3D-8654-469A-981E-5C0BA7E97187}" srcOrd="1" destOrd="0" parTransId="{2897D254-95D6-4BEE-81A1-C56E29DFCB6E}" sibTransId="{AEE91C9D-38C9-4E7A-8866-76CA14DDDE92}"/>
    <dgm:cxn modelId="{62188B82-047E-44BE-8ECE-03521CA1ECE4}" srcId="{104B17CA-97EB-44A4-B820-C09C599ED21A}" destId="{6E8F4581-D0D9-4167-A0F8-AF1DCBBB6599}" srcOrd="2" destOrd="0" parTransId="{86050FAE-97FF-4DC7-B801-762D06BAD6A7}" sibTransId="{6DAEDFA1-BC9D-4997-85E7-3EB8465064B8}"/>
    <dgm:cxn modelId="{88355389-5B83-41B3-BC6C-530C21B1BE69}" type="presOf" srcId="{94F329B9-99F1-4B4D-8323-29C3B178004B}" destId="{16B3D8D3-2602-485E-A59F-5748799559D5}" srcOrd="0" destOrd="2" presId="urn:microsoft.com/office/officeart/2005/8/layout/vList5"/>
    <dgm:cxn modelId="{90CE4C8E-5DCC-4A1D-8393-0516745BB13D}" type="presOf" srcId="{E170810D-425E-461D-9058-9E5CEA7CC8F5}" destId="{4A1D68EC-E2AE-448E-8ACE-1E3E46AD2F53}" srcOrd="0" destOrd="1" presId="urn:microsoft.com/office/officeart/2005/8/layout/vList5"/>
    <dgm:cxn modelId="{ECA05B90-8E17-46F1-B66F-DBB3D3CE4A5D}" type="presOf" srcId="{B22335FB-8C6E-468D-820D-14C101084711}" destId="{DB10C6DF-F866-4B5E-B72B-E35FA2220151}" srcOrd="0" destOrd="0" presId="urn:microsoft.com/office/officeart/2005/8/layout/vList5"/>
    <dgm:cxn modelId="{192CD293-8A5C-47BA-B010-206C18049B61}" srcId="{6E8F4581-D0D9-4167-A0F8-AF1DCBBB6599}" destId="{09F4FC60-1B18-4CAD-AD94-7F5821F2650A}" srcOrd="0" destOrd="0" parTransId="{B00E7FC3-0CB4-4F8F-BC2B-F287284731A3}" sibTransId="{F6272118-863D-4B66-8B1A-237C830E1BDD}"/>
    <dgm:cxn modelId="{7CCDCA96-AD29-4DD9-BE3D-BDFB19974874}" srcId="{104B17CA-97EB-44A4-B820-C09C599ED21A}" destId="{EE172D81-7BC5-45EB-8D94-D0F57F5CA268}" srcOrd="4" destOrd="0" parTransId="{1B1F0E34-CDA7-4191-80C6-68F626C8A62A}" sibTransId="{5951F507-A83A-4833-870B-D2D18442436B}"/>
    <dgm:cxn modelId="{93A7EB9F-3807-4F8F-9618-66FD4B2E8F5A}" type="presOf" srcId="{DA10C7F5-748A-4881-97B3-2B1460CF0550}" destId="{16B3D8D3-2602-485E-A59F-5748799559D5}" srcOrd="0" destOrd="0" presId="urn:microsoft.com/office/officeart/2005/8/layout/vList5"/>
    <dgm:cxn modelId="{A28218BB-2568-415F-A257-7344B75D8391}" type="presOf" srcId="{104B17CA-97EB-44A4-B820-C09C599ED21A}" destId="{4388145B-C78F-4911-A73C-857A44858BC6}" srcOrd="0" destOrd="0" presId="urn:microsoft.com/office/officeart/2005/8/layout/vList5"/>
    <dgm:cxn modelId="{715052CE-7BC6-4B4C-A28A-3E11BB10389A}" srcId="{EE172D81-7BC5-45EB-8D94-D0F57F5CA268}" destId="{36DE0E3D-5184-417A-A4CB-97227A4F0530}" srcOrd="0" destOrd="0" parTransId="{F3A9589E-21A7-45AB-8B23-A9FE69242218}" sibTransId="{788586F9-5C69-418D-AE2C-87444091EEB3}"/>
    <dgm:cxn modelId="{31DD0EDB-B1EC-4FF9-B8FA-F4A0DEEFDACE}" srcId="{00A40046-DE1D-4B2D-989B-0FBCB12730EB}" destId="{94F329B9-99F1-4B4D-8323-29C3B178004B}" srcOrd="2" destOrd="0" parTransId="{48CCCCBF-874D-4ED2-A8EA-0EC10FE9FE4B}" sibTransId="{279C4ED4-19C0-4A50-9D69-2DF6197D71BC}"/>
    <dgm:cxn modelId="{777166F0-6B31-463A-82EE-7EB9E7F87300}" type="presOf" srcId="{2E34091C-81F1-418E-A378-9C63A72F80EE}" destId="{BD6D4AA7-3CB1-42A3-BF73-099AC099A2DC}" srcOrd="0" destOrd="0" presId="urn:microsoft.com/office/officeart/2005/8/layout/vList5"/>
    <dgm:cxn modelId="{2DA291FF-B0EB-48E8-9964-D8D7DFF3447F}" type="presOf" srcId="{180A77ED-0777-4311-A39C-D4232F9A2141}" destId="{FAF77C24-B4A0-4DB4-8D51-C8142C13EB0D}" srcOrd="0" destOrd="1" presId="urn:microsoft.com/office/officeart/2005/8/layout/vList5"/>
    <dgm:cxn modelId="{819AF561-0A78-4B78-9E47-28EB1B7F2CC6}" type="presParOf" srcId="{4388145B-C78F-4911-A73C-857A44858BC6}" destId="{4F285496-944B-4C29-98B9-D44C6F3C9AB4}" srcOrd="0" destOrd="0" presId="urn:microsoft.com/office/officeart/2005/8/layout/vList5"/>
    <dgm:cxn modelId="{EA42DEFE-CA48-4515-BFC1-1FE838B1F15D}" type="presParOf" srcId="{4F285496-944B-4C29-98B9-D44C6F3C9AB4}" destId="{2A0CD3FC-4A82-4569-95AF-12161B3DF770}" srcOrd="0" destOrd="0" presId="urn:microsoft.com/office/officeart/2005/8/layout/vList5"/>
    <dgm:cxn modelId="{D62365A3-106D-4246-884C-A6B560C1324C}" type="presParOf" srcId="{4F285496-944B-4C29-98B9-D44C6F3C9AB4}" destId="{16B3D8D3-2602-485E-A59F-5748799559D5}" srcOrd="1" destOrd="0" presId="urn:microsoft.com/office/officeart/2005/8/layout/vList5"/>
    <dgm:cxn modelId="{EBDA34DA-C6AA-42E1-BF5B-1AAFEC1F6A0D}" type="presParOf" srcId="{4388145B-C78F-4911-A73C-857A44858BC6}" destId="{7F52B159-8243-4B75-85EC-5B3861108951}" srcOrd="1" destOrd="0" presId="urn:microsoft.com/office/officeart/2005/8/layout/vList5"/>
    <dgm:cxn modelId="{8F160EDA-EF74-4B74-8D6E-D69456D9193F}" type="presParOf" srcId="{4388145B-C78F-4911-A73C-857A44858BC6}" destId="{CCCD7E89-5D03-47DF-956C-6A2A4F44309E}" srcOrd="2" destOrd="0" presId="urn:microsoft.com/office/officeart/2005/8/layout/vList5"/>
    <dgm:cxn modelId="{C091FA00-EDFE-4AF7-A6E2-FF9C488EF208}" type="presParOf" srcId="{CCCD7E89-5D03-47DF-956C-6A2A4F44309E}" destId="{FCEFC499-BE94-4D88-8C82-5CEB94209E70}" srcOrd="0" destOrd="0" presId="urn:microsoft.com/office/officeart/2005/8/layout/vList5"/>
    <dgm:cxn modelId="{8C2087D2-A431-4B67-85B3-709BE8964A79}" type="presParOf" srcId="{CCCD7E89-5D03-47DF-956C-6A2A4F44309E}" destId="{4A1D68EC-E2AE-448E-8ACE-1E3E46AD2F53}" srcOrd="1" destOrd="0" presId="urn:microsoft.com/office/officeart/2005/8/layout/vList5"/>
    <dgm:cxn modelId="{210704CC-315C-4933-8273-0A8976EE61A3}" type="presParOf" srcId="{4388145B-C78F-4911-A73C-857A44858BC6}" destId="{474DE415-15A2-44F5-B25F-7D80B94ADC5F}" srcOrd="3" destOrd="0" presId="urn:microsoft.com/office/officeart/2005/8/layout/vList5"/>
    <dgm:cxn modelId="{C8B070BE-AF32-4221-AA76-B1245D5CC86A}" type="presParOf" srcId="{4388145B-C78F-4911-A73C-857A44858BC6}" destId="{6B931145-040F-4107-8562-82E63481B9B2}" srcOrd="4" destOrd="0" presId="urn:microsoft.com/office/officeart/2005/8/layout/vList5"/>
    <dgm:cxn modelId="{37A40AF6-C7FD-4966-8AB9-84B8ED95DADE}" type="presParOf" srcId="{6B931145-040F-4107-8562-82E63481B9B2}" destId="{6FED0100-86E0-48DE-9364-1978AEA75E7A}" srcOrd="0" destOrd="0" presId="urn:microsoft.com/office/officeart/2005/8/layout/vList5"/>
    <dgm:cxn modelId="{2A8450C6-0F27-4225-BF61-C3E8C3793E5E}" type="presParOf" srcId="{6B931145-040F-4107-8562-82E63481B9B2}" destId="{07DA6818-91B8-4332-9FD1-972ACB9DC1FB}" srcOrd="1" destOrd="0" presId="urn:microsoft.com/office/officeart/2005/8/layout/vList5"/>
    <dgm:cxn modelId="{C2CD3FAF-5DE9-4667-9EE1-64396CD8BC6C}" type="presParOf" srcId="{4388145B-C78F-4911-A73C-857A44858BC6}" destId="{6FE9F4D6-80AB-4519-AF46-EFA0991534F6}" srcOrd="5" destOrd="0" presId="urn:microsoft.com/office/officeart/2005/8/layout/vList5"/>
    <dgm:cxn modelId="{B26E090D-41BE-49D7-ADC5-82CA6C39E823}" type="presParOf" srcId="{4388145B-C78F-4911-A73C-857A44858BC6}" destId="{82112494-BFB3-4923-94F6-E645C84CD78E}" srcOrd="6" destOrd="0" presId="urn:microsoft.com/office/officeart/2005/8/layout/vList5"/>
    <dgm:cxn modelId="{7B6CB9FE-FE9F-47D3-BFB5-63845E7C78E6}" type="presParOf" srcId="{82112494-BFB3-4923-94F6-E645C84CD78E}" destId="{DB10C6DF-F866-4B5E-B72B-E35FA2220151}" srcOrd="0" destOrd="0" presId="urn:microsoft.com/office/officeart/2005/8/layout/vList5"/>
    <dgm:cxn modelId="{DEF9732D-D58F-4F02-B96B-DB9D0A2DEF33}" type="presParOf" srcId="{82112494-BFB3-4923-94F6-E645C84CD78E}" destId="{BD6D4AA7-3CB1-42A3-BF73-099AC099A2DC}" srcOrd="1" destOrd="0" presId="urn:microsoft.com/office/officeart/2005/8/layout/vList5"/>
    <dgm:cxn modelId="{2891E85F-A315-4FED-BBC5-04A297661A8C}" type="presParOf" srcId="{4388145B-C78F-4911-A73C-857A44858BC6}" destId="{D0C91668-6C16-4984-A4CF-247AFBDF8B08}" srcOrd="7" destOrd="0" presId="urn:microsoft.com/office/officeart/2005/8/layout/vList5"/>
    <dgm:cxn modelId="{4669C716-3F43-4F35-8CEE-DE23C3A090BA}" type="presParOf" srcId="{4388145B-C78F-4911-A73C-857A44858BC6}" destId="{36B731F3-2592-4A1A-A1DA-6724F68995F4}" srcOrd="8" destOrd="0" presId="urn:microsoft.com/office/officeart/2005/8/layout/vList5"/>
    <dgm:cxn modelId="{DDEC285F-9C3E-4B52-9F80-56DD76FBADD6}" type="presParOf" srcId="{36B731F3-2592-4A1A-A1DA-6724F68995F4}" destId="{9C89E8B4-83FC-49D0-85DD-DBB928DA1B33}" srcOrd="0" destOrd="0" presId="urn:microsoft.com/office/officeart/2005/8/layout/vList5"/>
    <dgm:cxn modelId="{61093DFE-98BD-4F6B-A7D7-258C308131DB}" type="presParOf" srcId="{36B731F3-2592-4A1A-A1DA-6724F68995F4}" destId="{FAF77C24-B4A0-4DB4-8D51-C8142C13EB0D}"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B3D8D3-2602-485E-A59F-5748799559D5}">
      <dsp:nvSpPr>
        <dsp:cNvPr id="0" name=""/>
        <dsp:cNvSpPr/>
      </dsp:nvSpPr>
      <dsp:spPr>
        <a:xfrm rot="5400000">
          <a:off x="5599412" y="-2553440"/>
          <a:ext cx="1649740" cy="6756909"/>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622300">
            <a:lnSpc>
              <a:spcPct val="90000"/>
            </a:lnSpc>
            <a:spcBef>
              <a:spcPct val="0"/>
            </a:spcBef>
            <a:spcAft>
              <a:spcPct val="15000"/>
            </a:spcAft>
            <a:buChar char="•"/>
          </a:pPr>
          <a:r>
            <a:rPr lang="en-US" sz="1400" b="1" i="1" kern="1200" dirty="0"/>
            <a:t>Data:</a:t>
          </a:r>
          <a:r>
            <a:rPr lang="en-US" sz="1400" kern="1200" dirty="0"/>
            <a:t> Volumes of primary and secondary production, volumes of waste, recycling rates, bilateral trade data for sectors or interest.</a:t>
          </a:r>
        </a:p>
        <a:p>
          <a:pPr marL="114300" lvl="1" indent="-114300" algn="l" defTabSz="622300">
            <a:lnSpc>
              <a:spcPct val="90000"/>
            </a:lnSpc>
            <a:spcBef>
              <a:spcPct val="0"/>
            </a:spcBef>
            <a:spcAft>
              <a:spcPct val="15000"/>
            </a:spcAft>
            <a:buChar char="•"/>
          </a:pPr>
          <a:r>
            <a:rPr lang="en-US" sz="1400" b="1" i="1" kern="1200" dirty="0"/>
            <a:t>Data sources: </a:t>
          </a:r>
          <a:r>
            <a:rPr lang="en-US" sz="1400" b="0" i="0" kern="1200" dirty="0"/>
            <a:t>USGS, UNIDO, BACI, UNEP IRP MFA, PRODCOM, World Steel, </a:t>
          </a:r>
          <a:r>
            <a:rPr lang="en-US" sz="1400" b="0" i="0" kern="1200" dirty="0" err="1"/>
            <a:t>Jambeck</a:t>
          </a:r>
          <a:r>
            <a:rPr lang="en-US" sz="1400" b="0" i="0" kern="1200" dirty="0"/>
            <a:t> et al. (2015), Plastics Europe, Veolia, multiple country-specific data sources (for plastic recycling rates), World Bank, International Fertilizer Association (IFA), FAO.</a:t>
          </a:r>
          <a:endParaRPr lang="en-US" sz="1400" b="1" i="1" kern="1200" dirty="0"/>
        </a:p>
        <a:p>
          <a:pPr marL="114300" lvl="1" indent="-114300" algn="l" defTabSz="622300">
            <a:lnSpc>
              <a:spcPct val="90000"/>
            </a:lnSpc>
            <a:spcBef>
              <a:spcPct val="0"/>
            </a:spcBef>
            <a:spcAft>
              <a:spcPct val="15000"/>
            </a:spcAft>
            <a:buChar char="•"/>
          </a:pPr>
          <a:r>
            <a:rPr lang="en-US" sz="1400" kern="1200" dirty="0"/>
            <a:t>Construction of the production targets using volume and price data. </a:t>
          </a:r>
        </a:p>
      </dsp:txBody>
      <dsp:txXfrm rot="-5400000">
        <a:off x="3045828" y="80678"/>
        <a:ext cx="6676375" cy="1488672"/>
      </dsp:txXfrm>
    </dsp:sp>
    <dsp:sp modelId="{2A0CD3FC-4A82-4569-95AF-12161B3DF770}">
      <dsp:nvSpPr>
        <dsp:cNvPr id="0" name=""/>
        <dsp:cNvSpPr/>
      </dsp:nvSpPr>
      <dsp:spPr>
        <a:xfrm>
          <a:off x="23" y="100438"/>
          <a:ext cx="3045804" cy="144915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b="1" kern="1200" dirty="0"/>
            <a:t>(1) Data preparation (output splits)</a:t>
          </a:r>
        </a:p>
      </dsp:txBody>
      <dsp:txXfrm>
        <a:off x="70765" y="171180"/>
        <a:ext cx="2904320" cy="1307667"/>
      </dsp:txXfrm>
    </dsp:sp>
    <dsp:sp modelId="{4A1D68EC-E2AE-448E-8ACE-1E3E46AD2F53}">
      <dsp:nvSpPr>
        <dsp:cNvPr id="0" name=""/>
        <dsp:cNvSpPr/>
      </dsp:nvSpPr>
      <dsp:spPr>
        <a:xfrm rot="5400000">
          <a:off x="5992720" y="-97075"/>
          <a:ext cx="863170" cy="6756909"/>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622300">
            <a:lnSpc>
              <a:spcPct val="90000"/>
            </a:lnSpc>
            <a:spcBef>
              <a:spcPct val="0"/>
            </a:spcBef>
            <a:spcAft>
              <a:spcPct val="15000"/>
            </a:spcAft>
            <a:buChar char="•"/>
          </a:pPr>
          <a:r>
            <a:rPr lang="en-US" sz="1400" b="1" i="1" kern="1200" dirty="0"/>
            <a:t>Data:</a:t>
          </a:r>
          <a:r>
            <a:rPr lang="en-US" sz="1400" kern="1200" dirty="0"/>
            <a:t> GTAP 11 Power Data Base, data inputs from Steps 1 and 2.</a:t>
          </a:r>
        </a:p>
        <a:p>
          <a:pPr marL="114300" lvl="1" indent="-114300" algn="l" defTabSz="622300">
            <a:lnSpc>
              <a:spcPct val="90000"/>
            </a:lnSpc>
            <a:spcBef>
              <a:spcPct val="0"/>
            </a:spcBef>
            <a:spcAft>
              <a:spcPct val="15000"/>
            </a:spcAft>
            <a:buChar char="•"/>
          </a:pPr>
          <a:r>
            <a:rPr lang="en-US" sz="1400" kern="1200" dirty="0"/>
            <a:t>Reconciliation of the production targets, supply/use structures and trade data for disaggregated SAMs extracted from the GTAP.</a:t>
          </a:r>
        </a:p>
      </dsp:txBody>
      <dsp:txXfrm rot="-5400000">
        <a:off x="3045851" y="2891930"/>
        <a:ext cx="6714773" cy="778898"/>
      </dsp:txXfrm>
    </dsp:sp>
    <dsp:sp modelId="{FCEFC499-BE94-4D88-8C82-5CEB94209E70}">
      <dsp:nvSpPr>
        <dsp:cNvPr id="0" name=""/>
        <dsp:cNvSpPr/>
      </dsp:nvSpPr>
      <dsp:spPr>
        <a:xfrm>
          <a:off x="0" y="2768986"/>
          <a:ext cx="3045804" cy="100538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b="1" kern="1200" dirty="0"/>
            <a:t>(3) Targets’ reconciliation</a:t>
          </a:r>
        </a:p>
      </dsp:txBody>
      <dsp:txXfrm>
        <a:off x="49079" y="2818065"/>
        <a:ext cx="2947646" cy="907225"/>
      </dsp:txXfrm>
    </dsp:sp>
    <dsp:sp modelId="{07DA6818-91B8-4332-9FD1-972ACB9DC1FB}">
      <dsp:nvSpPr>
        <dsp:cNvPr id="0" name=""/>
        <dsp:cNvSpPr/>
      </dsp:nvSpPr>
      <dsp:spPr>
        <a:xfrm rot="5400000">
          <a:off x="6065965" y="876514"/>
          <a:ext cx="716635" cy="675695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622300">
            <a:lnSpc>
              <a:spcPct val="90000"/>
            </a:lnSpc>
            <a:spcBef>
              <a:spcPct val="0"/>
            </a:spcBef>
            <a:spcAft>
              <a:spcPct val="15000"/>
            </a:spcAft>
            <a:buChar char="•"/>
          </a:pPr>
          <a:r>
            <a:rPr lang="en-US" sz="1400" b="1" i="1" kern="1200" dirty="0"/>
            <a:t>Data: </a:t>
          </a:r>
          <a:r>
            <a:rPr lang="en-US" sz="1400" kern="1200" dirty="0"/>
            <a:t>Split targets from Step 3.</a:t>
          </a:r>
        </a:p>
        <a:p>
          <a:pPr marL="114300" lvl="1" indent="-114300" algn="l" defTabSz="622300">
            <a:lnSpc>
              <a:spcPct val="90000"/>
            </a:lnSpc>
            <a:spcBef>
              <a:spcPct val="0"/>
            </a:spcBef>
            <a:spcAft>
              <a:spcPct val="15000"/>
            </a:spcAft>
            <a:buChar char="•"/>
          </a:pPr>
          <a:r>
            <a:rPr lang="en-US" sz="1400" kern="1200" dirty="0"/>
            <a:t>GTAP Data Base split using SPLITCOM. </a:t>
          </a:r>
        </a:p>
      </dsp:txBody>
      <dsp:txXfrm rot="-5400000">
        <a:off x="3045806" y="3931657"/>
        <a:ext cx="6721971" cy="646669"/>
      </dsp:txXfrm>
    </dsp:sp>
    <dsp:sp modelId="{6FED0100-86E0-48DE-9364-1978AEA75E7A}">
      <dsp:nvSpPr>
        <dsp:cNvPr id="0" name=""/>
        <dsp:cNvSpPr/>
      </dsp:nvSpPr>
      <dsp:spPr>
        <a:xfrm>
          <a:off x="0" y="3866567"/>
          <a:ext cx="3042864" cy="79593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b="1" kern="1200" dirty="0"/>
            <a:t>(4) Database split</a:t>
          </a:r>
        </a:p>
      </dsp:txBody>
      <dsp:txXfrm>
        <a:off x="38854" y="3905421"/>
        <a:ext cx="2965156" cy="718225"/>
      </dsp:txXfrm>
    </dsp:sp>
    <dsp:sp modelId="{BD6D4AA7-3CB1-42A3-BF73-099AC099A2DC}">
      <dsp:nvSpPr>
        <dsp:cNvPr id="0" name=""/>
        <dsp:cNvSpPr/>
      </dsp:nvSpPr>
      <dsp:spPr>
        <a:xfrm rot="5400000">
          <a:off x="6016772" y="1874380"/>
          <a:ext cx="809187" cy="675695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622300">
            <a:lnSpc>
              <a:spcPct val="90000"/>
            </a:lnSpc>
            <a:spcBef>
              <a:spcPct val="0"/>
            </a:spcBef>
            <a:spcAft>
              <a:spcPct val="15000"/>
            </a:spcAft>
            <a:buChar char="•"/>
          </a:pPr>
          <a:r>
            <a:rPr lang="en-US" sz="1400" b="1" i="1" kern="1200" dirty="0"/>
            <a:t>Data:</a:t>
          </a:r>
          <a:r>
            <a:rPr lang="en-US" sz="1400" kern="1200" dirty="0"/>
            <a:t> Disaggregated database from Step 4.</a:t>
          </a:r>
        </a:p>
        <a:p>
          <a:pPr marL="114300" lvl="1" indent="-114300" algn="l" defTabSz="622300">
            <a:lnSpc>
              <a:spcPct val="90000"/>
            </a:lnSpc>
            <a:spcBef>
              <a:spcPct val="0"/>
            </a:spcBef>
            <a:spcAft>
              <a:spcPct val="15000"/>
            </a:spcAft>
            <a:buChar char="•"/>
          </a:pPr>
          <a:r>
            <a:rPr lang="en-US" sz="1400" kern="1200" dirty="0"/>
            <a:t>Incorporation of the energy and emission flows for disaggregated sectors. Compilation of the final database.</a:t>
          </a:r>
        </a:p>
      </dsp:txBody>
      <dsp:txXfrm rot="-5400000">
        <a:off x="3042889" y="4887765"/>
        <a:ext cx="6717453" cy="730185"/>
      </dsp:txXfrm>
    </dsp:sp>
    <dsp:sp modelId="{DB10C6DF-F866-4B5E-B72B-E35FA2220151}">
      <dsp:nvSpPr>
        <dsp:cNvPr id="0" name=""/>
        <dsp:cNvSpPr/>
      </dsp:nvSpPr>
      <dsp:spPr>
        <a:xfrm>
          <a:off x="23" y="4773981"/>
          <a:ext cx="3042864" cy="90291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b="1" kern="1200" dirty="0"/>
            <a:t>(5) Construction of the final database</a:t>
          </a:r>
        </a:p>
      </dsp:txBody>
      <dsp:txXfrm>
        <a:off x="44100" y="4818058"/>
        <a:ext cx="2954710" cy="814764"/>
      </dsp:txXfrm>
    </dsp:sp>
    <dsp:sp modelId="{FAF77C24-B4A0-4DB4-8D51-C8142C13EB0D}">
      <dsp:nvSpPr>
        <dsp:cNvPr id="0" name=""/>
        <dsp:cNvSpPr/>
      </dsp:nvSpPr>
      <dsp:spPr>
        <a:xfrm rot="5400000">
          <a:off x="5954776" y="-1168865"/>
          <a:ext cx="920025" cy="6756909"/>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622300">
            <a:lnSpc>
              <a:spcPct val="90000"/>
            </a:lnSpc>
            <a:spcBef>
              <a:spcPct val="0"/>
            </a:spcBef>
            <a:spcAft>
              <a:spcPct val="15000"/>
            </a:spcAft>
            <a:buChar char="•"/>
          </a:pPr>
          <a:r>
            <a:rPr lang="en-US" sz="1400" b="1" i="1" kern="1200" dirty="0"/>
            <a:t>Data:</a:t>
          </a:r>
          <a:r>
            <a:rPr lang="en-US" sz="1400" kern="1200" dirty="0"/>
            <a:t> Disaggregated individual country input-output tables (USA, Korea, Japan, Canada), EXIOBASE, specific cost structure assumptions.</a:t>
          </a:r>
        </a:p>
        <a:p>
          <a:pPr marL="114300" lvl="1" indent="-114300" algn="l" defTabSz="622300">
            <a:lnSpc>
              <a:spcPct val="90000"/>
            </a:lnSpc>
            <a:spcBef>
              <a:spcPct val="0"/>
            </a:spcBef>
            <a:spcAft>
              <a:spcPct val="15000"/>
            </a:spcAft>
            <a:buChar char="•"/>
          </a:pPr>
          <a:r>
            <a:rPr lang="en-US" sz="1400" kern="1200" dirty="0"/>
            <a:t>Construction of the cost structure targets.</a:t>
          </a:r>
        </a:p>
      </dsp:txBody>
      <dsp:txXfrm rot="-5400000">
        <a:off x="3036334" y="1794489"/>
        <a:ext cx="6711997" cy="830201"/>
      </dsp:txXfrm>
    </dsp:sp>
    <dsp:sp modelId="{9C89E8B4-83FC-49D0-85DD-DBB928DA1B33}">
      <dsp:nvSpPr>
        <dsp:cNvPr id="0" name=""/>
        <dsp:cNvSpPr/>
      </dsp:nvSpPr>
      <dsp:spPr>
        <a:xfrm>
          <a:off x="0" y="1720135"/>
          <a:ext cx="3045804" cy="95064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b="1" kern="1200" dirty="0"/>
            <a:t>(2) Data preparation (supply/use splits)</a:t>
          </a:r>
        </a:p>
      </dsp:txBody>
      <dsp:txXfrm>
        <a:off x="46407" y="1766542"/>
        <a:ext cx="2952990" cy="85783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0.74697</cdr:x>
      <cdr:y>0.13716</cdr:y>
    </cdr:from>
    <cdr:to>
      <cdr:x>0.88432</cdr:x>
      <cdr:y>0.20339</cdr:y>
    </cdr:to>
    <cdr:sp macro="" textlink="">
      <cdr:nvSpPr>
        <cdr:cNvPr id="2" name="TextBox 3">
          <a:extLst xmlns:a="http://schemas.openxmlformats.org/drawingml/2006/main">
            <a:ext uri="{FF2B5EF4-FFF2-40B4-BE49-F238E27FC236}">
              <a16:creationId xmlns:a16="http://schemas.microsoft.com/office/drawing/2014/main" id="{65FE26FC-8C4F-4572-A2E9-B7B0EF8A2A86}"/>
            </a:ext>
          </a:extLst>
        </cdr:cNvPr>
        <cdr:cNvSpPr txBox="1"/>
      </cdr:nvSpPr>
      <cdr:spPr>
        <a:xfrm xmlns:a="http://schemas.openxmlformats.org/drawingml/2006/main">
          <a:off x="3730453" y="361178"/>
          <a:ext cx="685937" cy="174407"/>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100" dirty="0"/>
            <a:t>x 14</a:t>
          </a:r>
          <a:r>
            <a:rPr lang="en-US" sz="1100" baseline="0" dirty="0"/>
            <a:t> times</a:t>
          </a:r>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0.75946</cdr:x>
      <cdr:y>0.09685</cdr:y>
    </cdr:from>
    <cdr:to>
      <cdr:x>0.88406</cdr:x>
      <cdr:y>0.16309</cdr:y>
    </cdr:to>
    <cdr:sp macro="" textlink="">
      <cdr:nvSpPr>
        <cdr:cNvPr id="2" name="TextBox 3">
          <a:extLst xmlns:a="http://schemas.openxmlformats.org/drawingml/2006/main">
            <a:ext uri="{FF2B5EF4-FFF2-40B4-BE49-F238E27FC236}">
              <a16:creationId xmlns:a16="http://schemas.microsoft.com/office/drawing/2014/main" id="{65FE26FC-8C4F-4572-A2E9-B7B0EF8A2A86}"/>
            </a:ext>
          </a:extLst>
        </cdr:cNvPr>
        <cdr:cNvSpPr txBox="1"/>
      </cdr:nvSpPr>
      <cdr:spPr>
        <a:xfrm xmlns:a="http://schemas.openxmlformats.org/drawingml/2006/main">
          <a:off x="3792798" y="255049"/>
          <a:ext cx="622263" cy="174433"/>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100" dirty="0"/>
            <a:t>x 3</a:t>
          </a:r>
          <a:r>
            <a:rPr lang="en-US" sz="1100" baseline="0" dirty="0"/>
            <a:t> times</a:t>
          </a:r>
          <a:endParaRPr lang="en-US" sz="1100" dirty="0"/>
        </a:p>
      </cdr:txBody>
    </cdr:sp>
  </cdr:relSizeAnchor>
  <cdr:relSizeAnchor xmlns:cdr="http://schemas.openxmlformats.org/drawingml/2006/chartDrawing">
    <cdr:from>
      <cdr:x>0.4377</cdr:x>
      <cdr:y>0.35151</cdr:y>
    </cdr:from>
    <cdr:to>
      <cdr:x>0.5623</cdr:x>
      <cdr:y>0.41774</cdr:y>
    </cdr:to>
    <cdr:sp macro="" textlink="">
      <cdr:nvSpPr>
        <cdr:cNvPr id="3" name="TextBox 3">
          <a:extLst xmlns:a="http://schemas.openxmlformats.org/drawingml/2006/main">
            <a:ext uri="{FF2B5EF4-FFF2-40B4-BE49-F238E27FC236}">
              <a16:creationId xmlns:a16="http://schemas.microsoft.com/office/drawing/2014/main" id="{65FE26FC-8C4F-4572-A2E9-B7B0EF8A2A86}"/>
            </a:ext>
          </a:extLst>
        </cdr:cNvPr>
        <cdr:cNvSpPr txBox="1"/>
      </cdr:nvSpPr>
      <cdr:spPr>
        <a:xfrm xmlns:a="http://schemas.openxmlformats.org/drawingml/2006/main">
          <a:off x="2185911" y="925651"/>
          <a:ext cx="622263" cy="174407"/>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100" dirty="0"/>
            <a:t>x 2</a:t>
          </a:r>
          <a:r>
            <a:rPr lang="en-US" sz="1100" baseline="0" dirty="0"/>
            <a:t> times</a:t>
          </a:r>
          <a:endParaRPr lang="en-US"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0.74719</cdr:x>
      <cdr:y>0.18132</cdr:y>
    </cdr:from>
    <cdr:to>
      <cdr:x>0.87178</cdr:x>
      <cdr:y>0.24756</cdr:y>
    </cdr:to>
    <cdr:sp macro="" textlink="">
      <cdr:nvSpPr>
        <cdr:cNvPr id="2" name="TextBox 3">
          <a:extLst xmlns:a="http://schemas.openxmlformats.org/drawingml/2006/main">
            <a:ext uri="{FF2B5EF4-FFF2-40B4-BE49-F238E27FC236}">
              <a16:creationId xmlns:a16="http://schemas.microsoft.com/office/drawing/2014/main" id="{65FE26FC-8C4F-4572-A2E9-B7B0EF8A2A86}"/>
            </a:ext>
          </a:extLst>
        </cdr:cNvPr>
        <cdr:cNvSpPr txBox="1"/>
      </cdr:nvSpPr>
      <cdr:spPr>
        <a:xfrm xmlns:a="http://schemas.openxmlformats.org/drawingml/2006/main">
          <a:off x="3731552" y="454147"/>
          <a:ext cx="622213" cy="165909"/>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100" dirty="0"/>
            <a:t>x 5</a:t>
          </a:r>
          <a:r>
            <a:rPr lang="en-US" sz="1100" baseline="0" dirty="0"/>
            <a:t> times</a:t>
          </a:r>
          <a:endParaRPr lang="en-US" sz="1100" dirty="0"/>
        </a:p>
      </cdr:txBody>
    </cdr:sp>
  </cdr:relSizeAnchor>
  <cdr:relSizeAnchor xmlns:cdr="http://schemas.openxmlformats.org/drawingml/2006/chartDrawing">
    <cdr:from>
      <cdr:x>0.44772</cdr:x>
      <cdr:y>0.3699</cdr:y>
    </cdr:from>
    <cdr:to>
      <cdr:x>0.57232</cdr:x>
      <cdr:y>0.43613</cdr:y>
    </cdr:to>
    <cdr:sp macro="" textlink="">
      <cdr:nvSpPr>
        <cdr:cNvPr id="3" name="TextBox 3">
          <a:extLst xmlns:a="http://schemas.openxmlformats.org/drawingml/2006/main">
            <a:ext uri="{FF2B5EF4-FFF2-40B4-BE49-F238E27FC236}">
              <a16:creationId xmlns:a16="http://schemas.microsoft.com/office/drawing/2014/main" id="{65FE26FC-8C4F-4572-A2E9-B7B0EF8A2A86}"/>
            </a:ext>
          </a:extLst>
        </cdr:cNvPr>
        <cdr:cNvSpPr txBox="1"/>
      </cdr:nvSpPr>
      <cdr:spPr>
        <a:xfrm xmlns:a="http://schemas.openxmlformats.org/drawingml/2006/main">
          <a:off x="2510389" y="1477447"/>
          <a:ext cx="698639" cy="264532"/>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100"/>
            <a:t>x 3</a:t>
          </a:r>
          <a:r>
            <a:rPr lang="en-US" sz="1100" baseline="0"/>
            <a:t> times</a:t>
          </a:r>
          <a:endParaRPr lang="en-US" sz="1100"/>
        </a:p>
      </cdr:txBody>
    </cdr:sp>
  </cdr:relSizeAnchor>
</c:userShapes>
</file>

<file path=ppt/drawings/drawing4.xml><?xml version="1.0" encoding="utf-8"?>
<c:userShapes xmlns:c="http://schemas.openxmlformats.org/drawingml/2006/chart">
  <cdr:relSizeAnchor xmlns:cdr="http://schemas.openxmlformats.org/drawingml/2006/chartDrawing">
    <cdr:from>
      <cdr:x>0.74162</cdr:x>
      <cdr:y>0.1569</cdr:y>
    </cdr:from>
    <cdr:to>
      <cdr:x>0.87897</cdr:x>
      <cdr:y>0.22313</cdr:y>
    </cdr:to>
    <cdr:sp macro="" textlink="">
      <cdr:nvSpPr>
        <cdr:cNvPr id="2" name="TextBox 3">
          <a:extLst xmlns:a="http://schemas.openxmlformats.org/drawingml/2006/main">
            <a:ext uri="{FF2B5EF4-FFF2-40B4-BE49-F238E27FC236}">
              <a16:creationId xmlns:a16="http://schemas.microsoft.com/office/drawing/2014/main" id="{65FE26FC-8C4F-4572-A2E9-B7B0EF8A2A86}"/>
            </a:ext>
          </a:extLst>
        </cdr:cNvPr>
        <cdr:cNvSpPr txBox="1"/>
      </cdr:nvSpPr>
      <cdr:spPr>
        <a:xfrm xmlns:a="http://schemas.openxmlformats.org/drawingml/2006/main">
          <a:off x="3703731" y="392993"/>
          <a:ext cx="685938" cy="165885"/>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100" dirty="0"/>
            <a:t>x 16</a:t>
          </a:r>
          <a:r>
            <a:rPr lang="en-US" sz="1100" baseline="0" dirty="0"/>
            <a:t> times</a:t>
          </a:r>
          <a:endParaRPr lang="en-US" sz="1100" dirty="0"/>
        </a:p>
      </cdr:txBody>
    </cdr:sp>
  </cdr:relSizeAnchor>
  <cdr:relSizeAnchor xmlns:cdr="http://schemas.openxmlformats.org/drawingml/2006/chartDrawing">
    <cdr:from>
      <cdr:x>0.44676</cdr:x>
      <cdr:y>0.43377</cdr:y>
    </cdr:from>
    <cdr:to>
      <cdr:x>0.57136</cdr:x>
      <cdr:y>0.5</cdr:y>
    </cdr:to>
    <cdr:sp macro="" textlink="">
      <cdr:nvSpPr>
        <cdr:cNvPr id="3" name="TextBox 3">
          <a:extLst xmlns:a="http://schemas.openxmlformats.org/drawingml/2006/main">
            <a:ext uri="{FF2B5EF4-FFF2-40B4-BE49-F238E27FC236}">
              <a16:creationId xmlns:a16="http://schemas.microsoft.com/office/drawing/2014/main" id="{65FE26FC-8C4F-4572-A2E9-B7B0EF8A2A86}"/>
            </a:ext>
          </a:extLst>
        </cdr:cNvPr>
        <cdr:cNvSpPr txBox="1"/>
      </cdr:nvSpPr>
      <cdr:spPr>
        <a:xfrm xmlns:a="http://schemas.openxmlformats.org/drawingml/2006/main">
          <a:off x="2231158" y="1142269"/>
          <a:ext cx="622263" cy="174408"/>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100" dirty="0"/>
            <a:t>x 7</a:t>
          </a:r>
          <a:r>
            <a:rPr lang="en-US" sz="1100" baseline="0" dirty="0"/>
            <a:t> times</a:t>
          </a:r>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dirty="0"/>
          </a:p>
        </p:txBody>
      </p:sp>
    </p:spTree>
    <p:extLst>
      <p:ext uri="{BB962C8B-B14F-4D97-AF65-F5344CB8AC3E}">
        <p14:creationId xmlns:p14="http://schemas.microsoft.com/office/powerpoint/2010/main" val="16103996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dirty="0"/>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65902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99140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318346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409993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054814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578360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655237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160795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94154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800275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455734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81101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dirty="0">
              <a:effectLst/>
              <a:latin typeface="Arial" panose="020B0604020202020204" pitchFamily="34" charset="0"/>
            </a:endParaRPr>
          </a:p>
        </p:txBody>
      </p:sp>
    </p:spTree>
    <p:extLst>
      <p:ext uri="{BB962C8B-B14F-4D97-AF65-F5344CB8AC3E}">
        <p14:creationId xmlns:p14="http://schemas.microsoft.com/office/powerpoint/2010/main" val="2841182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Tree>
    <p:extLst>
      <p:ext uri="{BB962C8B-B14F-4D97-AF65-F5344CB8AC3E}">
        <p14:creationId xmlns:p14="http://schemas.microsoft.com/office/powerpoint/2010/main" val="1929024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900428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910092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798667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012055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658948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355975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emf"/><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emf"/><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a:xfrm>
            <a:off x="0" y="6172200"/>
            <a:ext cx="12192000" cy="747583"/>
          </a:xfrm>
          <a:prstGeom prst="rect">
            <a:avLst/>
          </a:prstGeom>
          <a:solidFill>
            <a:srgbClr val="1B42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09600" y="2014343"/>
            <a:ext cx="10058400" cy="2051367"/>
          </a:xfrm>
        </p:spPr>
        <p:txBody>
          <a:bodyPr anchor="ctr" anchorCtr="0">
            <a:normAutofit/>
          </a:bodyPr>
          <a:lstStyle>
            <a:lvl1pPr algn="ctr">
              <a:defRPr sz="4800" baseline="0"/>
            </a:lvl1pPr>
          </a:lstStyle>
          <a:p>
            <a:r>
              <a:rPr lang="en-US"/>
              <a:t>Click to edit Master title style</a:t>
            </a:r>
            <a:endParaRPr lang="en-US" dirty="0"/>
          </a:p>
        </p:txBody>
      </p:sp>
      <p:sp>
        <p:nvSpPr>
          <p:cNvPr id="3" name="Subtitle 2"/>
          <p:cNvSpPr>
            <a:spLocks noGrp="1"/>
          </p:cNvSpPr>
          <p:nvPr>
            <p:ph type="subTitle" idx="1"/>
          </p:nvPr>
        </p:nvSpPr>
        <p:spPr>
          <a:xfrm>
            <a:off x="609600" y="4157786"/>
            <a:ext cx="10058400" cy="1376239"/>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14" name="Picture 13"/>
          <p:cNvPicPr>
            <a:picLocks noChangeAspect="1"/>
          </p:cNvPicPr>
          <p:nvPr userDrawn="1"/>
        </p:nvPicPr>
        <p:blipFill>
          <a:blip r:embed="rId2"/>
          <a:stretch>
            <a:fillRect/>
          </a:stretch>
        </p:blipFill>
        <p:spPr>
          <a:xfrm>
            <a:off x="10487026" y="-163440"/>
            <a:ext cx="1720662" cy="7396838"/>
          </a:xfrm>
          <a:prstGeom prst="rect">
            <a:avLst/>
          </a:prstGeom>
        </p:spPr>
      </p:pic>
      <p:sp>
        <p:nvSpPr>
          <p:cNvPr id="17" name="TextBox 16"/>
          <p:cNvSpPr txBox="1"/>
          <p:nvPr userDrawn="1"/>
        </p:nvSpPr>
        <p:spPr>
          <a:xfrm>
            <a:off x="95250" y="6260501"/>
            <a:ext cx="3305175" cy="507831"/>
          </a:xfrm>
          <a:prstGeom prst="rect">
            <a:avLst/>
          </a:prstGeom>
          <a:noFill/>
        </p:spPr>
        <p:txBody>
          <a:bodyPr wrap="square" rtlCol="0" anchor="ctr" anchorCtr="0">
            <a:spAutoFit/>
          </a:bodyPr>
          <a:lstStyle/>
          <a:p>
            <a:r>
              <a:rPr lang="en-US" sz="900" b="1" baseline="0" dirty="0">
                <a:solidFill>
                  <a:schemeClr val="bg1"/>
                </a:solidFill>
                <a:latin typeface="Arial" panose="020B0604020202020204" pitchFamily="34" charset="0"/>
              </a:rPr>
              <a:t>Center for Global Trade Analysis</a:t>
            </a:r>
          </a:p>
          <a:p>
            <a:r>
              <a:rPr lang="en-US" sz="900" baseline="0" dirty="0">
                <a:solidFill>
                  <a:schemeClr val="bg1"/>
                </a:solidFill>
                <a:latin typeface="Arial" panose="020B0604020202020204" pitchFamily="34" charset="0"/>
              </a:rPr>
              <a:t>Department of Agricultural Economics, Purdue University</a:t>
            </a:r>
          </a:p>
          <a:p>
            <a:r>
              <a:rPr lang="en-US" sz="900" baseline="0" dirty="0">
                <a:solidFill>
                  <a:schemeClr val="bg1"/>
                </a:solidFill>
                <a:latin typeface="Arial" panose="020B0604020202020204" pitchFamily="34" charset="0"/>
              </a:rPr>
              <a:t>403 West State Street, West Lafayette, IN 47907-2056 USA</a:t>
            </a:r>
          </a:p>
        </p:txBody>
      </p:sp>
      <p:grpSp>
        <p:nvGrpSpPr>
          <p:cNvPr id="22" name="Group 21"/>
          <p:cNvGrpSpPr/>
          <p:nvPr userDrawn="1"/>
        </p:nvGrpSpPr>
        <p:grpSpPr>
          <a:xfrm>
            <a:off x="-242887" y="229671"/>
            <a:ext cx="3676650" cy="1308422"/>
            <a:chOff x="3719513" y="458271"/>
            <a:chExt cx="3676650" cy="1308422"/>
          </a:xfrm>
        </p:grpSpPr>
        <p:pic>
          <p:nvPicPr>
            <p:cNvPr id="16" name="Picture 1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491038" y="458271"/>
              <a:ext cx="2724150" cy="948489"/>
            </a:xfrm>
            <a:prstGeom prst="rect">
              <a:avLst/>
            </a:prstGeom>
          </p:spPr>
        </p:pic>
        <p:sp>
          <p:nvSpPr>
            <p:cNvPr id="19" name="TextBox 18"/>
            <p:cNvSpPr txBox="1"/>
            <p:nvPr userDrawn="1"/>
          </p:nvSpPr>
          <p:spPr>
            <a:xfrm>
              <a:off x="3719513" y="1397361"/>
              <a:ext cx="3676650" cy="369332"/>
            </a:xfrm>
            <a:prstGeom prst="rect">
              <a:avLst/>
            </a:prstGeom>
            <a:noFill/>
          </p:spPr>
          <p:txBody>
            <a:bodyPr wrap="square" rtlCol="0">
              <a:spAutoFit/>
            </a:bodyPr>
            <a:lstStyle/>
            <a:p>
              <a:pPr algn="ctr"/>
              <a:r>
                <a:rPr lang="en-US" sz="1800" b="1" dirty="0">
                  <a:latin typeface="Candara" panose="020E0502030303020204" pitchFamily="34" charset="0"/>
                </a:rPr>
                <a:t>Global Trade</a:t>
              </a:r>
              <a:r>
                <a:rPr lang="en-US" sz="1800" b="1" baseline="0" dirty="0">
                  <a:latin typeface="Candara" panose="020E0502030303020204" pitchFamily="34" charset="0"/>
                </a:rPr>
                <a:t> Analysis Project</a:t>
              </a:r>
              <a:endParaRPr lang="en-US" sz="1800" b="1" dirty="0">
                <a:latin typeface="Candara" panose="020E0502030303020204" pitchFamily="34" charset="0"/>
              </a:endParaRPr>
            </a:p>
          </p:txBody>
        </p:sp>
      </p:grpSp>
      <p:grpSp>
        <p:nvGrpSpPr>
          <p:cNvPr id="11" name="Group 10"/>
          <p:cNvGrpSpPr/>
          <p:nvPr userDrawn="1"/>
        </p:nvGrpSpPr>
        <p:grpSpPr>
          <a:xfrm>
            <a:off x="10067378" y="6288455"/>
            <a:ext cx="519492" cy="512340"/>
            <a:chOff x="8593544" y="5744285"/>
            <a:chExt cx="519492" cy="512340"/>
          </a:xfrm>
        </p:grpSpPr>
        <p:pic>
          <p:nvPicPr>
            <p:cNvPr id="12" name="Pictur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884436" y="5744285"/>
              <a:ext cx="228600" cy="228600"/>
            </a:xfrm>
            <a:prstGeom prst="rect">
              <a:avLst/>
            </a:prstGeom>
          </p:spPr>
        </p:pic>
        <p:pic>
          <p:nvPicPr>
            <p:cNvPr id="13" name="Picture 1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593544" y="5744285"/>
              <a:ext cx="228600" cy="228600"/>
            </a:xfrm>
            <a:prstGeom prst="rect">
              <a:avLst/>
            </a:prstGeom>
          </p:spPr>
        </p:pic>
        <p:pic>
          <p:nvPicPr>
            <p:cNvPr id="20" name="Picture 19"/>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8593544" y="6028025"/>
              <a:ext cx="228600" cy="228600"/>
            </a:xfrm>
            <a:prstGeom prst="rect">
              <a:avLst/>
            </a:prstGeom>
          </p:spPr>
        </p:pic>
        <p:pic>
          <p:nvPicPr>
            <p:cNvPr id="21" name="Picture 20"/>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8884436" y="6028025"/>
              <a:ext cx="228600" cy="228600"/>
            </a:xfrm>
            <a:prstGeom prst="rect">
              <a:avLst/>
            </a:prstGeom>
          </p:spPr>
        </p:pic>
      </p:grpSp>
      <p:sp>
        <p:nvSpPr>
          <p:cNvPr id="23" name="TextBox 22"/>
          <p:cNvSpPr txBox="1"/>
          <p:nvPr userDrawn="1"/>
        </p:nvSpPr>
        <p:spPr>
          <a:xfrm>
            <a:off x="8243470" y="6321487"/>
            <a:ext cx="1859160" cy="446276"/>
          </a:xfrm>
          <a:prstGeom prst="rect">
            <a:avLst/>
          </a:prstGeom>
          <a:noFill/>
        </p:spPr>
        <p:txBody>
          <a:bodyPr wrap="square" rtlCol="0" anchor="ctr" anchorCtr="0">
            <a:spAutoFit/>
          </a:bodyPr>
          <a:lstStyle/>
          <a:p>
            <a:pPr algn="ctr"/>
            <a:r>
              <a:rPr lang="en-US" sz="900" b="1" i="0" u="none" baseline="0" dirty="0">
                <a:solidFill>
                  <a:schemeClr val="bg1"/>
                </a:solidFill>
                <a:latin typeface="Arial" panose="020B0604020202020204" pitchFamily="34" charset="0"/>
              </a:rPr>
              <a:t>Stay Connected with GTAP!</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00" b="1" i="1" u="none" baseline="0" dirty="0">
              <a:solidFill>
                <a:schemeClr val="bg1"/>
              </a:solidFill>
              <a:latin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0" i="1" u="none" baseline="0" dirty="0">
                <a:solidFill>
                  <a:schemeClr val="bg1"/>
                </a:solidFill>
                <a:latin typeface="Arial" panose="020B0604020202020204" pitchFamily="34" charset="0"/>
              </a:rPr>
              <a:t>www.gtap.agecon.purdue.edu</a:t>
            </a:r>
          </a:p>
        </p:txBody>
      </p:sp>
    </p:spTree>
    <p:extLst>
      <p:ext uri="{BB962C8B-B14F-4D97-AF65-F5344CB8AC3E}">
        <p14:creationId xmlns:p14="http://schemas.microsoft.com/office/powerpoint/2010/main" val="744730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752475" y="1825625"/>
            <a:ext cx="10972800" cy="4351338"/>
          </a:xfrm>
        </p:spPr>
        <p:txBody>
          <a:bodyPr/>
          <a:lstStyle>
            <a:lvl1pPr>
              <a:defRPr b="1"/>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p:cNvSpPr>
            <a:spLocks noGrp="1"/>
          </p:cNvSpPr>
          <p:nvPr>
            <p:ph type="title"/>
          </p:nvPr>
        </p:nvSpPr>
        <p:spPr>
          <a:xfrm>
            <a:off x="752475" y="365125"/>
            <a:ext cx="10972800" cy="1325563"/>
          </a:xfrm>
        </p:spPr>
        <p:txBody>
          <a:bodyPr/>
          <a:lstStyle/>
          <a:p>
            <a:r>
              <a:rPr lang="en-US"/>
              <a:t>Click to edit Master title style</a:t>
            </a:r>
          </a:p>
        </p:txBody>
      </p:sp>
      <p:sp>
        <p:nvSpPr>
          <p:cNvPr id="15" name="Slide Number Placeholder 14"/>
          <p:cNvSpPr>
            <a:spLocks noGrp="1"/>
          </p:cNvSpPr>
          <p:nvPr>
            <p:ph type="sldNum" sz="quarter" idx="12"/>
          </p:nvPr>
        </p:nvSpPr>
        <p:spPr>
          <a:xfrm>
            <a:off x="8982075" y="6356350"/>
            <a:ext cx="2743200" cy="365125"/>
          </a:xfrm>
        </p:spPr>
        <p:txBody>
          <a:bodyPr/>
          <a:lstStyle/>
          <a:p>
            <a:fld id="{89D7931E-637B-46D8-A580-615CC76C5C63}" type="slidenum">
              <a:rPr lang="en-US" smtClean="0"/>
              <a:pPr/>
              <a:t>‹#›</a:t>
            </a:fld>
            <a:endParaRPr lang="en-US" dirty="0"/>
          </a:p>
        </p:txBody>
      </p:sp>
      <p:sp>
        <p:nvSpPr>
          <p:cNvPr id="17" name="Rectangle 16"/>
          <p:cNvSpPr/>
          <p:nvPr userDrawn="1"/>
        </p:nvSpPr>
        <p:spPr>
          <a:xfrm>
            <a:off x="-28574" y="0"/>
            <a:ext cx="152400" cy="6858000"/>
          </a:xfrm>
          <a:prstGeom prst="rect">
            <a:avLst/>
          </a:prstGeom>
          <a:solidFill>
            <a:srgbClr val="1B42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userDrawn="1"/>
        </p:nvSpPr>
        <p:spPr>
          <a:xfrm>
            <a:off x="190500" y="0"/>
            <a:ext cx="209549" cy="6858000"/>
          </a:xfrm>
          <a:prstGeom prst="rect">
            <a:avLst/>
          </a:prstGeom>
          <a:gradFill flip="none" rotWithShape="1">
            <a:gsLst>
              <a:gs pos="0">
                <a:srgbClr val="F38F22"/>
              </a:gs>
              <a:gs pos="100000">
                <a:srgbClr val="F1BA2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86514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15" name="Rectangle 14"/>
          <p:cNvSpPr/>
          <p:nvPr userDrawn="1"/>
        </p:nvSpPr>
        <p:spPr>
          <a:xfrm>
            <a:off x="0" y="6172200"/>
            <a:ext cx="12192000" cy="747583"/>
          </a:xfrm>
          <a:prstGeom prst="rect">
            <a:avLst/>
          </a:prstGeom>
          <a:solidFill>
            <a:srgbClr val="1B42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09600" y="2014343"/>
            <a:ext cx="10058400" cy="2051367"/>
          </a:xfrm>
        </p:spPr>
        <p:txBody>
          <a:bodyPr anchor="ctr" anchorCtr="0">
            <a:normAutofit/>
          </a:bodyPr>
          <a:lstStyle>
            <a:lvl1pPr algn="ctr">
              <a:defRPr sz="4800" baseline="0"/>
            </a:lvl1pPr>
          </a:lstStyle>
          <a:p>
            <a:r>
              <a:rPr lang="en-US"/>
              <a:t>Click to edit Master title style</a:t>
            </a:r>
            <a:endParaRPr lang="en-US" dirty="0"/>
          </a:p>
        </p:txBody>
      </p:sp>
      <p:sp>
        <p:nvSpPr>
          <p:cNvPr id="3" name="Subtitle 2"/>
          <p:cNvSpPr>
            <a:spLocks noGrp="1"/>
          </p:cNvSpPr>
          <p:nvPr>
            <p:ph type="subTitle" idx="1"/>
          </p:nvPr>
        </p:nvSpPr>
        <p:spPr>
          <a:xfrm>
            <a:off x="609600" y="4157786"/>
            <a:ext cx="10058400" cy="1376239"/>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14" name="Picture 13"/>
          <p:cNvPicPr>
            <a:picLocks noChangeAspect="1"/>
          </p:cNvPicPr>
          <p:nvPr userDrawn="1"/>
        </p:nvPicPr>
        <p:blipFill>
          <a:blip r:embed="rId2"/>
          <a:stretch>
            <a:fillRect/>
          </a:stretch>
        </p:blipFill>
        <p:spPr>
          <a:xfrm>
            <a:off x="10487026" y="-163440"/>
            <a:ext cx="1720662" cy="7396838"/>
          </a:xfrm>
          <a:prstGeom prst="rect">
            <a:avLst/>
          </a:prstGeom>
        </p:spPr>
      </p:pic>
      <p:sp>
        <p:nvSpPr>
          <p:cNvPr id="17" name="TextBox 16"/>
          <p:cNvSpPr txBox="1"/>
          <p:nvPr userDrawn="1"/>
        </p:nvSpPr>
        <p:spPr>
          <a:xfrm>
            <a:off x="95250" y="6260501"/>
            <a:ext cx="3305175" cy="507831"/>
          </a:xfrm>
          <a:prstGeom prst="rect">
            <a:avLst/>
          </a:prstGeom>
          <a:noFill/>
        </p:spPr>
        <p:txBody>
          <a:bodyPr wrap="square" rtlCol="0" anchor="ctr" anchorCtr="0">
            <a:spAutoFit/>
          </a:bodyPr>
          <a:lstStyle/>
          <a:p>
            <a:r>
              <a:rPr lang="en-US" sz="900" b="1" baseline="0" dirty="0">
                <a:solidFill>
                  <a:schemeClr val="bg1"/>
                </a:solidFill>
                <a:latin typeface="Arial" panose="020B0604020202020204" pitchFamily="34" charset="0"/>
              </a:rPr>
              <a:t>Center for Global Trade Analysis</a:t>
            </a:r>
          </a:p>
          <a:p>
            <a:r>
              <a:rPr lang="en-US" sz="900" baseline="0" dirty="0">
                <a:solidFill>
                  <a:schemeClr val="bg1"/>
                </a:solidFill>
                <a:latin typeface="Arial" panose="020B0604020202020204" pitchFamily="34" charset="0"/>
              </a:rPr>
              <a:t>Department of Agricultural Economics, Purdue University</a:t>
            </a:r>
          </a:p>
          <a:p>
            <a:r>
              <a:rPr lang="en-US" sz="900" baseline="0" dirty="0">
                <a:solidFill>
                  <a:schemeClr val="bg1"/>
                </a:solidFill>
                <a:latin typeface="Arial" panose="020B0604020202020204" pitchFamily="34" charset="0"/>
              </a:rPr>
              <a:t>403 West State Street, West Lafayette, IN 47907-2056 USA</a:t>
            </a:r>
          </a:p>
        </p:txBody>
      </p:sp>
      <p:grpSp>
        <p:nvGrpSpPr>
          <p:cNvPr id="22" name="Group 21"/>
          <p:cNvGrpSpPr/>
          <p:nvPr userDrawn="1"/>
        </p:nvGrpSpPr>
        <p:grpSpPr>
          <a:xfrm>
            <a:off x="-242887" y="229671"/>
            <a:ext cx="3676650" cy="1308422"/>
            <a:chOff x="3719513" y="458271"/>
            <a:chExt cx="3676650" cy="1308422"/>
          </a:xfrm>
        </p:grpSpPr>
        <p:pic>
          <p:nvPicPr>
            <p:cNvPr id="16" name="Picture 1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491038" y="458271"/>
              <a:ext cx="2724150" cy="948489"/>
            </a:xfrm>
            <a:prstGeom prst="rect">
              <a:avLst/>
            </a:prstGeom>
          </p:spPr>
        </p:pic>
        <p:sp>
          <p:nvSpPr>
            <p:cNvPr id="19" name="TextBox 18"/>
            <p:cNvSpPr txBox="1"/>
            <p:nvPr userDrawn="1"/>
          </p:nvSpPr>
          <p:spPr>
            <a:xfrm>
              <a:off x="3719513" y="1397361"/>
              <a:ext cx="3676650" cy="369332"/>
            </a:xfrm>
            <a:prstGeom prst="rect">
              <a:avLst/>
            </a:prstGeom>
            <a:noFill/>
          </p:spPr>
          <p:txBody>
            <a:bodyPr wrap="square" rtlCol="0">
              <a:spAutoFit/>
            </a:bodyPr>
            <a:lstStyle/>
            <a:p>
              <a:pPr algn="ctr"/>
              <a:r>
                <a:rPr lang="en-US" sz="1800" b="1" dirty="0">
                  <a:latin typeface="Candara" panose="020E0502030303020204" pitchFamily="34" charset="0"/>
                </a:rPr>
                <a:t>Global Trade</a:t>
              </a:r>
              <a:r>
                <a:rPr lang="en-US" sz="1800" b="1" baseline="0" dirty="0">
                  <a:latin typeface="Candara" panose="020E0502030303020204" pitchFamily="34" charset="0"/>
                </a:rPr>
                <a:t> Analysis Project</a:t>
              </a:r>
              <a:endParaRPr lang="en-US" sz="1800" b="1" dirty="0">
                <a:latin typeface="Candara" panose="020E0502030303020204" pitchFamily="34" charset="0"/>
              </a:endParaRPr>
            </a:p>
          </p:txBody>
        </p:sp>
      </p:grpSp>
      <p:grpSp>
        <p:nvGrpSpPr>
          <p:cNvPr id="11" name="Group 10"/>
          <p:cNvGrpSpPr/>
          <p:nvPr userDrawn="1"/>
        </p:nvGrpSpPr>
        <p:grpSpPr>
          <a:xfrm>
            <a:off x="10067378" y="6288455"/>
            <a:ext cx="519492" cy="512340"/>
            <a:chOff x="8593544" y="5744285"/>
            <a:chExt cx="519492" cy="512340"/>
          </a:xfrm>
        </p:grpSpPr>
        <p:pic>
          <p:nvPicPr>
            <p:cNvPr id="12" name="Pictur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884436" y="5744285"/>
              <a:ext cx="228600" cy="228600"/>
            </a:xfrm>
            <a:prstGeom prst="rect">
              <a:avLst/>
            </a:prstGeom>
          </p:spPr>
        </p:pic>
        <p:pic>
          <p:nvPicPr>
            <p:cNvPr id="13" name="Picture 1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593544" y="5744285"/>
              <a:ext cx="228600" cy="228600"/>
            </a:xfrm>
            <a:prstGeom prst="rect">
              <a:avLst/>
            </a:prstGeom>
          </p:spPr>
        </p:pic>
        <p:pic>
          <p:nvPicPr>
            <p:cNvPr id="20" name="Picture 19"/>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8593544" y="6028025"/>
              <a:ext cx="228600" cy="228600"/>
            </a:xfrm>
            <a:prstGeom prst="rect">
              <a:avLst/>
            </a:prstGeom>
          </p:spPr>
        </p:pic>
        <p:pic>
          <p:nvPicPr>
            <p:cNvPr id="21" name="Picture 20"/>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8884436" y="6028025"/>
              <a:ext cx="228600" cy="228600"/>
            </a:xfrm>
            <a:prstGeom prst="rect">
              <a:avLst/>
            </a:prstGeom>
          </p:spPr>
        </p:pic>
      </p:grpSp>
      <p:sp>
        <p:nvSpPr>
          <p:cNvPr id="23" name="TextBox 22"/>
          <p:cNvSpPr txBox="1"/>
          <p:nvPr userDrawn="1"/>
        </p:nvSpPr>
        <p:spPr>
          <a:xfrm>
            <a:off x="8243470" y="6321487"/>
            <a:ext cx="1859160" cy="446276"/>
          </a:xfrm>
          <a:prstGeom prst="rect">
            <a:avLst/>
          </a:prstGeom>
          <a:noFill/>
        </p:spPr>
        <p:txBody>
          <a:bodyPr wrap="square" rtlCol="0" anchor="ctr" anchorCtr="0">
            <a:spAutoFit/>
          </a:bodyPr>
          <a:lstStyle/>
          <a:p>
            <a:pPr algn="ctr"/>
            <a:r>
              <a:rPr lang="en-US" sz="900" b="1" i="0" u="none" baseline="0" dirty="0">
                <a:solidFill>
                  <a:schemeClr val="bg1"/>
                </a:solidFill>
                <a:latin typeface="Arial" panose="020B0604020202020204" pitchFamily="34" charset="0"/>
              </a:rPr>
              <a:t>Stay Connected with GTAP!</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00" b="1" i="1" u="none" baseline="0" dirty="0">
              <a:solidFill>
                <a:schemeClr val="bg1"/>
              </a:solidFill>
              <a:latin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0" i="1" u="none" baseline="0" dirty="0">
                <a:solidFill>
                  <a:schemeClr val="bg1"/>
                </a:solidFill>
                <a:latin typeface="Arial" panose="020B0604020202020204" pitchFamily="34" charset="0"/>
              </a:rPr>
              <a:t>www.gtap.agecon.purdue.edu</a:t>
            </a:r>
          </a:p>
        </p:txBody>
      </p:sp>
    </p:spTree>
    <p:extLst>
      <p:ext uri="{BB962C8B-B14F-4D97-AF65-F5344CB8AC3E}">
        <p14:creationId xmlns:p14="http://schemas.microsoft.com/office/powerpoint/2010/main" val="2772624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752475" y="1825625"/>
            <a:ext cx="5394960" cy="4351338"/>
          </a:xfrm>
        </p:spPr>
        <p:txBody>
          <a:bodyPr/>
          <a:lstStyle>
            <a:lvl1pPr>
              <a:defRPr b="1"/>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p:cNvSpPr>
            <a:spLocks noGrp="1"/>
          </p:cNvSpPr>
          <p:nvPr>
            <p:ph type="title"/>
          </p:nvPr>
        </p:nvSpPr>
        <p:spPr>
          <a:xfrm>
            <a:off x="752475" y="365125"/>
            <a:ext cx="10972800" cy="1325563"/>
          </a:xfrm>
        </p:spPr>
        <p:txBody>
          <a:bodyPr/>
          <a:lstStyle/>
          <a:p>
            <a:r>
              <a:rPr lang="en-US"/>
              <a:t>Click to edit Master title style</a:t>
            </a:r>
          </a:p>
        </p:txBody>
      </p:sp>
      <p:sp>
        <p:nvSpPr>
          <p:cNvPr id="15" name="Slide Number Placeholder 14"/>
          <p:cNvSpPr>
            <a:spLocks noGrp="1"/>
          </p:cNvSpPr>
          <p:nvPr>
            <p:ph type="sldNum" sz="quarter" idx="12"/>
          </p:nvPr>
        </p:nvSpPr>
        <p:spPr>
          <a:xfrm>
            <a:off x="8982075" y="6356350"/>
            <a:ext cx="2743200" cy="365125"/>
          </a:xfrm>
        </p:spPr>
        <p:txBody>
          <a:bodyPr/>
          <a:lstStyle/>
          <a:p>
            <a:fld id="{89D7931E-637B-46D8-A580-615CC76C5C63}" type="slidenum">
              <a:rPr lang="en-US" smtClean="0"/>
              <a:pPr/>
              <a:t>‹#›</a:t>
            </a:fld>
            <a:endParaRPr lang="en-US" dirty="0"/>
          </a:p>
        </p:txBody>
      </p:sp>
      <p:sp>
        <p:nvSpPr>
          <p:cNvPr id="17" name="Rectangle 16"/>
          <p:cNvSpPr/>
          <p:nvPr userDrawn="1"/>
        </p:nvSpPr>
        <p:spPr>
          <a:xfrm>
            <a:off x="-28574" y="0"/>
            <a:ext cx="152400" cy="6858000"/>
          </a:xfrm>
          <a:prstGeom prst="rect">
            <a:avLst/>
          </a:prstGeom>
          <a:solidFill>
            <a:srgbClr val="1B42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userDrawn="1"/>
        </p:nvSpPr>
        <p:spPr>
          <a:xfrm>
            <a:off x="190500" y="0"/>
            <a:ext cx="209549" cy="6858000"/>
          </a:xfrm>
          <a:prstGeom prst="rect">
            <a:avLst/>
          </a:prstGeom>
          <a:gradFill flip="none" rotWithShape="1">
            <a:gsLst>
              <a:gs pos="0">
                <a:srgbClr val="F38F22"/>
              </a:gs>
              <a:gs pos="100000">
                <a:srgbClr val="F1BA2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ontent Placeholder 2"/>
          <p:cNvSpPr>
            <a:spLocks noGrp="1"/>
          </p:cNvSpPr>
          <p:nvPr>
            <p:ph idx="13"/>
          </p:nvPr>
        </p:nvSpPr>
        <p:spPr>
          <a:xfrm>
            <a:off x="6309360" y="1825625"/>
            <a:ext cx="5394960" cy="4351338"/>
          </a:xfrm>
        </p:spPr>
        <p:txBody>
          <a:bodyPr/>
          <a:lstStyle>
            <a:lvl1pPr>
              <a:defRPr b="1"/>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567838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89D7931E-637B-46D8-A580-615CC76C5C63}" type="slidenum">
              <a:rPr lang="en-US" smtClean="0"/>
              <a:pPr/>
              <a:t>‹#›</a:t>
            </a:fld>
            <a:endParaRPr lang="en-US" dirty="0"/>
          </a:p>
        </p:txBody>
      </p:sp>
    </p:spTree>
    <p:extLst>
      <p:ext uri="{BB962C8B-B14F-4D97-AF65-F5344CB8AC3E}">
        <p14:creationId xmlns:p14="http://schemas.microsoft.com/office/powerpoint/2010/main" val="26958363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ftr="0" dt="0"/>
  <p:txStyles>
    <p:titleStyle>
      <a:lvl1pPr algn="l" defTabSz="914400" rtl="0" eaLnBrk="1" latinLnBrk="0" hangingPunct="1">
        <a:lnSpc>
          <a:spcPct val="90000"/>
        </a:lnSpc>
        <a:spcBef>
          <a:spcPct val="0"/>
        </a:spcBef>
        <a:buNone/>
        <a:defRPr sz="4400" b="1" i="0" kern="1200" baseline="0">
          <a:solidFill>
            <a:srgbClr val="2E3640"/>
          </a:solidFill>
          <a:latin typeface="Arial" panose="020B06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rgbClr val="666767"/>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rgbClr val="666767"/>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rgbClr val="666767"/>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baseline="0">
          <a:solidFill>
            <a:srgbClr val="666767"/>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baseline="0">
          <a:solidFill>
            <a:srgbClr val="666767"/>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www.iea.org/reports/the-role-of-critical-minerals-in-clean-energy-transitions/executive-summary" TargetMode="External"/><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www.resourcepanel.org/reports/recycling-rates-metals"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2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chart" Target="../charts/chart12.xml"/><Relationship Id="rId5" Type="http://schemas.openxmlformats.org/officeDocument/2006/relationships/chart" Target="../charts/chart11.xml"/><Relationship Id="rId4" Type="http://schemas.openxmlformats.org/officeDocument/2006/relationships/chart" Target="../charts/chart1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306421"/>
            <a:ext cx="10058400" cy="1732669"/>
          </a:xfrm>
        </p:spPr>
        <p:txBody>
          <a:bodyPr>
            <a:normAutofit/>
          </a:bodyPr>
          <a:lstStyle/>
          <a:p>
            <a:r>
              <a:rPr lang="en-US" sz="4000" dirty="0"/>
              <a:t>Analyzing Critical Minerals Value Chains using the GTAP MRIO Data Base</a:t>
            </a:r>
          </a:p>
        </p:txBody>
      </p:sp>
      <p:sp>
        <p:nvSpPr>
          <p:cNvPr id="3" name="Subtitle 2"/>
          <p:cNvSpPr>
            <a:spLocks noGrp="1"/>
          </p:cNvSpPr>
          <p:nvPr>
            <p:ph type="subTitle" idx="1"/>
          </p:nvPr>
        </p:nvSpPr>
        <p:spPr>
          <a:xfrm>
            <a:off x="609600" y="3205316"/>
            <a:ext cx="10058400" cy="2812026"/>
          </a:xfrm>
        </p:spPr>
        <p:txBody>
          <a:bodyPr>
            <a:normAutofit/>
          </a:bodyPr>
          <a:lstStyle/>
          <a:p>
            <a:pPr lvl="0">
              <a:lnSpc>
                <a:spcPct val="100000"/>
              </a:lnSpc>
              <a:spcBef>
                <a:spcPts val="0"/>
              </a:spcBef>
              <a:spcAft>
                <a:spcPts val="1200"/>
              </a:spcAft>
            </a:pPr>
            <a:r>
              <a:rPr lang="en-US" sz="2100" b="1" dirty="0"/>
              <a:t>Maksym Chepeliev</a:t>
            </a:r>
          </a:p>
          <a:p>
            <a:pPr lvl="0">
              <a:lnSpc>
                <a:spcPct val="100000"/>
              </a:lnSpc>
              <a:spcBef>
                <a:spcPts val="0"/>
              </a:spcBef>
            </a:pPr>
            <a:r>
              <a:rPr lang="en-US" dirty="0"/>
              <a:t>Center for Global Trade Analysis, Purdue University</a:t>
            </a:r>
          </a:p>
          <a:p>
            <a:pPr lvl="0">
              <a:lnSpc>
                <a:spcPct val="100000"/>
              </a:lnSpc>
              <a:spcBef>
                <a:spcPts val="0"/>
              </a:spcBef>
            </a:pPr>
            <a:endParaRPr lang="en-US" dirty="0"/>
          </a:p>
          <a:p>
            <a:pPr lvl="0">
              <a:lnSpc>
                <a:spcPct val="100000"/>
              </a:lnSpc>
              <a:spcBef>
                <a:spcPts val="0"/>
              </a:spcBef>
            </a:pPr>
            <a:r>
              <a:rPr lang="en-US" dirty="0"/>
              <a:t>30th International Input-Output Association Conference</a:t>
            </a:r>
            <a:endParaRPr lang="en-US" i="1" dirty="0"/>
          </a:p>
          <a:p>
            <a:pPr lvl="0">
              <a:lnSpc>
                <a:spcPct val="100000"/>
              </a:lnSpc>
              <a:spcBef>
                <a:spcPts val="0"/>
              </a:spcBef>
            </a:pPr>
            <a:endParaRPr lang="en-US" sz="2200" i="1" dirty="0"/>
          </a:p>
          <a:p>
            <a:pPr lvl="0">
              <a:lnSpc>
                <a:spcPct val="100000"/>
              </a:lnSpc>
              <a:spcBef>
                <a:spcPts val="0"/>
              </a:spcBef>
            </a:pPr>
            <a:r>
              <a:rPr lang="en-US" sz="2200" i="1" dirty="0"/>
              <a:t>July 1-5, 2024</a:t>
            </a:r>
          </a:p>
          <a:p>
            <a:pPr lvl="0">
              <a:lnSpc>
                <a:spcPct val="100000"/>
              </a:lnSpc>
              <a:spcBef>
                <a:spcPts val="0"/>
              </a:spcBef>
            </a:pPr>
            <a:r>
              <a:rPr lang="en-US" sz="2200" i="1" dirty="0"/>
              <a:t>Santiago, Chile</a:t>
            </a:r>
            <a:endParaRPr lang="en-US" dirty="0"/>
          </a:p>
        </p:txBody>
      </p:sp>
    </p:spTree>
    <p:extLst>
      <p:ext uri="{BB962C8B-B14F-4D97-AF65-F5344CB8AC3E}">
        <p14:creationId xmlns:p14="http://schemas.microsoft.com/office/powerpoint/2010/main" val="40201150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9D7931E-637B-46D8-A580-615CC76C5C63}" type="slidenum">
              <a:rPr lang="en-US" smtClean="0"/>
              <a:pPr/>
              <a:t>10</a:t>
            </a:fld>
            <a:endParaRPr lang="en-US" dirty="0"/>
          </a:p>
        </p:txBody>
      </p:sp>
      <p:graphicFrame>
        <p:nvGraphicFramePr>
          <p:cNvPr id="6" name="Group 113"/>
          <p:cNvGraphicFramePr>
            <a:graphicFrameLocks noGrp="1"/>
          </p:cNvGraphicFramePr>
          <p:nvPr>
            <p:ph idx="1"/>
          </p:nvPr>
        </p:nvGraphicFramePr>
        <p:xfrm>
          <a:off x="698803" y="940250"/>
          <a:ext cx="11080143" cy="5562666"/>
        </p:xfrm>
        <a:graphic>
          <a:graphicData uri="http://schemas.openxmlformats.org/drawingml/2006/table">
            <a:tbl>
              <a:tblPr/>
              <a:tblGrid>
                <a:gridCol w="2217990">
                  <a:extLst>
                    <a:ext uri="{9D8B030D-6E8A-4147-A177-3AD203B41FA5}">
                      <a16:colId xmlns:a16="http://schemas.microsoft.com/office/drawing/2014/main" val="20000"/>
                    </a:ext>
                  </a:extLst>
                </a:gridCol>
                <a:gridCol w="2214721">
                  <a:extLst>
                    <a:ext uri="{9D8B030D-6E8A-4147-A177-3AD203B41FA5}">
                      <a16:colId xmlns:a16="http://schemas.microsoft.com/office/drawing/2014/main" val="20001"/>
                    </a:ext>
                  </a:extLst>
                </a:gridCol>
                <a:gridCol w="2217990">
                  <a:extLst>
                    <a:ext uri="{9D8B030D-6E8A-4147-A177-3AD203B41FA5}">
                      <a16:colId xmlns:a16="http://schemas.microsoft.com/office/drawing/2014/main" val="20002"/>
                    </a:ext>
                  </a:extLst>
                </a:gridCol>
                <a:gridCol w="2214721">
                  <a:extLst>
                    <a:ext uri="{9D8B030D-6E8A-4147-A177-3AD203B41FA5}">
                      <a16:colId xmlns:a16="http://schemas.microsoft.com/office/drawing/2014/main" val="20003"/>
                    </a:ext>
                  </a:extLst>
                </a:gridCol>
                <a:gridCol w="2214721">
                  <a:extLst>
                    <a:ext uri="{9D8B030D-6E8A-4147-A177-3AD203B41FA5}">
                      <a16:colId xmlns:a16="http://schemas.microsoft.com/office/drawing/2014/main" val="196955013"/>
                    </a:ext>
                  </a:extLst>
                </a:gridCol>
              </a:tblGrid>
              <a:tr h="271463">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rgbClr val="000000"/>
                          </a:solidFill>
                          <a:effectLst/>
                          <a:latin typeface="Calibri" pitchFamily="34" charset="0"/>
                          <a:cs typeface="Times New Roman" pitchFamily="18" charset="0"/>
                        </a:rPr>
                        <a:t>Paddy rice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chemeClr val="tx1"/>
                          </a:solidFill>
                          <a:effectLst/>
                          <a:latin typeface="Calibri" pitchFamily="34" charset="0"/>
                          <a:cs typeface="Times New Roman" pitchFamily="18" charset="0"/>
                        </a:rPr>
                        <a:t>Coal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50000"/>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chemeClr val="tx1"/>
                          </a:solidFill>
                          <a:effectLst/>
                          <a:latin typeface="Calibri" pitchFamily="34" charset="0"/>
                          <a:cs typeface="Times New Roman" pitchFamily="18" charset="0"/>
                        </a:rPr>
                        <a:t>Wood products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chemeClr val="tx1"/>
                          </a:solidFill>
                          <a:effectLst/>
                          <a:latin typeface="Calibri" pitchFamily="34" charset="0"/>
                          <a:cs typeface="Times New Roman" pitchFamily="18" charset="0"/>
                        </a:rPr>
                        <a:t>Electrical eqpt.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chemeClr val="tx1"/>
                          </a:solidFill>
                          <a:effectLst/>
                          <a:latin typeface="Calibri" pitchFamily="34" charset="0"/>
                          <a:cs typeface="Times New Roman" pitchFamily="18" charset="0"/>
                        </a:rPr>
                        <a:t>Communication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extLst>
                  <a:ext uri="{0D108BD9-81ED-4DB2-BD59-A6C34878D82A}">
                    <a16:rowId xmlns:a16="http://schemas.microsoft.com/office/drawing/2014/main" val="10000"/>
                  </a:ext>
                </a:extLst>
              </a:tr>
              <a:tr h="269875">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rgbClr val="000000"/>
                          </a:solidFill>
                          <a:effectLst/>
                          <a:latin typeface="Calibri" pitchFamily="34" charset="0"/>
                          <a:cs typeface="Times New Roman" pitchFamily="18" charset="0"/>
                        </a:rPr>
                        <a:t>Wheat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chemeClr val="tx1"/>
                          </a:solidFill>
                          <a:effectLst/>
                          <a:latin typeface="Calibri" pitchFamily="34" charset="0"/>
                          <a:cs typeface="Times New Roman" pitchFamily="18" charset="0"/>
                        </a:rPr>
                        <a:t>Oil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50000"/>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chemeClr val="tx1"/>
                          </a:solidFill>
                          <a:effectLst/>
                          <a:latin typeface="Calibri" pitchFamily="34" charset="0"/>
                          <a:cs typeface="Times New Roman" pitchFamily="18" charset="0"/>
                        </a:rPr>
                        <a:t>Pulp, paper etc.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0000">
                        <a:alpha val="67059"/>
                      </a:srgb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chemeClr val="tx1"/>
                          </a:solidFill>
                          <a:effectLst/>
                          <a:latin typeface="Calibri" pitchFamily="34" charset="0"/>
                          <a:cs typeface="Times New Roman" pitchFamily="18" charset="0"/>
                        </a:rPr>
                        <a:t>Other mach. &amp; eqpt.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chemeClr val="tx1"/>
                          </a:solidFill>
                          <a:effectLst/>
                          <a:latin typeface="Calibri" pitchFamily="34" charset="0"/>
                          <a:cs typeface="Times New Roman" pitchFamily="18" charset="0"/>
                        </a:rPr>
                        <a:t>Financial services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extLst>
                  <a:ext uri="{0D108BD9-81ED-4DB2-BD59-A6C34878D82A}">
                    <a16:rowId xmlns:a16="http://schemas.microsoft.com/office/drawing/2014/main" val="10001"/>
                  </a:ext>
                </a:extLst>
              </a:tr>
              <a:tr h="271463">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rgbClr val="000000"/>
                          </a:solidFill>
                          <a:effectLst/>
                          <a:latin typeface="Calibri" pitchFamily="34" charset="0"/>
                          <a:cs typeface="Times New Roman" pitchFamily="18" charset="0"/>
                        </a:rPr>
                        <a:t>Other cereals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chemeClr val="tx1"/>
                          </a:solidFill>
                          <a:effectLst/>
                          <a:latin typeface="Calibri" pitchFamily="34" charset="0"/>
                          <a:cs typeface="Times New Roman" pitchFamily="18" charset="0"/>
                        </a:rPr>
                        <a:t>Gas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50000"/>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chemeClr val="tx1"/>
                          </a:solidFill>
                          <a:effectLst/>
                          <a:latin typeface="Calibri" pitchFamily="34" charset="0"/>
                          <a:cs typeface="Times New Roman" pitchFamily="18" charset="0"/>
                        </a:rPr>
                        <a:t>Refined oil etc.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50000"/>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chemeClr val="tx1"/>
                          </a:solidFill>
                          <a:effectLst/>
                          <a:latin typeface="Calibri" pitchFamily="34" charset="0"/>
                          <a:cs typeface="Times New Roman" pitchFamily="18" charset="0"/>
                        </a:rPr>
                        <a:t>Other manu.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chemeClr val="tx1"/>
                          </a:solidFill>
                          <a:effectLst/>
                          <a:latin typeface="Calibri" pitchFamily="34" charset="0"/>
                          <a:cs typeface="Times New Roman" pitchFamily="18" charset="0"/>
                        </a:rPr>
                        <a:t>Insurance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extLst>
                  <a:ext uri="{0D108BD9-81ED-4DB2-BD59-A6C34878D82A}">
                    <a16:rowId xmlns:a16="http://schemas.microsoft.com/office/drawing/2014/main" val="10002"/>
                  </a:ext>
                </a:extLst>
              </a:tr>
              <a:tr h="271463">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rgbClr val="000000"/>
                          </a:solidFill>
                          <a:effectLst/>
                          <a:latin typeface="Calibri" pitchFamily="34" charset="0"/>
                          <a:cs typeface="Times New Roman" pitchFamily="18" charset="0"/>
                        </a:rPr>
                        <a:t>Vegetables &amp; fruits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chemeClr val="tx1"/>
                          </a:solidFill>
                          <a:effectLst/>
                          <a:latin typeface="Calibri" pitchFamily="34" charset="0"/>
                          <a:cs typeface="Times New Roman" pitchFamily="18" charset="0"/>
                        </a:rPr>
                        <a:t>Other minerals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chemeClr val="tx1"/>
                          </a:solidFill>
                          <a:effectLst/>
                          <a:latin typeface="Calibri" pitchFamily="34" charset="0"/>
                          <a:cs typeface="Times New Roman" pitchFamily="18" charset="0"/>
                        </a:rPr>
                        <a:t>Pharmaceuticals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0000">
                        <a:alpha val="67059"/>
                      </a:srgb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chemeClr val="tx1"/>
                          </a:solidFill>
                          <a:effectLst/>
                          <a:latin typeface="Calibri" pitchFamily="34" charset="0"/>
                          <a:cs typeface="Times New Roman" pitchFamily="18" charset="0"/>
                        </a:rPr>
                        <a:t>Electricity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50000"/>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chemeClr val="tx1"/>
                          </a:solidFill>
                          <a:effectLst/>
                          <a:latin typeface="Calibri" pitchFamily="34" charset="0"/>
                          <a:cs typeface="Times New Roman" pitchFamily="18" charset="0"/>
                        </a:rPr>
                        <a:t>Real estate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extLst>
                  <a:ext uri="{0D108BD9-81ED-4DB2-BD59-A6C34878D82A}">
                    <a16:rowId xmlns:a16="http://schemas.microsoft.com/office/drawing/2014/main" val="10003"/>
                  </a:ext>
                </a:extLst>
              </a:tr>
              <a:tr h="269875">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rgbClr val="000000"/>
                          </a:solidFill>
                          <a:effectLst/>
                          <a:latin typeface="Calibri" pitchFamily="34" charset="0"/>
                          <a:cs typeface="Times New Roman" pitchFamily="18" charset="0"/>
                        </a:rPr>
                        <a:t>Oil seeds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chemeClr val="tx1"/>
                          </a:solidFill>
                          <a:effectLst/>
                          <a:latin typeface="Calibri" pitchFamily="34" charset="0"/>
                          <a:cs typeface="Times New Roman" pitchFamily="18" charset="0"/>
                        </a:rPr>
                        <a:t>Red meat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99">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chemeClr val="tx1"/>
                          </a:solidFill>
                          <a:effectLst/>
                          <a:latin typeface="Calibri" pitchFamily="34" charset="0"/>
                          <a:cs typeface="Times New Roman" pitchFamily="18" charset="0"/>
                        </a:rPr>
                        <a:t>Other chemicals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0000">
                        <a:alpha val="67059"/>
                      </a:srgb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chemeClr val="tx1"/>
                          </a:solidFill>
                          <a:effectLst/>
                          <a:latin typeface="Calibri" pitchFamily="34" charset="0"/>
                          <a:cs typeface="Times New Roman" pitchFamily="18" charset="0"/>
                        </a:rPr>
                        <a:t>Gas distribution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50000"/>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chemeClr val="tx1"/>
                          </a:solidFill>
                          <a:effectLst/>
                          <a:latin typeface="Calibri" pitchFamily="34" charset="0"/>
                          <a:cs typeface="Times New Roman" pitchFamily="18" charset="0"/>
                        </a:rPr>
                        <a:t>Other bus. services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extLst>
                  <a:ext uri="{0D108BD9-81ED-4DB2-BD59-A6C34878D82A}">
                    <a16:rowId xmlns:a16="http://schemas.microsoft.com/office/drawing/2014/main" val="10004"/>
                  </a:ext>
                </a:extLst>
              </a:tr>
              <a:tr h="271463">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rgbClr val="000000"/>
                          </a:solidFill>
                          <a:effectLst/>
                          <a:latin typeface="Calibri" pitchFamily="34" charset="0"/>
                          <a:cs typeface="Times New Roman" pitchFamily="18" charset="0"/>
                        </a:rPr>
                        <a:t>Sugar cane &amp; beet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chemeClr val="tx1"/>
                          </a:solidFill>
                          <a:effectLst/>
                          <a:latin typeface="Calibri" pitchFamily="34" charset="0"/>
                          <a:cs typeface="Times New Roman" pitchFamily="18" charset="0"/>
                        </a:rPr>
                        <a:t>White meat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99">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chemeClr val="tx1"/>
                          </a:solidFill>
                          <a:effectLst/>
                          <a:latin typeface="Calibri" pitchFamily="34" charset="0"/>
                          <a:cs typeface="Times New Roman" pitchFamily="18" charset="0"/>
                        </a:rPr>
                        <a:t>Rubber &amp; plastics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0000">
                        <a:alpha val="67059"/>
                      </a:srgb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chemeClr val="tx1"/>
                          </a:solidFill>
                          <a:effectLst/>
                          <a:latin typeface="Calibri" pitchFamily="34" charset="0"/>
                          <a:cs typeface="Times New Roman" pitchFamily="18" charset="0"/>
                        </a:rPr>
                        <a:t>Water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chemeClr val="tx1"/>
                          </a:solidFill>
                          <a:effectLst/>
                          <a:latin typeface="Calibri" pitchFamily="34" charset="0"/>
                          <a:cs typeface="Times New Roman" pitchFamily="18" charset="0"/>
                        </a:rPr>
                        <a:t>Recreation etc.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extLst>
                  <a:ext uri="{0D108BD9-81ED-4DB2-BD59-A6C34878D82A}">
                    <a16:rowId xmlns:a16="http://schemas.microsoft.com/office/drawing/2014/main" val="10005"/>
                  </a:ext>
                </a:extLst>
              </a:tr>
              <a:tr h="271463">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rgbClr val="000000"/>
                          </a:solidFill>
                          <a:effectLst/>
                          <a:latin typeface="Calibri" pitchFamily="34" charset="0"/>
                          <a:cs typeface="Times New Roman" pitchFamily="18" charset="0"/>
                        </a:rPr>
                        <a:t>Plant-based fibers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chemeClr val="tx1"/>
                          </a:solidFill>
                          <a:effectLst/>
                          <a:latin typeface="Calibri" pitchFamily="34" charset="0"/>
                          <a:cs typeface="Times New Roman" pitchFamily="18" charset="0"/>
                        </a:rPr>
                        <a:t>Vegetable oils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99">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chemeClr val="tx1"/>
                          </a:solidFill>
                          <a:effectLst/>
                          <a:latin typeface="Calibri" pitchFamily="34" charset="0"/>
                          <a:cs typeface="Times New Roman" pitchFamily="18" charset="0"/>
                        </a:rPr>
                        <a:t>Other mineral prod.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0000">
                        <a:alpha val="67059"/>
                      </a:srgb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chemeClr val="tx1"/>
                          </a:solidFill>
                          <a:effectLst/>
                          <a:latin typeface="Calibri" pitchFamily="34" charset="0"/>
                          <a:cs typeface="Times New Roman" pitchFamily="18" charset="0"/>
                        </a:rPr>
                        <a:t>Construction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chemeClr val="tx1"/>
                          </a:solidFill>
                          <a:effectLst/>
                          <a:latin typeface="Calibri" pitchFamily="34" charset="0"/>
                          <a:cs typeface="Times New Roman" pitchFamily="18" charset="0"/>
                        </a:rPr>
                        <a:t>Public Admin.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extLst>
                  <a:ext uri="{0D108BD9-81ED-4DB2-BD59-A6C34878D82A}">
                    <a16:rowId xmlns:a16="http://schemas.microsoft.com/office/drawing/2014/main" val="10006"/>
                  </a:ext>
                </a:extLst>
              </a:tr>
              <a:tr h="339725">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rgbClr val="000000"/>
                          </a:solidFill>
                          <a:effectLst/>
                          <a:latin typeface="Calibri" pitchFamily="34" charset="0"/>
                          <a:cs typeface="Times New Roman" pitchFamily="18" charset="0"/>
                        </a:rPr>
                        <a:t>Other crops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chemeClr val="tx1"/>
                          </a:solidFill>
                          <a:effectLst/>
                          <a:latin typeface="Calibri" pitchFamily="34" charset="0"/>
                          <a:cs typeface="Times New Roman" pitchFamily="18" charset="0"/>
                        </a:rPr>
                        <a:t>Dairy products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99">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kern="1200" cap="none" normalizeH="0" baseline="0" dirty="0">
                          <a:ln>
                            <a:noFill/>
                          </a:ln>
                          <a:solidFill>
                            <a:schemeClr val="tx1"/>
                          </a:solidFill>
                          <a:effectLst/>
                          <a:latin typeface="Calibri" pitchFamily="34" charset="0"/>
                          <a:ea typeface="+mn-ea"/>
                          <a:cs typeface="Times New Roman" pitchFamily="18" charset="0"/>
                        </a:rPr>
                        <a:t>Ferrous metals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0000">
                        <a:alpha val="67059"/>
                      </a:srgb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chemeClr val="tx1"/>
                          </a:solidFill>
                          <a:effectLst/>
                          <a:latin typeface="Calibri" pitchFamily="34" charset="0"/>
                          <a:cs typeface="Times New Roman" pitchFamily="18" charset="0"/>
                        </a:rPr>
                        <a:t>W &amp; R trade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chemeClr val="tx1"/>
                          </a:solidFill>
                          <a:effectLst/>
                          <a:latin typeface="Calibri" pitchFamily="34" charset="0"/>
                          <a:cs typeface="Times New Roman" pitchFamily="18" charset="0"/>
                        </a:rPr>
                        <a:t>Education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extLst>
                  <a:ext uri="{0D108BD9-81ED-4DB2-BD59-A6C34878D82A}">
                    <a16:rowId xmlns:a16="http://schemas.microsoft.com/office/drawing/2014/main" val="10007"/>
                  </a:ext>
                </a:extLst>
              </a:tr>
              <a:tr h="271463">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rgbClr val="000000"/>
                          </a:solidFill>
                          <a:effectLst/>
                          <a:latin typeface="Calibri" pitchFamily="34" charset="0"/>
                          <a:cs typeface="Times New Roman" pitchFamily="18" charset="0"/>
                        </a:rPr>
                        <a:t>Beef etc.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chemeClr val="tx1"/>
                          </a:solidFill>
                          <a:effectLst/>
                          <a:latin typeface="Calibri" pitchFamily="34" charset="0"/>
                          <a:cs typeface="Times New Roman" pitchFamily="18" charset="0"/>
                        </a:rPr>
                        <a:t>Processed rice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99">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kern="1200" cap="none" normalizeH="0" baseline="0" dirty="0">
                          <a:ln>
                            <a:noFill/>
                          </a:ln>
                          <a:solidFill>
                            <a:schemeClr val="tx1"/>
                          </a:solidFill>
                          <a:effectLst/>
                          <a:latin typeface="Calibri" pitchFamily="34" charset="0"/>
                          <a:ea typeface="+mn-ea"/>
                          <a:cs typeface="Times New Roman" pitchFamily="18" charset="0"/>
                        </a:rPr>
                        <a:t>Other metals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0000">
                        <a:alpha val="67059"/>
                      </a:srgb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chemeClr val="tx1"/>
                          </a:solidFill>
                          <a:effectLst/>
                          <a:latin typeface="Calibri" pitchFamily="34" charset="0"/>
                          <a:cs typeface="Times New Roman" pitchFamily="18" charset="0"/>
                        </a:rPr>
                        <a:t>Hotels, rests. etc.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chemeClr val="tx1"/>
                          </a:solidFill>
                          <a:effectLst/>
                          <a:latin typeface="Calibri" pitchFamily="34" charset="0"/>
                          <a:cs typeface="Times New Roman" pitchFamily="18" charset="0"/>
                        </a:rPr>
                        <a:t>Health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extLst>
                  <a:ext uri="{0D108BD9-81ED-4DB2-BD59-A6C34878D82A}">
                    <a16:rowId xmlns:a16="http://schemas.microsoft.com/office/drawing/2014/main" val="10008"/>
                  </a:ext>
                </a:extLst>
              </a:tr>
              <a:tr h="271463">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rgbClr val="000000"/>
                          </a:solidFill>
                          <a:effectLst/>
                          <a:latin typeface="Calibri" pitchFamily="34" charset="0"/>
                          <a:cs typeface="Times New Roman" pitchFamily="18" charset="0"/>
                        </a:rPr>
                        <a:t>Poultry, pork, etc.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chemeClr val="tx1"/>
                          </a:solidFill>
                          <a:effectLst/>
                          <a:latin typeface="Calibri" pitchFamily="34" charset="0"/>
                          <a:cs typeface="Times New Roman" pitchFamily="18" charset="0"/>
                        </a:rPr>
                        <a:t>Refined sugar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99">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chemeClr val="tx1"/>
                          </a:solidFill>
                          <a:effectLst/>
                          <a:latin typeface="Calibri" pitchFamily="34" charset="0"/>
                          <a:cs typeface="Times New Roman" pitchFamily="18" charset="0"/>
                        </a:rPr>
                        <a:t>Metal products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chemeClr val="tx1"/>
                          </a:solidFill>
                          <a:effectLst/>
                          <a:latin typeface="Calibri" pitchFamily="34" charset="0"/>
                          <a:cs typeface="Times New Roman" pitchFamily="18" charset="0"/>
                        </a:rPr>
                        <a:t>Warehousing etc.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cap="none" normalizeH="0" baseline="0" dirty="0">
                          <a:ln>
                            <a:noFill/>
                          </a:ln>
                          <a:solidFill>
                            <a:schemeClr val="tx1"/>
                          </a:solidFill>
                          <a:effectLst/>
                          <a:latin typeface="Calibri" pitchFamily="34" charset="0"/>
                          <a:cs typeface="Times New Roman" pitchFamily="18" charset="0"/>
                        </a:rPr>
                        <a:t>Dwellings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extLst>
                  <a:ext uri="{0D108BD9-81ED-4DB2-BD59-A6C34878D82A}">
                    <a16:rowId xmlns:a16="http://schemas.microsoft.com/office/drawing/2014/main" val="10009"/>
                  </a:ext>
                </a:extLst>
              </a:tr>
              <a:tr h="269875">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rgbClr val="000000"/>
                          </a:solidFill>
                          <a:effectLst/>
                          <a:latin typeface="Calibri" pitchFamily="34" charset="0"/>
                          <a:cs typeface="Times New Roman" pitchFamily="18" charset="0"/>
                        </a:rPr>
                        <a:t>Raw milk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chemeClr val="tx1"/>
                          </a:solidFill>
                          <a:effectLst/>
                          <a:latin typeface="Calibri" pitchFamily="34" charset="0"/>
                          <a:cs typeface="Times New Roman" pitchFamily="18" charset="0"/>
                        </a:rPr>
                        <a:t>Other food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99">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chemeClr val="tx1"/>
                          </a:solidFill>
                          <a:effectLst/>
                          <a:latin typeface="Calibri" pitchFamily="34" charset="0"/>
                          <a:cs typeface="Times New Roman" pitchFamily="18" charset="0"/>
                        </a:rPr>
                        <a:t>Mot. vehicles &amp; parts</a:t>
                      </a:r>
                    </a:p>
                  </a:txBody>
                  <a:tcPr marR="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chemeClr val="tx1"/>
                          </a:solidFill>
                          <a:effectLst/>
                          <a:latin typeface="Calibri" pitchFamily="34" charset="0"/>
                          <a:cs typeface="Times New Roman" pitchFamily="18" charset="0"/>
                        </a:rPr>
                        <a:t>Land transport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sz="1800" b="1" i="0" u="none" strike="noStrike" kern="1200" cap="none" normalizeH="0" baseline="0" dirty="0">
                        <a:ln>
                          <a:noFill/>
                        </a:ln>
                        <a:solidFill>
                          <a:schemeClr val="tx1"/>
                        </a:solidFill>
                        <a:effectLst/>
                        <a:latin typeface="Calibri" pitchFamily="34" charset="0"/>
                        <a:ea typeface="+mn-ea"/>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extLst>
                  <a:ext uri="{0D108BD9-81ED-4DB2-BD59-A6C34878D82A}">
                    <a16:rowId xmlns:a16="http://schemas.microsoft.com/office/drawing/2014/main" val="10010"/>
                  </a:ext>
                </a:extLst>
              </a:tr>
              <a:tr h="271463">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rgbClr val="000000"/>
                          </a:solidFill>
                          <a:effectLst/>
                          <a:latin typeface="Calibri" pitchFamily="34" charset="0"/>
                          <a:cs typeface="Times New Roman" pitchFamily="18" charset="0"/>
                        </a:rPr>
                        <a:t>Wool etc.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chemeClr val="tx1"/>
                          </a:solidFill>
                          <a:effectLst/>
                          <a:latin typeface="Calibri" pitchFamily="34" charset="0"/>
                          <a:cs typeface="Times New Roman" pitchFamily="18" charset="0"/>
                        </a:rPr>
                        <a:t>Beverages &amp; tobacco</a:t>
                      </a:r>
                    </a:p>
                  </a:txBody>
                  <a:tcPr marR="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99">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chemeClr val="tx1"/>
                          </a:solidFill>
                          <a:effectLst/>
                          <a:latin typeface="Calibri" pitchFamily="34" charset="0"/>
                          <a:cs typeface="Times New Roman" pitchFamily="18" charset="0"/>
                        </a:rPr>
                        <a:t>Other trp. eqpt.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chemeClr val="tx1"/>
                          </a:solidFill>
                          <a:effectLst/>
                          <a:latin typeface="Calibri" pitchFamily="34" charset="0"/>
                          <a:cs typeface="Times New Roman" pitchFamily="18" charset="0"/>
                        </a:rPr>
                        <a:t>Sea transport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sz="1800" b="1" i="0" u="none" strike="noStrike" kern="1200" cap="none" normalizeH="0" baseline="0" dirty="0">
                        <a:ln>
                          <a:noFill/>
                        </a:ln>
                        <a:solidFill>
                          <a:schemeClr val="tx1"/>
                        </a:solidFill>
                        <a:effectLst/>
                        <a:latin typeface="Calibri" pitchFamily="34" charset="0"/>
                        <a:ea typeface="+mn-ea"/>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extLst>
                  <a:ext uri="{0D108BD9-81ED-4DB2-BD59-A6C34878D82A}">
                    <a16:rowId xmlns:a16="http://schemas.microsoft.com/office/drawing/2014/main" val="10011"/>
                  </a:ext>
                </a:extLst>
              </a:tr>
              <a:tr h="442026">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rgbClr val="000000"/>
                          </a:solidFill>
                          <a:effectLst/>
                          <a:latin typeface="Calibri" pitchFamily="34" charset="0"/>
                          <a:cs typeface="Times New Roman" pitchFamily="18" charset="0"/>
                        </a:rPr>
                        <a:t>Forestry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chemeClr val="tx1"/>
                          </a:solidFill>
                          <a:effectLst/>
                          <a:latin typeface="Calibri" pitchFamily="34" charset="0"/>
                          <a:cs typeface="Times New Roman" pitchFamily="18" charset="0"/>
                        </a:rPr>
                        <a:t>Textiles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chemeClr val="tx1"/>
                          </a:solidFill>
                          <a:effectLst/>
                          <a:latin typeface="Calibri" pitchFamily="34" charset="0"/>
                          <a:cs typeface="Times New Roman" pitchFamily="18" charset="0"/>
                        </a:rPr>
                        <a:t>Electronic eqpt.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chemeClr val="tx1"/>
                          </a:solidFill>
                          <a:effectLst/>
                          <a:latin typeface="Calibri" pitchFamily="34" charset="0"/>
                          <a:cs typeface="Times New Roman" pitchFamily="18" charset="0"/>
                        </a:rPr>
                        <a:t>Air transport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sz="1800" b="1" i="0" u="none" strike="noStrike" cap="none" normalizeH="0" baseline="0" dirty="0">
                        <a:ln>
                          <a:noFill/>
                        </a:ln>
                        <a:solidFill>
                          <a:schemeClr val="tx1"/>
                        </a:solidFill>
                        <a:effectLst/>
                        <a:latin typeface="Calibri" pitchFamily="34"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extLst>
                  <a:ext uri="{0D108BD9-81ED-4DB2-BD59-A6C34878D82A}">
                    <a16:rowId xmlns:a16="http://schemas.microsoft.com/office/drawing/2014/main" val="10012"/>
                  </a:ext>
                </a:extLst>
              </a:tr>
              <a:tr h="269875">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rgbClr val="000000"/>
                          </a:solidFill>
                          <a:effectLst/>
                          <a:latin typeface="Calibri" pitchFamily="34" charset="0"/>
                          <a:cs typeface="Times New Roman" pitchFamily="18" charset="0"/>
                        </a:rPr>
                        <a:t>Fishing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chemeClr val="tx1"/>
                          </a:solidFill>
                          <a:effectLst/>
                          <a:latin typeface="Calibri" pitchFamily="34" charset="0"/>
                          <a:cs typeface="Times New Roman" pitchFamily="18" charset="0"/>
                        </a:rPr>
                        <a:t>Clothing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sz="1800" b="1" i="0" u="none" strike="noStrike" cap="none" normalizeH="0" baseline="0" dirty="0">
                        <a:ln>
                          <a:noFill/>
                        </a:ln>
                        <a:solidFill>
                          <a:schemeClr val="tx1"/>
                        </a:solidFill>
                        <a:effectLst/>
                        <a:latin typeface="Calibri" pitchFamily="34"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sz="1800" b="1" i="0" u="none" strike="noStrike" cap="none" normalizeH="0" baseline="0" dirty="0">
                        <a:ln>
                          <a:noFill/>
                        </a:ln>
                        <a:solidFill>
                          <a:schemeClr val="tx1"/>
                        </a:solidFill>
                        <a:effectLst/>
                        <a:latin typeface="Calibri" pitchFamily="34"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sz="1800" b="1" i="0" u="none" strike="noStrike" cap="none" normalizeH="0" baseline="0" dirty="0">
                        <a:ln>
                          <a:noFill/>
                        </a:ln>
                        <a:solidFill>
                          <a:schemeClr val="tx1"/>
                        </a:solidFill>
                        <a:effectLst/>
                        <a:latin typeface="Calibri" pitchFamily="34"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extLst>
                  <a:ext uri="{0D108BD9-81ED-4DB2-BD59-A6C34878D82A}">
                    <a16:rowId xmlns:a16="http://schemas.microsoft.com/office/drawing/2014/main" val="10013"/>
                  </a:ext>
                </a:extLst>
              </a:tr>
              <a:tr h="271463">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sz="1800" b="1" i="0" u="none" strike="noStrike" cap="none" normalizeH="0" baseline="0" dirty="0">
                        <a:ln>
                          <a:noFill/>
                        </a:ln>
                        <a:solidFill>
                          <a:schemeClr val="tx1"/>
                        </a:solidFill>
                        <a:effectLst/>
                        <a:latin typeface="Calibri" pitchFamily="34"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1" i="0" u="none" strike="noStrike" cap="none" normalizeH="0" baseline="0" dirty="0">
                          <a:ln>
                            <a:noFill/>
                          </a:ln>
                          <a:solidFill>
                            <a:schemeClr val="tx1"/>
                          </a:solidFill>
                          <a:effectLst/>
                          <a:latin typeface="Calibri" pitchFamily="34" charset="0"/>
                          <a:cs typeface="Times New Roman" pitchFamily="18" charset="0"/>
                        </a:rPr>
                        <a:t>Leather products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sz="1800" b="1" i="0" u="none" strike="noStrike" cap="none" normalizeH="0" baseline="0" dirty="0">
                        <a:ln>
                          <a:noFill/>
                        </a:ln>
                        <a:solidFill>
                          <a:schemeClr val="tx1"/>
                        </a:solidFill>
                        <a:effectLst/>
                        <a:latin typeface="Calibri" pitchFamily="34"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sz="1800" b="1" i="0" u="none" strike="noStrike" cap="none" normalizeH="0" baseline="0" dirty="0">
                        <a:ln>
                          <a:noFill/>
                        </a:ln>
                        <a:solidFill>
                          <a:schemeClr val="tx1"/>
                        </a:solidFill>
                        <a:effectLst/>
                        <a:latin typeface="Calibri" pitchFamily="34"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sz="1800" b="1" i="0" u="none" strike="noStrike" cap="none" normalizeH="0" baseline="0" dirty="0">
                        <a:ln>
                          <a:noFill/>
                        </a:ln>
                        <a:solidFill>
                          <a:schemeClr val="tx1"/>
                        </a:solidFill>
                        <a:effectLst/>
                        <a:latin typeface="Calibri" pitchFamily="34"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extLst>
                  <a:ext uri="{0D108BD9-81ED-4DB2-BD59-A6C34878D82A}">
                    <a16:rowId xmlns:a16="http://schemas.microsoft.com/office/drawing/2014/main" val="10014"/>
                  </a:ext>
                </a:extLst>
              </a:tr>
            </a:tbl>
          </a:graphicData>
        </a:graphic>
      </p:graphicFrame>
      <p:sp>
        <p:nvSpPr>
          <p:cNvPr id="8" name="WordArt 114"/>
          <p:cNvSpPr>
            <a:spLocks noChangeArrowheads="1" noChangeShapeType="1" noTextEdit="1"/>
          </p:cNvSpPr>
          <p:nvPr/>
        </p:nvSpPr>
        <p:spPr bwMode="auto">
          <a:xfrm rot="-3832140">
            <a:off x="888594" y="3007227"/>
            <a:ext cx="2162175" cy="428625"/>
          </a:xfrm>
          <a:prstGeom prst="rect">
            <a:avLst/>
          </a:prstGeom>
        </p:spPr>
        <p:txBody>
          <a:bodyPr wrap="none" fromWordArt="1">
            <a:prstTxWarp prst="textPlain">
              <a:avLst>
                <a:gd name="adj" fmla="val 50000"/>
              </a:avLst>
            </a:prstTxWarp>
          </a:bodyPr>
          <a:lstStyle/>
          <a:p>
            <a:r>
              <a:rPr lang="en-US" sz="2800" kern="10" dirty="0">
                <a:ln w="9525">
                  <a:solidFill>
                    <a:srgbClr val="000000"/>
                  </a:solidFill>
                  <a:round/>
                  <a:headEnd/>
                  <a:tailEnd/>
                </a:ln>
                <a:solidFill>
                  <a:srgbClr val="FFFFFF"/>
                </a:solidFill>
                <a:latin typeface="Calibri"/>
              </a:rPr>
              <a:t>Agriculture etc.</a:t>
            </a:r>
          </a:p>
        </p:txBody>
      </p:sp>
      <p:sp>
        <p:nvSpPr>
          <p:cNvPr id="9" name="WordArt 115"/>
          <p:cNvSpPr>
            <a:spLocks noChangeArrowheads="1" noChangeShapeType="1" noTextEdit="1"/>
          </p:cNvSpPr>
          <p:nvPr/>
        </p:nvSpPr>
        <p:spPr bwMode="auto">
          <a:xfrm rot="-3832140">
            <a:off x="3187975" y="3542116"/>
            <a:ext cx="2162175" cy="428625"/>
          </a:xfrm>
          <a:prstGeom prst="rect">
            <a:avLst/>
          </a:prstGeom>
        </p:spPr>
        <p:txBody>
          <a:bodyPr wrap="none" fromWordArt="1">
            <a:prstTxWarp prst="textPlain">
              <a:avLst>
                <a:gd name="adj" fmla="val 50000"/>
              </a:avLst>
            </a:prstTxWarp>
          </a:bodyPr>
          <a:lstStyle/>
          <a:p>
            <a:r>
              <a:rPr lang="en-US" sz="2800" kern="10" dirty="0">
                <a:ln w="9525">
                  <a:solidFill>
                    <a:srgbClr val="000000"/>
                  </a:solidFill>
                  <a:round/>
                  <a:headEnd/>
                  <a:tailEnd/>
                </a:ln>
                <a:solidFill>
                  <a:srgbClr val="FFFFFF"/>
                </a:solidFill>
                <a:latin typeface="Calibri"/>
              </a:rPr>
              <a:t>Processed food</a:t>
            </a:r>
          </a:p>
        </p:txBody>
      </p:sp>
      <p:sp>
        <p:nvSpPr>
          <p:cNvPr id="10" name="WordArt 117"/>
          <p:cNvSpPr>
            <a:spLocks noChangeArrowheads="1" noChangeShapeType="1" noTextEdit="1"/>
          </p:cNvSpPr>
          <p:nvPr/>
        </p:nvSpPr>
        <p:spPr bwMode="auto">
          <a:xfrm rot="-3832140">
            <a:off x="5157786" y="2800537"/>
            <a:ext cx="2162175" cy="428625"/>
          </a:xfrm>
          <a:prstGeom prst="rect">
            <a:avLst/>
          </a:prstGeom>
        </p:spPr>
        <p:txBody>
          <a:bodyPr wrap="none" fromWordArt="1">
            <a:prstTxWarp prst="textPlain">
              <a:avLst>
                <a:gd name="adj" fmla="val 50000"/>
              </a:avLst>
            </a:prstTxWarp>
          </a:bodyPr>
          <a:lstStyle/>
          <a:p>
            <a:r>
              <a:rPr lang="en-US" sz="2800" kern="10" dirty="0">
                <a:ln w="9525">
                  <a:solidFill>
                    <a:srgbClr val="000000"/>
                  </a:solidFill>
                  <a:round/>
                  <a:headEnd/>
                  <a:tailEnd/>
                </a:ln>
                <a:solidFill>
                  <a:srgbClr val="FFFFFF"/>
                </a:solidFill>
                <a:latin typeface="Calibri"/>
              </a:rPr>
              <a:t>Energy intensive</a:t>
            </a:r>
          </a:p>
        </p:txBody>
      </p:sp>
      <p:sp>
        <p:nvSpPr>
          <p:cNvPr id="11" name="WordArt 116"/>
          <p:cNvSpPr>
            <a:spLocks noChangeArrowheads="1" noChangeShapeType="1" noTextEdit="1"/>
          </p:cNvSpPr>
          <p:nvPr/>
        </p:nvSpPr>
        <p:spPr bwMode="auto">
          <a:xfrm rot="-3832140">
            <a:off x="4414840" y="5077059"/>
            <a:ext cx="2162175" cy="428625"/>
          </a:xfrm>
          <a:prstGeom prst="rect">
            <a:avLst/>
          </a:prstGeom>
        </p:spPr>
        <p:txBody>
          <a:bodyPr wrap="none" fromWordArt="1">
            <a:prstTxWarp prst="textPlain">
              <a:avLst>
                <a:gd name="adj" fmla="val 50000"/>
              </a:avLst>
            </a:prstTxWarp>
          </a:bodyPr>
          <a:lstStyle/>
          <a:p>
            <a:r>
              <a:rPr lang="en-US" sz="2800" kern="10" dirty="0">
                <a:ln w="9525">
                  <a:solidFill>
                    <a:srgbClr val="000000"/>
                  </a:solidFill>
                  <a:round/>
                  <a:headEnd/>
                  <a:tailEnd/>
                </a:ln>
                <a:solidFill>
                  <a:srgbClr val="FFFFFF"/>
                </a:solidFill>
                <a:latin typeface="Calibri"/>
              </a:rPr>
              <a:t>Oth. Manufacturing</a:t>
            </a:r>
          </a:p>
        </p:txBody>
      </p:sp>
      <p:sp>
        <p:nvSpPr>
          <p:cNvPr id="12" name="WordArt 118"/>
          <p:cNvSpPr>
            <a:spLocks noChangeArrowheads="1" noChangeShapeType="1" noTextEdit="1"/>
          </p:cNvSpPr>
          <p:nvPr/>
        </p:nvSpPr>
        <p:spPr bwMode="auto">
          <a:xfrm rot="-3832140">
            <a:off x="8315890" y="3375218"/>
            <a:ext cx="2162175" cy="428625"/>
          </a:xfrm>
          <a:prstGeom prst="rect">
            <a:avLst/>
          </a:prstGeom>
        </p:spPr>
        <p:txBody>
          <a:bodyPr wrap="none" fromWordArt="1">
            <a:prstTxWarp prst="textPlain">
              <a:avLst>
                <a:gd name="adj" fmla="val 50000"/>
              </a:avLst>
            </a:prstTxWarp>
          </a:bodyPr>
          <a:lstStyle/>
          <a:p>
            <a:r>
              <a:rPr lang="en-US" sz="2800" kern="10" dirty="0">
                <a:ln w="9525">
                  <a:solidFill>
                    <a:srgbClr val="000000"/>
                  </a:solidFill>
                  <a:round/>
                  <a:headEnd/>
                  <a:tailEnd/>
                </a:ln>
                <a:solidFill>
                  <a:srgbClr val="FFFFFF"/>
                </a:solidFill>
                <a:latin typeface="Calibri"/>
              </a:rPr>
              <a:t>Services</a:t>
            </a:r>
          </a:p>
        </p:txBody>
      </p:sp>
      <p:sp>
        <p:nvSpPr>
          <p:cNvPr id="5" name="Title 4"/>
          <p:cNvSpPr>
            <a:spLocks noGrp="1"/>
          </p:cNvSpPr>
          <p:nvPr>
            <p:ph type="title"/>
          </p:nvPr>
        </p:nvSpPr>
        <p:spPr>
          <a:xfrm>
            <a:off x="752475" y="-264145"/>
            <a:ext cx="10972800" cy="1325563"/>
          </a:xfrm>
        </p:spPr>
        <p:txBody>
          <a:bodyPr>
            <a:normAutofit/>
          </a:bodyPr>
          <a:lstStyle/>
          <a:p>
            <a:r>
              <a:rPr lang="en-US" sz="3600" dirty="0"/>
              <a:t>Commodity coverage in GTAP 11</a:t>
            </a:r>
          </a:p>
        </p:txBody>
      </p:sp>
    </p:spTree>
    <p:extLst>
      <p:ext uri="{BB962C8B-B14F-4D97-AF65-F5344CB8AC3E}">
        <p14:creationId xmlns:p14="http://schemas.microsoft.com/office/powerpoint/2010/main" val="4067113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52475" y="2800350"/>
            <a:ext cx="10972800" cy="806548"/>
          </a:xfrm>
        </p:spPr>
        <p:txBody>
          <a:bodyPr>
            <a:normAutofit/>
          </a:bodyPr>
          <a:lstStyle/>
          <a:p>
            <a:pPr algn="ctr"/>
            <a:r>
              <a:rPr lang="en-US" sz="3600" dirty="0"/>
              <a:t>GTAP-CE Data Base v11</a:t>
            </a:r>
          </a:p>
        </p:txBody>
      </p:sp>
      <p:sp>
        <p:nvSpPr>
          <p:cNvPr id="4" name="Slide Number Placeholder 3"/>
          <p:cNvSpPr>
            <a:spLocks noGrp="1"/>
          </p:cNvSpPr>
          <p:nvPr>
            <p:ph type="sldNum" sz="quarter" idx="12"/>
          </p:nvPr>
        </p:nvSpPr>
        <p:spPr/>
        <p:txBody>
          <a:bodyPr/>
          <a:lstStyle/>
          <a:p>
            <a:fld id="{89D7931E-637B-46D8-A580-615CC76C5C63}" type="slidenum">
              <a:rPr lang="en-US" smtClean="0"/>
              <a:pPr/>
              <a:t>11</a:t>
            </a:fld>
            <a:endParaRPr lang="en-US" dirty="0"/>
          </a:p>
        </p:txBody>
      </p:sp>
    </p:spTree>
    <p:extLst>
      <p:ext uri="{BB962C8B-B14F-4D97-AF65-F5344CB8AC3E}">
        <p14:creationId xmlns:p14="http://schemas.microsoft.com/office/powerpoint/2010/main" val="7903211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8766" y="-1"/>
            <a:ext cx="11653233" cy="1019175"/>
          </a:xfrm>
        </p:spPr>
        <p:txBody>
          <a:bodyPr>
            <a:normAutofit fontScale="90000"/>
          </a:bodyPr>
          <a:lstStyle/>
          <a:p>
            <a:r>
              <a:rPr lang="en-US" sz="3600" dirty="0"/>
              <a:t>GTAP-CE v11 consolidates and extends previous efforts</a:t>
            </a:r>
          </a:p>
        </p:txBody>
      </p:sp>
      <p:sp>
        <p:nvSpPr>
          <p:cNvPr id="4" name="Slide Number Placeholder 3"/>
          <p:cNvSpPr>
            <a:spLocks noGrp="1"/>
          </p:cNvSpPr>
          <p:nvPr>
            <p:ph type="sldNum" sz="quarter" idx="12"/>
          </p:nvPr>
        </p:nvSpPr>
        <p:spPr/>
        <p:txBody>
          <a:bodyPr/>
          <a:lstStyle/>
          <a:p>
            <a:fld id="{89D7931E-637B-46D8-A580-615CC76C5C63}" type="slidenum">
              <a:rPr lang="en-US" smtClean="0"/>
              <a:pPr/>
              <a:t>12</a:t>
            </a:fld>
            <a:endParaRPr lang="en-US" dirty="0"/>
          </a:p>
        </p:txBody>
      </p:sp>
      <p:pic>
        <p:nvPicPr>
          <p:cNvPr id="10" name="Picture 9">
            <a:extLst>
              <a:ext uri="{FF2B5EF4-FFF2-40B4-BE49-F238E27FC236}">
                <a16:creationId xmlns:a16="http://schemas.microsoft.com/office/drawing/2014/main" id="{F2FE99E2-C3F0-47E3-AFD5-03E033F777CB}"/>
              </a:ext>
            </a:extLst>
          </p:cNvPr>
          <p:cNvPicPr>
            <a:picLocks noChangeAspect="1"/>
          </p:cNvPicPr>
          <p:nvPr/>
        </p:nvPicPr>
        <p:blipFill>
          <a:blip r:embed="rId2"/>
          <a:stretch>
            <a:fillRect/>
          </a:stretch>
        </p:blipFill>
        <p:spPr>
          <a:xfrm>
            <a:off x="1704996" y="1019174"/>
            <a:ext cx="3497414" cy="4933950"/>
          </a:xfrm>
          <a:prstGeom prst="rect">
            <a:avLst/>
          </a:prstGeom>
        </p:spPr>
      </p:pic>
      <p:pic>
        <p:nvPicPr>
          <p:cNvPr id="12" name="Picture 11">
            <a:extLst>
              <a:ext uri="{FF2B5EF4-FFF2-40B4-BE49-F238E27FC236}">
                <a16:creationId xmlns:a16="http://schemas.microsoft.com/office/drawing/2014/main" id="{AAA9A6E8-EC86-403E-AF5B-77BF785EF6DB}"/>
              </a:ext>
            </a:extLst>
          </p:cNvPr>
          <p:cNvPicPr>
            <a:picLocks noChangeAspect="1"/>
          </p:cNvPicPr>
          <p:nvPr/>
        </p:nvPicPr>
        <p:blipFill>
          <a:blip r:embed="rId3"/>
          <a:stretch>
            <a:fillRect/>
          </a:stretch>
        </p:blipFill>
        <p:spPr>
          <a:xfrm>
            <a:off x="6286500" y="1833562"/>
            <a:ext cx="3654749" cy="4705350"/>
          </a:xfrm>
          <a:prstGeom prst="rect">
            <a:avLst/>
          </a:prstGeom>
        </p:spPr>
      </p:pic>
    </p:spTree>
    <p:extLst>
      <p:ext uri="{BB962C8B-B14F-4D97-AF65-F5344CB8AC3E}">
        <p14:creationId xmlns:p14="http://schemas.microsoft.com/office/powerpoint/2010/main" val="180871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8766" y="0"/>
            <a:ext cx="11653233" cy="806548"/>
          </a:xfrm>
        </p:spPr>
        <p:txBody>
          <a:bodyPr>
            <a:normAutofit/>
          </a:bodyPr>
          <a:lstStyle/>
          <a:p>
            <a:r>
              <a:rPr lang="en-US" sz="3600" dirty="0"/>
              <a:t>GTAP-CE v11 introduces additional sectoral splits</a:t>
            </a:r>
          </a:p>
        </p:txBody>
      </p:sp>
      <p:sp>
        <p:nvSpPr>
          <p:cNvPr id="4" name="Slide Number Placeholder 3"/>
          <p:cNvSpPr>
            <a:spLocks noGrp="1"/>
          </p:cNvSpPr>
          <p:nvPr>
            <p:ph type="sldNum" sz="quarter" idx="12"/>
          </p:nvPr>
        </p:nvSpPr>
        <p:spPr/>
        <p:txBody>
          <a:bodyPr/>
          <a:lstStyle/>
          <a:p>
            <a:fld id="{89D7931E-637B-46D8-A580-615CC76C5C63}" type="slidenum">
              <a:rPr lang="en-US" smtClean="0"/>
              <a:pPr/>
              <a:t>13</a:t>
            </a:fld>
            <a:endParaRPr lang="en-US" dirty="0"/>
          </a:p>
        </p:txBody>
      </p:sp>
      <p:sp>
        <p:nvSpPr>
          <p:cNvPr id="6" name="Content Placeholder 1"/>
          <p:cNvSpPr>
            <a:spLocks noGrp="1"/>
          </p:cNvSpPr>
          <p:nvPr>
            <p:ph idx="1"/>
          </p:nvPr>
        </p:nvSpPr>
        <p:spPr>
          <a:xfrm>
            <a:off x="8269956" y="1627544"/>
            <a:ext cx="3231055" cy="1578404"/>
          </a:xfrm>
        </p:spPr>
        <p:txBody>
          <a:bodyPr>
            <a:normAutofit/>
          </a:bodyPr>
          <a:lstStyle/>
          <a:p>
            <a:pPr marL="0" indent="0" algn="ctr">
              <a:lnSpc>
                <a:spcPct val="120000"/>
              </a:lnSpc>
              <a:spcBef>
                <a:spcPts val="0"/>
              </a:spcBef>
              <a:spcAft>
                <a:spcPts val="1200"/>
              </a:spcAft>
              <a:buNone/>
            </a:pPr>
            <a:r>
              <a:rPr lang="en-US" sz="2000" dirty="0"/>
              <a:t>76 GTAP-Power 11 Data Base sectors are disaggregated into 99 sectors</a:t>
            </a:r>
          </a:p>
        </p:txBody>
      </p:sp>
      <p:graphicFrame>
        <p:nvGraphicFramePr>
          <p:cNvPr id="7" name="Table 6">
            <a:extLst>
              <a:ext uri="{FF2B5EF4-FFF2-40B4-BE49-F238E27FC236}">
                <a16:creationId xmlns:a16="http://schemas.microsoft.com/office/drawing/2014/main" id="{F61D3FBD-269D-481A-A776-DBA61D41F862}"/>
              </a:ext>
            </a:extLst>
          </p:cNvPr>
          <p:cNvGraphicFramePr>
            <a:graphicFrameLocks noGrp="1"/>
          </p:cNvGraphicFramePr>
          <p:nvPr>
            <p:extLst>
              <p:ext uri="{D42A27DB-BD31-4B8C-83A1-F6EECF244321}">
                <p14:modId xmlns:p14="http://schemas.microsoft.com/office/powerpoint/2010/main" val="737555466"/>
              </p:ext>
            </p:extLst>
          </p:nvPr>
        </p:nvGraphicFramePr>
        <p:xfrm>
          <a:off x="2306516" y="605511"/>
          <a:ext cx="5125680" cy="6115964"/>
        </p:xfrm>
        <a:graphic>
          <a:graphicData uri="http://schemas.openxmlformats.org/drawingml/2006/table">
            <a:tbl>
              <a:tblPr firstRow="1" bandCol="1"/>
              <a:tblGrid>
                <a:gridCol w="647097">
                  <a:extLst>
                    <a:ext uri="{9D8B030D-6E8A-4147-A177-3AD203B41FA5}">
                      <a16:colId xmlns:a16="http://schemas.microsoft.com/office/drawing/2014/main" val="1057959675"/>
                    </a:ext>
                  </a:extLst>
                </a:gridCol>
                <a:gridCol w="647097">
                  <a:extLst>
                    <a:ext uri="{9D8B030D-6E8A-4147-A177-3AD203B41FA5}">
                      <a16:colId xmlns:a16="http://schemas.microsoft.com/office/drawing/2014/main" val="1572688371"/>
                    </a:ext>
                  </a:extLst>
                </a:gridCol>
                <a:gridCol w="1311219">
                  <a:extLst>
                    <a:ext uri="{9D8B030D-6E8A-4147-A177-3AD203B41FA5}">
                      <a16:colId xmlns:a16="http://schemas.microsoft.com/office/drawing/2014/main" val="3300764633"/>
                    </a:ext>
                  </a:extLst>
                </a:gridCol>
                <a:gridCol w="2520267">
                  <a:extLst>
                    <a:ext uri="{9D8B030D-6E8A-4147-A177-3AD203B41FA5}">
                      <a16:colId xmlns:a16="http://schemas.microsoft.com/office/drawing/2014/main" val="3842567366"/>
                    </a:ext>
                  </a:extLst>
                </a:gridCol>
              </a:tblGrid>
              <a:tr h="190098">
                <a:tc>
                  <a:txBody>
                    <a:bodyPr/>
                    <a:lstStyle/>
                    <a:p>
                      <a:pPr marL="0" marR="0">
                        <a:lnSpc>
                          <a:spcPct val="107000"/>
                        </a:lnSpc>
                        <a:spcBef>
                          <a:spcPts val="0"/>
                        </a:spcBef>
                        <a:spcAft>
                          <a:spcPts val="0"/>
                        </a:spcAft>
                      </a:pPr>
                      <a:r>
                        <a:rPr lang="en-US" sz="12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No.</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b">
                    <a:lnL w="12700" cap="flat" cmpd="sng" algn="ctr">
                      <a:solidFill>
                        <a:srgbClr val="4472C4"/>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tc>
                  <a:txBody>
                    <a:bodyPr/>
                    <a:lstStyle/>
                    <a:p>
                      <a:pPr marL="0" marR="0">
                        <a:lnSpc>
                          <a:spcPct val="107000"/>
                        </a:lnSpc>
                        <a:spcBef>
                          <a:spcPts val="0"/>
                        </a:spcBef>
                        <a:spcAft>
                          <a:spcPts val="0"/>
                        </a:spcAft>
                      </a:pPr>
                      <a:r>
                        <a:rPr lang="en-US" sz="12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GTAP</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b">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tc>
                  <a:txBody>
                    <a:bodyPr/>
                    <a:lstStyle/>
                    <a:p>
                      <a:pPr marL="0" marR="0">
                        <a:lnSpc>
                          <a:spcPct val="107000"/>
                        </a:lnSpc>
                        <a:spcBef>
                          <a:spcPts val="0"/>
                        </a:spcBef>
                        <a:spcAft>
                          <a:spcPts val="0"/>
                        </a:spcAft>
                      </a:pPr>
                      <a:r>
                        <a:rPr lang="en-US" sz="12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New sector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b">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tc>
                  <a:txBody>
                    <a:bodyPr/>
                    <a:lstStyle/>
                    <a:p>
                      <a:pPr marL="0" marR="0">
                        <a:lnSpc>
                          <a:spcPct val="107000"/>
                        </a:lnSpc>
                        <a:spcBef>
                          <a:spcPts val="0"/>
                        </a:spcBef>
                        <a:spcAft>
                          <a:spcPts val="0"/>
                        </a:spcAft>
                      </a:pPr>
                      <a:r>
                        <a:rPr lang="en-US" sz="12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Description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b">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extLst>
                  <a:ext uri="{0D108BD9-81ED-4DB2-BD59-A6C34878D82A}">
                    <a16:rowId xmlns:a16="http://schemas.microsoft.com/office/drawing/2014/main" val="3147514558"/>
                  </a:ext>
                </a:extLst>
              </a:tr>
              <a:tr h="195450">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b">
                    <a:lnL w="12700" cap="flat" cmpd="sng" algn="ctr">
                      <a:solidFill>
                        <a:srgbClr val="4472C4"/>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BDD7EE"/>
                    </a:solidFill>
                  </a:tcPr>
                </a:tc>
                <a:tc rowSpan="5">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oxt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ctr">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BDD7EE"/>
                    </a:solidFill>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nmn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ctr">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BDD7EE"/>
                    </a:solidFill>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Non-metallic minerals mining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ctr">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BDD7EE"/>
                    </a:solidFill>
                  </a:tcPr>
                </a:tc>
                <a:extLst>
                  <a:ext uri="{0D108BD9-81ED-4DB2-BD59-A6C34878D82A}">
                    <a16:rowId xmlns:a16="http://schemas.microsoft.com/office/drawing/2014/main" val="230118934"/>
                  </a:ext>
                </a:extLst>
              </a:tr>
              <a:tr h="195450">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b">
                    <a:lnL w="12700" cap="flat" cmpd="sng" algn="ctr">
                      <a:solidFill>
                        <a:srgbClr val="4472C4"/>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BDD7EE"/>
                    </a:solidFill>
                  </a:tcPr>
                </a:tc>
                <a:tc vMerge="1">
                  <a:txBody>
                    <a:bodyPr/>
                    <a:lstStyle/>
                    <a:p>
                      <a:endParaRPr lang="en-US"/>
                    </a:p>
                  </a:txBody>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mio</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ctr">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BDD7EE"/>
                    </a:solidFill>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Mining of iron ores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ctr">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BDD7EE"/>
                    </a:solidFill>
                  </a:tcPr>
                </a:tc>
                <a:extLst>
                  <a:ext uri="{0D108BD9-81ED-4DB2-BD59-A6C34878D82A}">
                    <a16:rowId xmlns:a16="http://schemas.microsoft.com/office/drawing/2014/main" val="210801004"/>
                  </a:ext>
                </a:extLst>
              </a:tr>
              <a:tr h="195450">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b">
                    <a:lnL w="12700" cap="flat" cmpd="sng" algn="ctr">
                      <a:solidFill>
                        <a:srgbClr val="4472C4"/>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BDD7EE"/>
                    </a:solidFill>
                  </a:tcPr>
                </a:tc>
                <a:tc vMerge="1">
                  <a:txBody>
                    <a:bodyPr/>
                    <a:lstStyle/>
                    <a:p>
                      <a:endParaRPr lang="en-US"/>
                    </a:p>
                  </a:txBody>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mao</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ctr">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BDD7EE"/>
                    </a:solidFill>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Mining of aluminum ores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ctr">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BDD7EE"/>
                    </a:solidFill>
                  </a:tcPr>
                </a:tc>
                <a:extLst>
                  <a:ext uri="{0D108BD9-81ED-4DB2-BD59-A6C34878D82A}">
                    <a16:rowId xmlns:a16="http://schemas.microsoft.com/office/drawing/2014/main" val="2206268229"/>
                  </a:ext>
                </a:extLst>
              </a:tr>
              <a:tr h="195450">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b">
                    <a:lnL w="12700" cap="flat" cmpd="sng" algn="ctr">
                      <a:solidFill>
                        <a:srgbClr val="4472C4"/>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BDD7EE"/>
                    </a:solidFill>
                  </a:tcPr>
                </a:tc>
                <a:tc vMerge="1">
                  <a:txBody>
                    <a:bodyPr/>
                    <a:lstStyle/>
                    <a:p>
                      <a:endParaRPr lang="en-US"/>
                    </a:p>
                  </a:txBody>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mco</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ctr">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BDD7EE"/>
                    </a:solidFill>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Mining of copper ores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ctr">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BDD7EE"/>
                    </a:solidFill>
                  </a:tcPr>
                </a:tc>
                <a:extLst>
                  <a:ext uri="{0D108BD9-81ED-4DB2-BD59-A6C34878D82A}">
                    <a16:rowId xmlns:a16="http://schemas.microsoft.com/office/drawing/2014/main" val="1035914839"/>
                  </a:ext>
                </a:extLst>
              </a:tr>
              <a:tr h="195450">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b">
                    <a:lnL w="12700" cap="flat" cmpd="sng" algn="ctr">
                      <a:solidFill>
                        <a:srgbClr val="4472C4"/>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BDD7EE"/>
                    </a:solidFill>
                  </a:tcPr>
                </a:tc>
                <a:tc vMerge="1">
                  <a:txBody>
                    <a:bodyPr/>
                    <a:lstStyle/>
                    <a:p>
                      <a:endParaRPr lang="en-US"/>
                    </a:p>
                  </a:txBody>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moo</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ctr">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BDD7EE"/>
                    </a:solidFill>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Mining of other ores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ctr">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BDD7EE"/>
                    </a:solidFill>
                  </a:tcPr>
                </a:tc>
                <a:extLst>
                  <a:ext uri="{0D108BD9-81ED-4DB2-BD59-A6C34878D82A}">
                    <a16:rowId xmlns:a16="http://schemas.microsoft.com/office/drawing/2014/main" val="3792377259"/>
                  </a:ext>
                </a:extLst>
              </a:tr>
              <a:tr h="195450">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b">
                    <a:lnL w="12700" cap="flat" cmpd="sng" algn="ctr">
                      <a:solidFill>
                        <a:srgbClr val="4472C4"/>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C5E0B4"/>
                    </a:solidFill>
                  </a:tcPr>
                </a:tc>
                <a:tc rowSpan="4">
                  <a:txBody>
                    <a:bodyPr/>
                    <a:lstStyle/>
                    <a:p>
                      <a:pPr marL="0" marR="0" algn="ctr">
                        <a:lnSpc>
                          <a:spcPct val="107000"/>
                        </a:lnSpc>
                        <a:spcBef>
                          <a:spcPts val="0"/>
                        </a:spcBef>
                        <a:spcAft>
                          <a:spcPts val="0"/>
                        </a:spcAft>
                      </a:pPr>
                      <a:r>
                        <a:rPr lang="en-US" sz="12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rpp</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ctr">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C5E0B4"/>
                    </a:solidFill>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rbr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b">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C5E0B4"/>
                    </a:solidFill>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Rubber products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ctr">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C5E0B4"/>
                    </a:solidFill>
                  </a:tcPr>
                </a:tc>
                <a:extLst>
                  <a:ext uri="{0D108BD9-81ED-4DB2-BD59-A6C34878D82A}">
                    <a16:rowId xmlns:a16="http://schemas.microsoft.com/office/drawing/2014/main" val="369616791"/>
                  </a:ext>
                </a:extLst>
              </a:tr>
              <a:tr h="195450">
                <a:tc>
                  <a:txBody>
                    <a:bodyPr/>
                    <a:lstStyle/>
                    <a:p>
                      <a:pPr marL="0" marR="0" algn="ctr">
                        <a:lnSpc>
                          <a:spcPct val="107000"/>
                        </a:lnSpc>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b">
                    <a:lnL w="12700" cap="flat" cmpd="sng" algn="ctr">
                      <a:solidFill>
                        <a:srgbClr val="4472C4"/>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C5E0B4"/>
                    </a:solidFill>
                  </a:tcPr>
                </a:tc>
                <a:tc vMerge="1">
                  <a:txBody>
                    <a:bodyPr/>
                    <a:lstStyle/>
                    <a:p>
                      <a:endParaRPr lang="en-US"/>
                    </a:p>
                  </a:txBody>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plp</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b">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C5E0B4"/>
                    </a:solidFill>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Plastic products – primary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ctr">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C5E0B4"/>
                    </a:solidFill>
                  </a:tcPr>
                </a:tc>
                <a:extLst>
                  <a:ext uri="{0D108BD9-81ED-4DB2-BD59-A6C34878D82A}">
                    <a16:rowId xmlns:a16="http://schemas.microsoft.com/office/drawing/2014/main" val="1591229909"/>
                  </a:ext>
                </a:extLst>
              </a:tr>
              <a:tr h="195450">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b">
                    <a:lnL w="12700" cap="flat" cmpd="sng" algn="ctr">
                      <a:solidFill>
                        <a:srgbClr val="4472C4"/>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C5E0B4"/>
                    </a:solidFill>
                  </a:tcPr>
                </a:tc>
                <a:tc vMerge="1">
                  <a:txBody>
                    <a:bodyPr/>
                    <a:lstStyle/>
                    <a:p>
                      <a:endParaRPr lang="en-US"/>
                    </a:p>
                  </a:txBody>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b">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C5E0B4"/>
                    </a:solidFill>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Plastic products – secondary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ctr">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C5E0B4"/>
                    </a:solidFill>
                  </a:tcPr>
                </a:tc>
                <a:extLst>
                  <a:ext uri="{0D108BD9-81ED-4DB2-BD59-A6C34878D82A}">
                    <a16:rowId xmlns:a16="http://schemas.microsoft.com/office/drawing/2014/main" val="3703395136"/>
                  </a:ext>
                </a:extLst>
              </a:tr>
              <a:tr h="195450">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b">
                    <a:lnL w="12700" cap="flat" cmpd="sng" algn="ctr">
                      <a:solidFill>
                        <a:srgbClr val="4472C4"/>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C5E0B4"/>
                    </a:solidFill>
                  </a:tcPr>
                </a:tc>
                <a:tc vMerge="1">
                  <a:txBody>
                    <a:bodyPr/>
                    <a:lstStyle/>
                    <a:p>
                      <a:endParaRPr lang="en-US"/>
                    </a:p>
                  </a:txBody>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plr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b">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C5E0B4"/>
                    </a:solidFill>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Recycling - plastics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ctr">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C5E0B4"/>
                    </a:solidFill>
                  </a:tcPr>
                </a:tc>
                <a:extLst>
                  <a:ext uri="{0D108BD9-81ED-4DB2-BD59-A6C34878D82A}">
                    <a16:rowId xmlns:a16="http://schemas.microsoft.com/office/drawing/2014/main" val="2744408487"/>
                  </a:ext>
                </a:extLst>
              </a:tr>
              <a:tr h="293175">
                <a:tc>
                  <a:txBody>
                    <a:bodyPr/>
                    <a:lstStyle/>
                    <a:p>
                      <a:pPr marL="0" marR="0" algn="ctr">
                        <a:lnSpc>
                          <a:spcPct val="107000"/>
                        </a:lnSpc>
                        <a:spcBef>
                          <a:spcPts val="0"/>
                        </a:spcBef>
                        <a:spcAft>
                          <a:spcPts val="0"/>
                        </a:spcAft>
                      </a:pPr>
                      <a:r>
                        <a:rPr lang="en-US" sz="1200" dirty="0">
                          <a:solidFill>
                            <a:srgbClr val="000000"/>
                          </a:solidFill>
                          <a:effectLst/>
                          <a:latin typeface="Calibri" panose="020F0502020204030204" pitchFamily="34" charset="0"/>
                          <a:cs typeface="Times New Roman" panose="02020603050405020304" pitchFamily="18" charset="0"/>
                        </a:rPr>
                        <a:t>10</a:t>
                      </a:r>
                      <a:endParaRPr lang="en-US" sz="1200" dirty="0">
                        <a:effectLst/>
                        <a:latin typeface="Calibri" panose="020F0502020204030204" pitchFamily="34" charset="0"/>
                        <a:cs typeface="Times New Roman" panose="02020603050405020304" pitchFamily="18" charset="0"/>
                      </a:endParaRPr>
                    </a:p>
                  </a:txBody>
                  <a:tcPr marL="6531" marR="6531" marT="6531" marB="0" anchor="b">
                    <a:lnL w="12700" cap="flat" cmpd="sng" algn="ctr">
                      <a:solidFill>
                        <a:srgbClr val="4472C4"/>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B4C6E7"/>
                    </a:solidFill>
                  </a:tcPr>
                </a:tc>
                <a:tc rowSpan="2">
                  <a:txBody>
                    <a:bodyPr/>
                    <a:lstStyle/>
                    <a:p>
                      <a:pPr marL="0" marR="0" algn="ctr">
                        <a:lnSpc>
                          <a:spcPct val="107000"/>
                        </a:lnSpc>
                        <a:spcBef>
                          <a:spcPts val="0"/>
                        </a:spcBef>
                        <a:spcAft>
                          <a:spcPts val="0"/>
                        </a:spcAft>
                      </a:pPr>
                      <a:r>
                        <a:rPr lang="en-US" sz="12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nmm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B4C6E7"/>
                    </a:solidFill>
                  </a:tcPr>
                </a:tc>
                <a:tc>
                  <a:txBody>
                    <a:bodyPr/>
                    <a:lstStyle/>
                    <a:p>
                      <a:pPr marL="0" marR="0" algn="ctr">
                        <a:lnSpc>
                          <a:spcPct val="107000"/>
                        </a:lnSpc>
                        <a:spcBef>
                          <a:spcPts val="0"/>
                        </a:spcBef>
                        <a:spcAft>
                          <a:spcPts val="0"/>
                        </a:spcAft>
                      </a:pPr>
                      <a:r>
                        <a:rPr lang="en-US" sz="1200" dirty="0" err="1">
                          <a:effectLst/>
                          <a:latin typeface="Calibri" panose="020F0502020204030204" pitchFamily="34" charset="0"/>
                          <a:cs typeface="Times New Roman" panose="02020603050405020304" pitchFamily="18" charset="0"/>
                        </a:rPr>
                        <a:t>cem</a:t>
                      </a:r>
                      <a:endParaRPr lang="en-US" sz="1200" dirty="0">
                        <a:effectLst/>
                        <a:latin typeface="Calibri" panose="020F0502020204030204" pitchFamily="34" charset="0"/>
                        <a:cs typeface="Times New Roman" panose="02020603050405020304" pitchFamily="18" charset="0"/>
                      </a:endParaRPr>
                    </a:p>
                  </a:txBody>
                  <a:tcPr marL="6531" marR="6531" marT="6531" marB="0" anchor="b">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B4C6E7"/>
                    </a:solidFill>
                  </a:tcPr>
                </a:tc>
                <a:tc>
                  <a:txBody>
                    <a:bodyPr/>
                    <a:lstStyle/>
                    <a:p>
                      <a:pPr marL="0" marR="0" algn="ctr">
                        <a:lnSpc>
                          <a:spcPct val="107000"/>
                        </a:lnSpc>
                        <a:spcBef>
                          <a:spcPts val="0"/>
                        </a:spcBef>
                        <a:spcAft>
                          <a:spcPts val="0"/>
                        </a:spcAft>
                      </a:pPr>
                      <a:r>
                        <a:rPr lang="en-US" sz="1200" dirty="0">
                          <a:effectLst/>
                          <a:latin typeface="Calibri" panose="020F0502020204030204" pitchFamily="34" charset="0"/>
                          <a:cs typeface="Times New Roman" panose="02020603050405020304" pitchFamily="18" charset="0"/>
                        </a:rPr>
                        <a:t>Cement</a:t>
                      </a:r>
                    </a:p>
                  </a:txBody>
                  <a:tcPr marL="6531" marR="6531" marT="6531" marB="0" anchor="ctr">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B4C6E7"/>
                    </a:solidFill>
                  </a:tcPr>
                </a:tc>
                <a:extLst>
                  <a:ext uri="{0D108BD9-81ED-4DB2-BD59-A6C34878D82A}">
                    <a16:rowId xmlns:a16="http://schemas.microsoft.com/office/drawing/2014/main" val="2025504903"/>
                  </a:ext>
                </a:extLst>
              </a:tr>
              <a:tr h="117453">
                <a:tc>
                  <a:txBody>
                    <a:bodyPr/>
                    <a:lstStyle/>
                    <a:p>
                      <a:pPr marL="0" marR="0" algn="ctr">
                        <a:lnSpc>
                          <a:spcPct val="107000"/>
                        </a:lnSpc>
                        <a:spcBef>
                          <a:spcPts val="0"/>
                        </a:spcBef>
                        <a:spcAft>
                          <a:spcPts val="0"/>
                        </a:spcAft>
                      </a:pPr>
                      <a:r>
                        <a:rPr lang="en-US" sz="1200" dirty="0">
                          <a:effectLst/>
                          <a:latin typeface="Calibri" panose="020F0502020204030204" pitchFamily="34" charset="0"/>
                          <a:cs typeface="Times New Roman" panose="02020603050405020304" pitchFamily="18" charset="0"/>
                        </a:rPr>
                        <a:t>11</a:t>
                      </a:r>
                    </a:p>
                  </a:txBody>
                  <a:tcPr marL="6531" marR="6531" marT="6531" marB="0" anchor="b">
                    <a:lnL w="12700" cap="flat" cmpd="sng" algn="ctr">
                      <a:solidFill>
                        <a:srgbClr val="4472C4"/>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B4C6E7"/>
                    </a:solidFill>
                  </a:tcPr>
                </a:tc>
                <a:tc vMerge="1">
                  <a:txBody>
                    <a:bodyPr/>
                    <a:lstStyle/>
                    <a:p>
                      <a:pPr marL="0" marR="0" algn="ctr">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B4C6E7"/>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err="1">
                          <a:solidFill>
                            <a:srgbClr val="000000"/>
                          </a:solidFill>
                          <a:effectLst/>
                          <a:latin typeface="Calibri" panose="020F0502020204030204" pitchFamily="34" charset="0"/>
                          <a:cs typeface="Times New Roman" panose="02020603050405020304" pitchFamily="18" charset="0"/>
                        </a:rPr>
                        <a:t>nmx</a:t>
                      </a:r>
                      <a:endParaRPr lang="en-US" sz="1200" dirty="0">
                        <a:effectLst/>
                        <a:latin typeface="Calibri" panose="020F0502020204030204" pitchFamily="34" charset="0"/>
                        <a:cs typeface="Times New Roman" panose="02020603050405020304" pitchFamily="18" charset="0"/>
                      </a:endParaRPr>
                    </a:p>
                  </a:txBody>
                  <a:tcPr marL="6531" marR="6531" marT="6531" marB="0" anchor="b">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B4C6E7"/>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a:solidFill>
                            <a:srgbClr val="000000"/>
                          </a:solidFill>
                          <a:effectLst/>
                          <a:latin typeface="Calibri" panose="020F0502020204030204" pitchFamily="34" charset="0"/>
                          <a:cs typeface="Times New Roman" panose="02020603050405020304" pitchFamily="18" charset="0"/>
                        </a:rPr>
                        <a:t>Other mineral products</a:t>
                      </a:r>
                      <a:endParaRPr lang="en-US" sz="1200" dirty="0">
                        <a:effectLst/>
                        <a:latin typeface="Calibri" panose="020F0502020204030204" pitchFamily="34" charset="0"/>
                        <a:cs typeface="Times New Roman" panose="02020603050405020304" pitchFamily="18" charset="0"/>
                      </a:endParaRPr>
                    </a:p>
                  </a:txBody>
                  <a:tcPr marL="6531" marR="6531" marT="6531" marB="0" anchor="ctr">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B4C6E7"/>
                    </a:solidFill>
                  </a:tcPr>
                </a:tc>
                <a:extLst>
                  <a:ext uri="{0D108BD9-81ED-4DB2-BD59-A6C34878D82A}">
                    <a16:rowId xmlns:a16="http://schemas.microsoft.com/office/drawing/2014/main" val="978365317"/>
                  </a:ext>
                </a:extLst>
              </a:tr>
              <a:tr h="195450">
                <a:tc>
                  <a:txBody>
                    <a:bodyPr/>
                    <a:lstStyle/>
                    <a:p>
                      <a:pPr marL="0" marR="0" algn="ctr">
                        <a:lnSpc>
                          <a:spcPct val="107000"/>
                        </a:lnSpc>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b">
                    <a:lnL w="12700" cap="flat" cmpd="sng" algn="ctr">
                      <a:solidFill>
                        <a:srgbClr val="4472C4"/>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FFE699"/>
                    </a:solidFill>
                  </a:tcPr>
                </a:tc>
                <a:tc rowSpan="4">
                  <a:txBody>
                    <a:bodyPr/>
                    <a:lstStyle/>
                    <a:p>
                      <a:pPr marL="0" marR="0" algn="ctr">
                        <a:lnSpc>
                          <a:spcPct val="107000"/>
                        </a:lnSpc>
                        <a:spcBef>
                          <a:spcPts val="0"/>
                        </a:spcBef>
                        <a:spcAft>
                          <a:spcPts val="0"/>
                        </a:spcAft>
                      </a:pPr>
                      <a:r>
                        <a:rPr lang="en-US" sz="12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i_s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ctr">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FFE699"/>
                    </a:solidFill>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isp</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ctr">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FFE699"/>
                    </a:solidFill>
                  </a:tcPr>
                </a:tc>
                <a:tc>
                  <a:txBody>
                    <a:bodyPr/>
                    <a:lstStyle/>
                    <a:p>
                      <a:pPr marL="0" marR="0" algn="ctr">
                        <a:lnSpc>
                          <a:spcPct val="107000"/>
                        </a:lnSpc>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Iron and steel – primary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ctr">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FFE699"/>
                    </a:solidFill>
                  </a:tcPr>
                </a:tc>
                <a:extLst>
                  <a:ext uri="{0D108BD9-81ED-4DB2-BD59-A6C34878D82A}">
                    <a16:rowId xmlns:a16="http://schemas.microsoft.com/office/drawing/2014/main" val="1590395709"/>
                  </a:ext>
                </a:extLst>
              </a:tr>
              <a:tr h="195450">
                <a:tc>
                  <a:txBody>
                    <a:bodyPr/>
                    <a:lstStyle/>
                    <a:p>
                      <a:pPr marL="0" marR="0" algn="ctr">
                        <a:lnSpc>
                          <a:spcPct val="107000"/>
                        </a:lnSpc>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b">
                    <a:lnL w="12700" cap="flat" cmpd="sng" algn="ctr">
                      <a:solidFill>
                        <a:srgbClr val="4472C4"/>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FFE699"/>
                    </a:solidFill>
                  </a:tcPr>
                </a:tc>
                <a:tc vMerge="1">
                  <a:txBody>
                    <a:bodyPr/>
                    <a:lstStyle/>
                    <a:p>
                      <a:endParaRPr lang="en-US"/>
                    </a:p>
                  </a:txBody>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iss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ctr">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FFE699"/>
                    </a:solidFill>
                  </a:tcPr>
                </a:tc>
                <a:tc>
                  <a:txBody>
                    <a:bodyPr/>
                    <a:lstStyle/>
                    <a:p>
                      <a:pPr marL="0" marR="0" algn="ctr">
                        <a:lnSpc>
                          <a:spcPct val="107000"/>
                        </a:lnSpc>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Iron and steel – secondary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ctr">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FFE699"/>
                    </a:solidFill>
                  </a:tcPr>
                </a:tc>
                <a:extLst>
                  <a:ext uri="{0D108BD9-81ED-4DB2-BD59-A6C34878D82A}">
                    <a16:rowId xmlns:a16="http://schemas.microsoft.com/office/drawing/2014/main" val="2240916032"/>
                  </a:ext>
                </a:extLst>
              </a:tr>
              <a:tr h="195450">
                <a:tc>
                  <a:txBody>
                    <a:bodyPr/>
                    <a:lstStyle/>
                    <a:p>
                      <a:pPr marL="0" marR="0" algn="ctr">
                        <a:lnSpc>
                          <a:spcPct val="107000"/>
                        </a:lnSpc>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b">
                    <a:lnL w="12700" cap="flat" cmpd="sng" algn="ctr">
                      <a:solidFill>
                        <a:srgbClr val="4472C4"/>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FFE699"/>
                    </a:solidFill>
                  </a:tcPr>
                </a:tc>
                <a:tc vMerge="1">
                  <a:txBody>
                    <a:bodyPr/>
                    <a:lstStyle/>
                    <a:p>
                      <a:endParaRPr lang="en-US"/>
                    </a:p>
                  </a:txBody>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ris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b">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FFE699"/>
                    </a:solidFill>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Recycling - iron and steel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ctr">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FFE699"/>
                    </a:solidFill>
                  </a:tcPr>
                </a:tc>
                <a:extLst>
                  <a:ext uri="{0D108BD9-81ED-4DB2-BD59-A6C34878D82A}">
                    <a16:rowId xmlns:a16="http://schemas.microsoft.com/office/drawing/2014/main" val="4122698655"/>
                  </a:ext>
                </a:extLst>
              </a:tr>
              <a:tr h="195450">
                <a:tc>
                  <a:txBody>
                    <a:bodyPr/>
                    <a:lstStyle/>
                    <a:p>
                      <a:pPr marL="0" marR="0" algn="ctr">
                        <a:lnSpc>
                          <a:spcPct val="107000"/>
                        </a:lnSpc>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b">
                    <a:lnL w="12700" cap="flat" cmpd="sng" algn="ctr">
                      <a:solidFill>
                        <a:srgbClr val="4472C4"/>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FFE699"/>
                    </a:solidFill>
                  </a:tcPr>
                </a:tc>
                <a:tc vMerge="1">
                  <a:txBody>
                    <a:bodyPr/>
                    <a:lstStyle/>
                    <a:p>
                      <a:endParaRPr lang="en-US"/>
                    </a:p>
                  </a:txBody>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isc</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ctr">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FFE699"/>
                    </a:solidFill>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Iron and steel casting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ctr">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FFE699"/>
                    </a:solidFill>
                  </a:tcPr>
                </a:tc>
                <a:extLst>
                  <a:ext uri="{0D108BD9-81ED-4DB2-BD59-A6C34878D82A}">
                    <a16:rowId xmlns:a16="http://schemas.microsoft.com/office/drawing/2014/main" val="841682613"/>
                  </a:ext>
                </a:extLst>
              </a:tr>
              <a:tr h="195450">
                <a:tc>
                  <a:txBody>
                    <a:bodyPr/>
                    <a:lstStyle/>
                    <a:p>
                      <a:pPr marL="0" marR="0" algn="ctr">
                        <a:lnSpc>
                          <a:spcPct val="107000"/>
                        </a:lnSpc>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b">
                    <a:lnL w="12700" cap="flat" cmpd="sng" algn="ctr">
                      <a:solidFill>
                        <a:srgbClr val="4472C4"/>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D0CECE"/>
                    </a:solidFill>
                  </a:tcPr>
                </a:tc>
                <a:tc rowSpan="10">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nfm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ctr">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D0CECE"/>
                    </a:solidFill>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app</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ctr">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D0CECE"/>
                    </a:solidFill>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Aluminum – primary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ctr">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D0CECE"/>
                    </a:solidFill>
                  </a:tcPr>
                </a:tc>
                <a:extLst>
                  <a:ext uri="{0D108BD9-81ED-4DB2-BD59-A6C34878D82A}">
                    <a16:rowId xmlns:a16="http://schemas.microsoft.com/office/drawing/2014/main" val="2787442537"/>
                  </a:ext>
                </a:extLst>
              </a:tr>
              <a:tr h="195450">
                <a:tc>
                  <a:txBody>
                    <a:bodyPr/>
                    <a:lstStyle/>
                    <a:p>
                      <a:pPr marL="0" marR="0" algn="ctr">
                        <a:lnSpc>
                          <a:spcPct val="107000"/>
                        </a:lnSpc>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b">
                    <a:lnL w="12700" cap="flat" cmpd="sng" algn="ctr">
                      <a:solidFill>
                        <a:srgbClr val="4472C4"/>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D0CECE"/>
                    </a:solidFill>
                  </a:tcPr>
                </a:tc>
                <a:tc vMerge="1">
                  <a:txBody>
                    <a:bodyPr/>
                    <a:lstStyle/>
                    <a:p>
                      <a:endParaRPr lang="en-US"/>
                    </a:p>
                  </a:txBody>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ctr">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D0CECE"/>
                    </a:solidFill>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Aluminum – secondary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ctr">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D0CECE"/>
                    </a:solidFill>
                  </a:tcPr>
                </a:tc>
                <a:extLst>
                  <a:ext uri="{0D108BD9-81ED-4DB2-BD59-A6C34878D82A}">
                    <a16:rowId xmlns:a16="http://schemas.microsoft.com/office/drawing/2014/main" val="1567395739"/>
                  </a:ext>
                </a:extLst>
              </a:tr>
              <a:tr h="195450">
                <a:tc>
                  <a:txBody>
                    <a:bodyPr/>
                    <a:lstStyle/>
                    <a:p>
                      <a:pPr marL="0" marR="0" algn="ctr">
                        <a:lnSpc>
                          <a:spcPct val="107000"/>
                        </a:lnSpc>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b">
                    <a:lnL w="12700" cap="flat" cmpd="sng" algn="ctr">
                      <a:solidFill>
                        <a:srgbClr val="4472C4"/>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D0CECE"/>
                    </a:solidFill>
                  </a:tcPr>
                </a:tc>
                <a:tc vMerge="1">
                  <a:txBody>
                    <a:bodyPr/>
                    <a:lstStyle/>
                    <a:p>
                      <a:endParaRPr lang="en-US"/>
                    </a:p>
                  </a:txBody>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ral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b">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D0CECE"/>
                    </a:solidFill>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Recycling - aluminum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b">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D0CECE"/>
                    </a:solidFill>
                  </a:tcPr>
                </a:tc>
                <a:extLst>
                  <a:ext uri="{0D108BD9-81ED-4DB2-BD59-A6C34878D82A}">
                    <a16:rowId xmlns:a16="http://schemas.microsoft.com/office/drawing/2014/main" val="2357264142"/>
                  </a:ext>
                </a:extLst>
              </a:tr>
              <a:tr h="195450">
                <a:tc>
                  <a:txBody>
                    <a:bodyPr/>
                    <a:lstStyle/>
                    <a:p>
                      <a:pPr marL="0" marR="0" algn="ctr">
                        <a:lnSpc>
                          <a:spcPct val="107000"/>
                        </a:lnSpc>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b">
                    <a:lnL w="12700" cap="flat" cmpd="sng" algn="ctr">
                      <a:solidFill>
                        <a:srgbClr val="4472C4"/>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F8CBAD"/>
                    </a:solidFill>
                  </a:tcPr>
                </a:tc>
                <a:tc vMerge="1">
                  <a:txBody>
                    <a:bodyPr/>
                    <a:lstStyle/>
                    <a:p>
                      <a:endParaRPr lang="en-US"/>
                    </a:p>
                  </a:txBody>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cpp</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ctr">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F8CBAD"/>
                    </a:solidFill>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Copper – primary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ctr">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F8CBAD"/>
                    </a:solidFill>
                  </a:tcPr>
                </a:tc>
                <a:extLst>
                  <a:ext uri="{0D108BD9-81ED-4DB2-BD59-A6C34878D82A}">
                    <a16:rowId xmlns:a16="http://schemas.microsoft.com/office/drawing/2014/main" val="3939540579"/>
                  </a:ext>
                </a:extLst>
              </a:tr>
              <a:tr h="195450">
                <a:tc>
                  <a:txBody>
                    <a:bodyPr/>
                    <a:lstStyle/>
                    <a:p>
                      <a:pPr marL="0" marR="0" algn="ctr">
                        <a:lnSpc>
                          <a:spcPct val="107000"/>
                        </a:lnSpc>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b">
                    <a:lnL w="12700" cap="flat" cmpd="sng" algn="ctr">
                      <a:solidFill>
                        <a:srgbClr val="4472C4"/>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F8CBAD"/>
                    </a:solidFill>
                  </a:tcPr>
                </a:tc>
                <a:tc vMerge="1">
                  <a:txBody>
                    <a:bodyPr/>
                    <a:lstStyle/>
                    <a:p>
                      <a:endParaRPr lang="en-US"/>
                    </a:p>
                  </a:txBody>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cps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ctr">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F8CBAD"/>
                    </a:solidFill>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Copper – secondary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ctr">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F8CBAD"/>
                    </a:solidFill>
                  </a:tcPr>
                </a:tc>
                <a:extLst>
                  <a:ext uri="{0D108BD9-81ED-4DB2-BD59-A6C34878D82A}">
                    <a16:rowId xmlns:a16="http://schemas.microsoft.com/office/drawing/2014/main" val="431412118"/>
                  </a:ext>
                </a:extLst>
              </a:tr>
              <a:tr h="195450">
                <a:tc>
                  <a:txBody>
                    <a:bodyPr/>
                    <a:lstStyle/>
                    <a:p>
                      <a:pPr marL="0" marR="0" algn="ctr">
                        <a:lnSpc>
                          <a:spcPct val="107000"/>
                        </a:lnSpc>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b">
                    <a:lnL w="12700" cap="flat" cmpd="sng" algn="ctr">
                      <a:solidFill>
                        <a:srgbClr val="4472C4"/>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F8CBAD"/>
                    </a:solidFill>
                  </a:tcPr>
                </a:tc>
                <a:tc vMerge="1">
                  <a:txBody>
                    <a:bodyPr/>
                    <a:lstStyle/>
                    <a:p>
                      <a:endParaRPr lang="en-US"/>
                    </a:p>
                  </a:txBody>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rcp</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b">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F8CBAD"/>
                    </a:solidFill>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Recycling - copper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b">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F8CBAD"/>
                    </a:solidFill>
                  </a:tcPr>
                </a:tc>
                <a:extLst>
                  <a:ext uri="{0D108BD9-81ED-4DB2-BD59-A6C34878D82A}">
                    <a16:rowId xmlns:a16="http://schemas.microsoft.com/office/drawing/2014/main" val="1742365398"/>
                  </a:ext>
                </a:extLst>
              </a:tr>
              <a:tr h="195450">
                <a:tc>
                  <a:txBody>
                    <a:bodyPr/>
                    <a:lstStyle/>
                    <a:p>
                      <a:pPr marL="0" marR="0" algn="ctr">
                        <a:lnSpc>
                          <a:spcPct val="107000"/>
                        </a:lnSpc>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b">
                    <a:lnL w="12700" cap="flat" cmpd="sng" algn="ctr">
                      <a:solidFill>
                        <a:srgbClr val="4472C4"/>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B4C7E7"/>
                    </a:solidFill>
                  </a:tcPr>
                </a:tc>
                <a:tc vMerge="1">
                  <a:txBody>
                    <a:bodyPr/>
                    <a:lstStyle/>
                    <a:p>
                      <a:endParaRPr lang="en-US"/>
                    </a:p>
                  </a:txBody>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mpp</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ctr">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B4C7E7"/>
                    </a:solidFill>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Other metals – primary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ctr">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B4C7E7"/>
                    </a:solidFill>
                  </a:tcPr>
                </a:tc>
                <a:extLst>
                  <a:ext uri="{0D108BD9-81ED-4DB2-BD59-A6C34878D82A}">
                    <a16:rowId xmlns:a16="http://schemas.microsoft.com/office/drawing/2014/main" val="3061805003"/>
                  </a:ext>
                </a:extLst>
              </a:tr>
              <a:tr h="195450">
                <a:tc>
                  <a:txBody>
                    <a:bodyPr/>
                    <a:lstStyle/>
                    <a:p>
                      <a:pPr marL="0" marR="0" algn="ctr">
                        <a:lnSpc>
                          <a:spcPct val="107000"/>
                        </a:lnSpc>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b">
                    <a:lnL w="12700" cap="flat" cmpd="sng" algn="ctr">
                      <a:solidFill>
                        <a:srgbClr val="4472C4"/>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B4C7E7"/>
                    </a:solidFill>
                  </a:tcPr>
                </a:tc>
                <a:tc vMerge="1">
                  <a:txBody>
                    <a:bodyPr/>
                    <a:lstStyle/>
                    <a:p>
                      <a:endParaRPr lang="en-US"/>
                    </a:p>
                  </a:txBody>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mps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ctr">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B4C7E7"/>
                    </a:solidFill>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Other metals – secondary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ctr">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B4C7E7"/>
                    </a:solidFill>
                  </a:tcPr>
                </a:tc>
                <a:extLst>
                  <a:ext uri="{0D108BD9-81ED-4DB2-BD59-A6C34878D82A}">
                    <a16:rowId xmlns:a16="http://schemas.microsoft.com/office/drawing/2014/main" val="3652568865"/>
                  </a:ext>
                </a:extLst>
              </a:tr>
              <a:tr h="195450">
                <a:tc>
                  <a:txBody>
                    <a:bodyPr/>
                    <a:lstStyle/>
                    <a:p>
                      <a:pPr marL="0" marR="0" algn="ctr">
                        <a:lnSpc>
                          <a:spcPct val="107000"/>
                        </a:lnSpc>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b">
                    <a:lnL w="12700" cap="flat" cmpd="sng" algn="ctr">
                      <a:solidFill>
                        <a:srgbClr val="4472C4"/>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B4C7E7"/>
                    </a:solidFill>
                  </a:tcPr>
                </a:tc>
                <a:tc vMerge="1">
                  <a:txBody>
                    <a:bodyPr/>
                    <a:lstStyle/>
                    <a:p>
                      <a:endParaRPr lang="en-US"/>
                    </a:p>
                  </a:txBody>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rom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b">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B4C7E7"/>
                    </a:solidFill>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Recycling - other metals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b">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B4C7E7"/>
                    </a:solidFill>
                  </a:tcPr>
                </a:tc>
                <a:extLst>
                  <a:ext uri="{0D108BD9-81ED-4DB2-BD59-A6C34878D82A}">
                    <a16:rowId xmlns:a16="http://schemas.microsoft.com/office/drawing/2014/main" val="9871069"/>
                  </a:ext>
                </a:extLst>
              </a:tr>
              <a:tr h="263038">
                <a:tc>
                  <a:txBody>
                    <a:bodyPr/>
                    <a:lstStyle/>
                    <a:p>
                      <a:pPr marL="0" marR="0" algn="ctr">
                        <a:lnSpc>
                          <a:spcPct val="107000"/>
                        </a:lnSpc>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b">
                    <a:lnL w="12700" cap="flat" cmpd="sng" algn="ctr">
                      <a:solidFill>
                        <a:srgbClr val="4472C4"/>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D0CECE"/>
                    </a:solidFill>
                  </a:tcPr>
                </a:tc>
                <a:tc vMerge="1">
                  <a:txBody>
                    <a:bodyPr/>
                    <a:lstStyle/>
                    <a:p>
                      <a:endParaRPr lang="en-US"/>
                    </a:p>
                  </a:txBody>
                  <a:tcPr/>
                </a:tc>
                <a:tc>
                  <a:txBody>
                    <a:bodyPr/>
                    <a:lstStyle/>
                    <a:p>
                      <a:pPr marL="0" marR="0" algn="ctr">
                        <a:lnSpc>
                          <a:spcPct val="107000"/>
                        </a:lnSpc>
                        <a:spcBef>
                          <a:spcPts val="0"/>
                        </a:spcBef>
                        <a:spcAft>
                          <a:spcPts val="0"/>
                        </a:spcAft>
                      </a:pPr>
                      <a:r>
                        <a:rPr lang="en-US" sz="12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nfc</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ctr">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D0CECE"/>
                    </a:solidFill>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Non-ferrous metals casting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6531" marB="0" anchor="ctr">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D0CECE"/>
                    </a:solidFill>
                  </a:tcPr>
                </a:tc>
                <a:extLst>
                  <a:ext uri="{0D108BD9-81ED-4DB2-BD59-A6C34878D82A}">
                    <a16:rowId xmlns:a16="http://schemas.microsoft.com/office/drawing/2014/main" val="285440493"/>
                  </a:ext>
                </a:extLst>
              </a:tr>
              <a:tr h="0">
                <a:tc>
                  <a:txBody>
                    <a:bodyPr/>
                    <a:lstStyle/>
                    <a:p>
                      <a:pPr marL="0" marR="0" algn="ctr">
                        <a:lnSpc>
                          <a:spcPct val="107000"/>
                        </a:lnSpc>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26</a:t>
                      </a:r>
                    </a:p>
                  </a:txBody>
                  <a:tcPr marL="6531" marR="6531" marT="6531" marB="0" anchor="b">
                    <a:lnL w="12700" cap="flat" cmpd="sng" algn="ctr">
                      <a:solidFill>
                        <a:srgbClr val="4472C4"/>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70AD47"/>
                    </a:solidFill>
                  </a:tcPr>
                </a:tc>
                <a:tc rowSpan="4">
                  <a:txBody>
                    <a:bodyPr/>
                    <a:lstStyle/>
                    <a:p>
                      <a:pPr marL="0" marR="0" algn="ctr">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chm</a:t>
                      </a:r>
                    </a:p>
                  </a:txBody>
                  <a:tcPr marL="0" marR="0" marT="0" marB="0" anchor="ctr">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70AD47"/>
                    </a:solidFill>
                  </a:tcPr>
                </a:tc>
                <a:tc>
                  <a:txBody>
                    <a:bodyPr/>
                    <a:lstStyle/>
                    <a:p>
                      <a:pPr marL="0" marR="0" algn="ctr">
                        <a:lnSpc>
                          <a:spcPct val="107000"/>
                        </a:lnSpc>
                        <a:spcBef>
                          <a:spcPts val="0"/>
                        </a:spcBef>
                        <a:spcAft>
                          <a:spcPts val="0"/>
                        </a:spcAft>
                      </a:pPr>
                      <a:r>
                        <a:rPr lang="en-US" sz="12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nfr</a:t>
                      </a:r>
                      <a:endParaRPr lang="en-US" sz="1200" dirty="0">
                        <a:effectLst/>
                        <a:latin typeface="Calibri" panose="020F0502020204030204" pitchFamily="34" charset="0"/>
                        <a:cs typeface="Times New Roman" panose="02020603050405020304" pitchFamily="18" charset="0"/>
                      </a:endParaRPr>
                    </a:p>
                  </a:txBody>
                  <a:tcPr marL="6531" marR="6531" marT="6531" marB="0" anchor="ctr">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70AD47"/>
                    </a:solidFill>
                  </a:tcPr>
                </a:tc>
                <a:tc>
                  <a:txBody>
                    <a:bodyPr/>
                    <a:lstStyle/>
                    <a:p>
                      <a:pPr marL="0" marR="0" algn="ctr">
                        <a:lnSpc>
                          <a:spcPct val="107000"/>
                        </a:lnSpc>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Nitrogen fertilizer</a:t>
                      </a:r>
                    </a:p>
                  </a:txBody>
                  <a:tcPr marL="6531" marR="6531" marT="6531" marB="0" anchor="ctr">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70AD47"/>
                    </a:solidFill>
                  </a:tcPr>
                </a:tc>
                <a:extLst>
                  <a:ext uri="{0D108BD9-81ED-4DB2-BD59-A6C34878D82A}">
                    <a16:rowId xmlns:a16="http://schemas.microsoft.com/office/drawing/2014/main" val="2941888575"/>
                  </a:ext>
                </a:extLst>
              </a:tr>
              <a:tr h="291584">
                <a:tc>
                  <a:txBody>
                    <a:bodyPr/>
                    <a:lstStyle/>
                    <a:p>
                      <a:pPr marL="0" marR="0" algn="ctr">
                        <a:lnSpc>
                          <a:spcPct val="107000"/>
                        </a:lnSpc>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27</a:t>
                      </a:r>
                    </a:p>
                  </a:txBody>
                  <a:tcPr marL="6531" marR="6531" marT="6531" marB="0" anchor="b">
                    <a:lnL w="12700" cap="flat" cmpd="sng" algn="ctr">
                      <a:solidFill>
                        <a:srgbClr val="4472C4"/>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70AD47"/>
                    </a:solidFill>
                  </a:tcPr>
                </a:tc>
                <a:tc vMerge="1">
                  <a:txBody>
                    <a:bodyPr/>
                    <a:lstStyle/>
                    <a:p>
                      <a:pPr marL="0" marR="0" algn="ctr">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70AD47"/>
                    </a:solidFill>
                  </a:tcPr>
                </a:tc>
                <a:tc>
                  <a:txBody>
                    <a:bodyPr/>
                    <a:lstStyle/>
                    <a:p>
                      <a:pPr marL="0" marR="0" algn="ctr">
                        <a:lnSpc>
                          <a:spcPct val="107000"/>
                        </a:lnSpc>
                        <a:spcBef>
                          <a:spcPts val="0"/>
                        </a:spcBef>
                        <a:spcAft>
                          <a:spcPts val="0"/>
                        </a:spcAft>
                      </a:pPr>
                      <a:r>
                        <a:rPr lang="en-US" sz="1200" dirty="0" err="1">
                          <a:effectLst/>
                          <a:latin typeface="Calibri" panose="020F0502020204030204" pitchFamily="34" charset="0"/>
                          <a:cs typeface="Times New Roman" panose="02020603050405020304" pitchFamily="18" charset="0"/>
                        </a:rPr>
                        <a:t>pfr</a:t>
                      </a:r>
                      <a:endParaRPr lang="en-US" sz="1200" dirty="0">
                        <a:effectLst/>
                        <a:latin typeface="Calibri" panose="020F0502020204030204" pitchFamily="34" charset="0"/>
                        <a:cs typeface="Times New Roman" panose="02020603050405020304" pitchFamily="18" charset="0"/>
                      </a:endParaRPr>
                    </a:p>
                  </a:txBody>
                  <a:tcPr marL="6531" marR="6531" marT="6531" marB="0" anchor="ctr">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70AD47"/>
                    </a:solidFill>
                  </a:tcPr>
                </a:tc>
                <a:tc>
                  <a:txBody>
                    <a:bodyPr/>
                    <a:lstStyle/>
                    <a:p>
                      <a:pPr marL="0" marR="0" algn="ctr">
                        <a:lnSpc>
                          <a:spcPct val="107000"/>
                        </a:lnSpc>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Phosphorus fertilizer</a:t>
                      </a:r>
                    </a:p>
                  </a:txBody>
                  <a:tcPr marL="6531" marR="6531" marT="6531" marB="0" anchor="ctr">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70AD47"/>
                    </a:solidFill>
                  </a:tcPr>
                </a:tc>
                <a:extLst>
                  <a:ext uri="{0D108BD9-81ED-4DB2-BD59-A6C34878D82A}">
                    <a16:rowId xmlns:a16="http://schemas.microsoft.com/office/drawing/2014/main" val="3674841395"/>
                  </a:ext>
                </a:extLst>
              </a:tr>
              <a:tr h="193859">
                <a:tc>
                  <a:txBody>
                    <a:bodyPr/>
                    <a:lstStyle/>
                    <a:p>
                      <a:pPr marL="0" marR="0" algn="ctr">
                        <a:lnSpc>
                          <a:spcPct val="107000"/>
                        </a:lnSpc>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28</a:t>
                      </a:r>
                    </a:p>
                  </a:txBody>
                  <a:tcPr marL="6531" marR="6531" marT="6531" marB="0" anchor="b">
                    <a:lnL w="12700" cap="flat" cmpd="sng" algn="ctr">
                      <a:solidFill>
                        <a:srgbClr val="4472C4"/>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70AD47"/>
                    </a:solidFill>
                  </a:tcPr>
                </a:tc>
                <a:tc vMerge="1">
                  <a:txBody>
                    <a:bodyPr/>
                    <a:lstStyle/>
                    <a:p>
                      <a:pPr marL="0" marR="0" algn="ctr">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70AD47"/>
                    </a:solidFill>
                  </a:tcPr>
                </a:tc>
                <a:tc>
                  <a:txBody>
                    <a:bodyPr/>
                    <a:lstStyle/>
                    <a:p>
                      <a:pPr marL="0" marR="0" algn="ctr">
                        <a:lnSpc>
                          <a:spcPct val="107000"/>
                        </a:lnSpc>
                        <a:spcBef>
                          <a:spcPts val="0"/>
                        </a:spcBef>
                        <a:spcAft>
                          <a:spcPts val="0"/>
                        </a:spcAft>
                      </a:pPr>
                      <a:r>
                        <a:rPr lang="en-US" sz="1200" dirty="0" err="1">
                          <a:effectLst/>
                          <a:latin typeface="Calibri" panose="020F0502020204030204" pitchFamily="34" charset="0"/>
                          <a:cs typeface="Times New Roman" panose="02020603050405020304" pitchFamily="18" charset="0"/>
                        </a:rPr>
                        <a:t>kfr</a:t>
                      </a:r>
                      <a:endParaRPr lang="en-US" sz="1200" dirty="0">
                        <a:effectLst/>
                        <a:latin typeface="Calibri" panose="020F0502020204030204" pitchFamily="34" charset="0"/>
                        <a:cs typeface="Times New Roman" panose="02020603050405020304" pitchFamily="18" charset="0"/>
                      </a:endParaRPr>
                    </a:p>
                  </a:txBody>
                  <a:tcPr marL="6531" marR="6531" marT="6531" marB="0" anchor="ctr">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70AD47"/>
                    </a:solidFill>
                  </a:tcPr>
                </a:tc>
                <a:tc>
                  <a:txBody>
                    <a:bodyPr/>
                    <a:lstStyle/>
                    <a:p>
                      <a:pPr marL="0" marR="0" algn="ctr">
                        <a:lnSpc>
                          <a:spcPct val="107000"/>
                        </a:lnSpc>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Potassium fertilizer</a:t>
                      </a:r>
                    </a:p>
                  </a:txBody>
                  <a:tcPr marL="6531" marR="6531" marT="6531" marB="0" anchor="ctr">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70AD47"/>
                    </a:solidFill>
                  </a:tcPr>
                </a:tc>
                <a:extLst>
                  <a:ext uri="{0D108BD9-81ED-4DB2-BD59-A6C34878D82A}">
                    <a16:rowId xmlns:a16="http://schemas.microsoft.com/office/drawing/2014/main" val="1481383951"/>
                  </a:ext>
                </a:extLst>
              </a:tr>
              <a:tr h="0">
                <a:tc>
                  <a:txBody>
                    <a:bodyPr/>
                    <a:lstStyle/>
                    <a:p>
                      <a:pPr marL="0" marR="0" algn="ctr">
                        <a:lnSpc>
                          <a:spcPct val="107000"/>
                        </a:lnSpc>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29</a:t>
                      </a:r>
                    </a:p>
                  </a:txBody>
                  <a:tcPr marL="6531" marR="6531" marT="6531" marB="0" anchor="b">
                    <a:lnL w="12700" cap="flat" cmpd="sng" algn="ctr">
                      <a:solidFill>
                        <a:srgbClr val="4472C4"/>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70AD47"/>
                    </a:solidFill>
                  </a:tcPr>
                </a:tc>
                <a:tc vMerge="1">
                  <a:txBody>
                    <a:bodyPr/>
                    <a:lstStyle/>
                    <a:p>
                      <a:pPr marL="0" marR="0" algn="ctr">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70AD47"/>
                    </a:solidFill>
                  </a:tcPr>
                </a:tc>
                <a:tc>
                  <a:txBody>
                    <a:bodyPr/>
                    <a:lstStyle/>
                    <a:p>
                      <a:pPr marL="0" marR="0" algn="ctr">
                        <a:lnSpc>
                          <a:spcPct val="107000"/>
                        </a:lnSpc>
                        <a:spcBef>
                          <a:spcPts val="0"/>
                        </a:spcBef>
                        <a:spcAft>
                          <a:spcPts val="0"/>
                        </a:spcAft>
                      </a:pPr>
                      <a:r>
                        <a:rPr lang="en-US" sz="1200" dirty="0" err="1">
                          <a:effectLst/>
                          <a:latin typeface="Calibri" panose="020F0502020204030204" pitchFamily="34" charset="0"/>
                          <a:cs typeface="Times New Roman" panose="02020603050405020304" pitchFamily="18" charset="0"/>
                        </a:rPr>
                        <a:t>xch</a:t>
                      </a:r>
                      <a:endParaRPr lang="en-US" sz="1200" dirty="0">
                        <a:effectLst/>
                        <a:latin typeface="Calibri" panose="020F0502020204030204" pitchFamily="34" charset="0"/>
                        <a:cs typeface="Times New Roman" panose="02020603050405020304" pitchFamily="18" charset="0"/>
                      </a:endParaRPr>
                    </a:p>
                  </a:txBody>
                  <a:tcPr marL="6531" marR="6531" marT="6531" marB="0" anchor="ctr">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70AD47"/>
                    </a:solidFill>
                  </a:tcPr>
                </a:tc>
                <a:tc>
                  <a:txBody>
                    <a:bodyPr/>
                    <a:lstStyle/>
                    <a:p>
                      <a:pPr marL="0" marR="0" algn="ctr">
                        <a:lnSpc>
                          <a:spcPct val="107000"/>
                        </a:lnSpc>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Other chemicals</a:t>
                      </a:r>
                    </a:p>
                  </a:txBody>
                  <a:tcPr marL="6531" marR="6531" marT="6531" marB="0" anchor="ctr">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70AD47"/>
                    </a:solidFill>
                  </a:tcPr>
                </a:tc>
                <a:extLst>
                  <a:ext uri="{0D108BD9-81ED-4DB2-BD59-A6C34878D82A}">
                    <a16:rowId xmlns:a16="http://schemas.microsoft.com/office/drawing/2014/main" val="1982582806"/>
                  </a:ext>
                </a:extLst>
              </a:tr>
            </a:tbl>
          </a:graphicData>
        </a:graphic>
      </p:graphicFrame>
      <p:sp>
        <p:nvSpPr>
          <p:cNvPr id="9" name="Content Placeholder 1">
            <a:extLst>
              <a:ext uri="{FF2B5EF4-FFF2-40B4-BE49-F238E27FC236}">
                <a16:creationId xmlns:a16="http://schemas.microsoft.com/office/drawing/2014/main" id="{F1447F50-2AB3-4EF8-9B8A-D31E8AE0E722}"/>
              </a:ext>
            </a:extLst>
          </p:cNvPr>
          <p:cNvSpPr txBox="1">
            <a:spLocks/>
          </p:cNvSpPr>
          <p:nvPr/>
        </p:nvSpPr>
        <p:spPr>
          <a:xfrm>
            <a:off x="8403306" y="3863546"/>
            <a:ext cx="3231055" cy="1803857"/>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b="1" kern="1200" baseline="0">
                <a:solidFill>
                  <a:srgbClr val="666767"/>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rgbClr val="666767"/>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rgbClr val="666767"/>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baseline="0">
                <a:solidFill>
                  <a:srgbClr val="666767"/>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baseline="0">
                <a:solidFill>
                  <a:srgbClr val="666767"/>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20000"/>
              </a:lnSpc>
              <a:spcBef>
                <a:spcPts val="0"/>
              </a:spcBef>
              <a:spcAft>
                <a:spcPts val="1200"/>
              </a:spcAft>
              <a:buFont typeface="Arial" panose="020B0604020202020204" pitchFamily="34" charset="0"/>
              <a:buNone/>
            </a:pPr>
            <a:r>
              <a:rPr lang="en-US" sz="2000" dirty="0"/>
              <a:t>These sectoral splits provide a complete coverage of the CBAM commodities (except hydrogen)</a:t>
            </a:r>
          </a:p>
        </p:txBody>
      </p:sp>
    </p:spTree>
    <p:extLst>
      <p:ext uri="{BB962C8B-B14F-4D97-AF65-F5344CB8AC3E}">
        <p14:creationId xmlns:p14="http://schemas.microsoft.com/office/powerpoint/2010/main" val="12578633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8625" y="0"/>
            <a:ext cx="11401426" cy="1044575"/>
          </a:xfrm>
        </p:spPr>
        <p:txBody>
          <a:bodyPr>
            <a:normAutofit fontScale="90000"/>
          </a:bodyPr>
          <a:lstStyle/>
          <a:p>
            <a:r>
              <a:rPr lang="en-US" sz="3600" dirty="0"/>
              <a:t>The database construction process utilizes a variety of data sources</a:t>
            </a:r>
          </a:p>
        </p:txBody>
      </p:sp>
      <p:sp>
        <p:nvSpPr>
          <p:cNvPr id="4" name="Slide Number Placeholder 3"/>
          <p:cNvSpPr>
            <a:spLocks noGrp="1"/>
          </p:cNvSpPr>
          <p:nvPr>
            <p:ph type="sldNum" sz="quarter" idx="12"/>
          </p:nvPr>
        </p:nvSpPr>
        <p:spPr/>
        <p:txBody>
          <a:bodyPr/>
          <a:lstStyle/>
          <a:p>
            <a:fld id="{89D7931E-637B-46D8-A580-615CC76C5C63}" type="slidenum">
              <a:rPr lang="en-US" smtClean="0"/>
              <a:pPr/>
              <a:t>14</a:t>
            </a:fld>
            <a:endParaRPr lang="en-US" dirty="0"/>
          </a:p>
        </p:txBody>
      </p:sp>
      <p:graphicFrame>
        <p:nvGraphicFramePr>
          <p:cNvPr id="19" name="Diagram 18"/>
          <p:cNvGraphicFramePr/>
          <p:nvPr>
            <p:extLst>
              <p:ext uri="{D42A27DB-BD31-4B8C-83A1-F6EECF244321}">
                <p14:modId xmlns:p14="http://schemas.microsoft.com/office/powerpoint/2010/main" val="2747939329"/>
              </p:ext>
            </p:extLst>
          </p:nvPr>
        </p:nvGraphicFramePr>
        <p:xfrm>
          <a:off x="1194619" y="1044575"/>
          <a:ext cx="9802761" cy="5676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01832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8625" y="0"/>
            <a:ext cx="11401426" cy="1044575"/>
          </a:xfrm>
        </p:spPr>
        <p:txBody>
          <a:bodyPr>
            <a:normAutofit/>
          </a:bodyPr>
          <a:lstStyle/>
          <a:p>
            <a:r>
              <a:rPr lang="en-US" sz="3600" dirty="0"/>
              <a:t>GTAP-CE v11: Sectoral composition</a:t>
            </a:r>
          </a:p>
        </p:txBody>
      </p:sp>
      <p:sp>
        <p:nvSpPr>
          <p:cNvPr id="4" name="Slide Number Placeholder 3"/>
          <p:cNvSpPr>
            <a:spLocks noGrp="1"/>
          </p:cNvSpPr>
          <p:nvPr>
            <p:ph type="sldNum" sz="quarter" idx="12"/>
          </p:nvPr>
        </p:nvSpPr>
        <p:spPr/>
        <p:txBody>
          <a:bodyPr/>
          <a:lstStyle/>
          <a:p>
            <a:fld id="{89D7931E-637B-46D8-A580-615CC76C5C63}" type="slidenum">
              <a:rPr lang="en-US" smtClean="0"/>
              <a:pPr/>
              <a:t>15</a:t>
            </a:fld>
            <a:endParaRPr lang="en-US" dirty="0"/>
          </a:p>
        </p:txBody>
      </p:sp>
      <p:graphicFrame>
        <p:nvGraphicFramePr>
          <p:cNvPr id="6" name="Chart 5">
            <a:extLst>
              <a:ext uri="{FF2B5EF4-FFF2-40B4-BE49-F238E27FC236}">
                <a16:creationId xmlns:a16="http://schemas.microsoft.com/office/drawing/2014/main" id="{A5D32CE1-DF38-495D-B838-B42569E8B494}"/>
              </a:ext>
            </a:extLst>
          </p:cNvPr>
          <p:cNvGraphicFramePr>
            <a:graphicFrameLocks/>
          </p:cNvGraphicFramePr>
          <p:nvPr>
            <p:extLst>
              <p:ext uri="{D42A27DB-BD31-4B8C-83A1-F6EECF244321}">
                <p14:modId xmlns:p14="http://schemas.microsoft.com/office/powerpoint/2010/main" val="3549733162"/>
              </p:ext>
            </p:extLst>
          </p:nvPr>
        </p:nvGraphicFramePr>
        <p:xfrm>
          <a:off x="1628157" y="987954"/>
          <a:ext cx="8613123" cy="52964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007985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62137" y="2105026"/>
            <a:ext cx="8467725" cy="2143124"/>
          </a:xfrm>
        </p:spPr>
        <p:txBody>
          <a:bodyPr>
            <a:normAutofit/>
          </a:bodyPr>
          <a:lstStyle/>
          <a:p>
            <a:pPr algn="ctr"/>
            <a:r>
              <a:rPr lang="en-US" sz="3600" dirty="0"/>
              <a:t>Incorporating Critical Minerals into the GTAP Data Base </a:t>
            </a:r>
          </a:p>
        </p:txBody>
      </p:sp>
      <p:sp>
        <p:nvSpPr>
          <p:cNvPr id="4" name="Slide Number Placeholder 3"/>
          <p:cNvSpPr>
            <a:spLocks noGrp="1"/>
          </p:cNvSpPr>
          <p:nvPr>
            <p:ph type="sldNum" sz="quarter" idx="12"/>
          </p:nvPr>
        </p:nvSpPr>
        <p:spPr/>
        <p:txBody>
          <a:bodyPr/>
          <a:lstStyle/>
          <a:p>
            <a:fld id="{89D7931E-637B-46D8-A580-615CC76C5C63}" type="slidenum">
              <a:rPr lang="en-US" smtClean="0"/>
              <a:pPr/>
              <a:t>16</a:t>
            </a:fld>
            <a:endParaRPr lang="en-US" dirty="0"/>
          </a:p>
        </p:txBody>
      </p:sp>
    </p:spTree>
    <p:extLst>
      <p:ext uri="{BB962C8B-B14F-4D97-AF65-F5344CB8AC3E}">
        <p14:creationId xmlns:p14="http://schemas.microsoft.com/office/powerpoint/2010/main" val="17932587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14350" y="0"/>
            <a:ext cx="11210925" cy="1162049"/>
          </a:xfrm>
        </p:spPr>
        <p:txBody>
          <a:bodyPr>
            <a:normAutofit/>
          </a:bodyPr>
          <a:lstStyle/>
          <a:p>
            <a:r>
              <a:rPr lang="en-US" sz="3600" dirty="0"/>
              <a:t>Energy transition will increase demand for selected minerals</a:t>
            </a:r>
          </a:p>
        </p:txBody>
      </p:sp>
      <p:sp>
        <p:nvSpPr>
          <p:cNvPr id="4" name="Slide Number Placeholder 3"/>
          <p:cNvSpPr>
            <a:spLocks noGrp="1"/>
          </p:cNvSpPr>
          <p:nvPr>
            <p:ph type="sldNum" sz="quarter" idx="12"/>
          </p:nvPr>
        </p:nvSpPr>
        <p:spPr/>
        <p:txBody>
          <a:bodyPr/>
          <a:lstStyle/>
          <a:p>
            <a:fld id="{89D7931E-637B-46D8-A580-615CC76C5C63}" type="slidenum">
              <a:rPr lang="en-US" smtClean="0"/>
              <a:pPr/>
              <a:t>17</a:t>
            </a:fld>
            <a:endParaRPr lang="en-US" dirty="0"/>
          </a:p>
        </p:txBody>
      </p:sp>
      <p:pic>
        <p:nvPicPr>
          <p:cNvPr id="8" name="Picture 7">
            <a:extLst>
              <a:ext uri="{FF2B5EF4-FFF2-40B4-BE49-F238E27FC236}">
                <a16:creationId xmlns:a16="http://schemas.microsoft.com/office/drawing/2014/main" id="{E6A9D49E-307C-4692-8090-99CFDAF50E94}"/>
              </a:ext>
            </a:extLst>
          </p:cNvPr>
          <p:cNvPicPr>
            <a:picLocks noChangeAspect="1"/>
          </p:cNvPicPr>
          <p:nvPr/>
        </p:nvPicPr>
        <p:blipFill>
          <a:blip r:embed="rId3"/>
          <a:stretch>
            <a:fillRect/>
          </a:stretch>
        </p:blipFill>
        <p:spPr>
          <a:xfrm>
            <a:off x="654115" y="1267813"/>
            <a:ext cx="5151390" cy="4624455"/>
          </a:xfrm>
          <a:prstGeom prst="rect">
            <a:avLst/>
          </a:prstGeom>
        </p:spPr>
      </p:pic>
      <p:pic>
        <p:nvPicPr>
          <p:cNvPr id="10" name="Picture 9">
            <a:extLst>
              <a:ext uri="{FF2B5EF4-FFF2-40B4-BE49-F238E27FC236}">
                <a16:creationId xmlns:a16="http://schemas.microsoft.com/office/drawing/2014/main" id="{B2965E6B-D903-4372-BE26-D697EB814348}"/>
              </a:ext>
            </a:extLst>
          </p:cNvPr>
          <p:cNvPicPr>
            <a:picLocks noChangeAspect="1"/>
          </p:cNvPicPr>
          <p:nvPr/>
        </p:nvPicPr>
        <p:blipFill>
          <a:blip r:embed="rId4"/>
          <a:stretch>
            <a:fillRect/>
          </a:stretch>
        </p:blipFill>
        <p:spPr>
          <a:xfrm>
            <a:off x="6278881" y="1267814"/>
            <a:ext cx="5446394" cy="4624454"/>
          </a:xfrm>
          <a:prstGeom prst="rect">
            <a:avLst/>
          </a:prstGeom>
        </p:spPr>
      </p:pic>
      <p:sp>
        <p:nvSpPr>
          <p:cNvPr id="12" name="TextBox 11">
            <a:extLst>
              <a:ext uri="{FF2B5EF4-FFF2-40B4-BE49-F238E27FC236}">
                <a16:creationId xmlns:a16="http://schemas.microsoft.com/office/drawing/2014/main" id="{A2EC5F56-7E3B-449D-9B31-78BF3BE48E37}"/>
              </a:ext>
            </a:extLst>
          </p:cNvPr>
          <p:cNvSpPr txBox="1"/>
          <p:nvPr/>
        </p:nvSpPr>
        <p:spPr>
          <a:xfrm>
            <a:off x="771525" y="6356350"/>
            <a:ext cx="9822656" cy="307777"/>
          </a:xfrm>
          <a:prstGeom prst="rect">
            <a:avLst/>
          </a:prstGeom>
          <a:noFill/>
        </p:spPr>
        <p:txBody>
          <a:bodyPr wrap="square">
            <a:spAutoFit/>
          </a:bodyPr>
          <a:lstStyle/>
          <a:p>
            <a:r>
              <a:rPr lang="en-US" sz="1400" dirty="0"/>
              <a:t>Source: IEA (2024) </a:t>
            </a:r>
            <a:r>
              <a:rPr lang="en-US" sz="1400" dirty="0">
                <a:hlinkClick r:id="rId5"/>
              </a:rPr>
              <a:t>https://www.iea.org/reports/the-role-of-critical-minerals-in-clean-energy-transitions/executive-summary</a:t>
            </a:r>
            <a:r>
              <a:rPr lang="en-US" sz="1400" dirty="0"/>
              <a:t> </a:t>
            </a:r>
          </a:p>
        </p:txBody>
      </p:sp>
    </p:spTree>
    <p:extLst>
      <p:ext uri="{BB962C8B-B14F-4D97-AF65-F5344CB8AC3E}">
        <p14:creationId xmlns:p14="http://schemas.microsoft.com/office/powerpoint/2010/main" val="22294952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90537" y="1"/>
            <a:ext cx="11210925" cy="990600"/>
          </a:xfrm>
        </p:spPr>
        <p:txBody>
          <a:bodyPr>
            <a:normAutofit/>
          </a:bodyPr>
          <a:lstStyle/>
          <a:p>
            <a:r>
              <a:rPr lang="en-US" sz="3600" dirty="0"/>
              <a:t>Renewable technologies will also demand metals</a:t>
            </a:r>
          </a:p>
        </p:txBody>
      </p:sp>
      <p:sp>
        <p:nvSpPr>
          <p:cNvPr id="4" name="Slide Number Placeholder 3"/>
          <p:cNvSpPr>
            <a:spLocks noGrp="1"/>
          </p:cNvSpPr>
          <p:nvPr>
            <p:ph type="sldNum" sz="quarter" idx="12"/>
          </p:nvPr>
        </p:nvSpPr>
        <p:spPr/>
        <p:txBody>
          <a:bodyPr/>
          <a:lstStyle/>
          <a:p>
            <a:fld id="{89D7931E-637B-46D8-A580-615CC76C5C63}" type="slidenum">
              <a:rPr lang="en-US" smtClean="0"/>
              <a:pPr/>
              <a:t>18</a:t>
            </a:fld>
            <a:endParaRPr lang="en-US" dirty="0"/>
          </a:p>
        </p:txBody>
      </p:sp>
      <p:graphicFrame>
        <p:nvGraphicFramePr>
          <p:cNvPr id="7" name="Chart 6">
            <a:extLst>
              <a:ext uri="{FF2B5EF4-FFF2-40B4-BE49-F238E27FC236}">
                <a16:creationId xmlns:a16="http://schemas.microsoft.com/office/drawing/2014/main" id="{7F467E33-0676-4693-BE57-55E94F909159}"/>
              </a:ext>
            </a:extLst>
          </p:cNvPr>
          <p:cNvGraphicFramePr>
            <a:graphicFrameLocks/>
          </p:cNvGraphicFramePr>
          <p:nvPr>
            <p:extLst>
              <p:ext uri="{D42A27DB-BD31-4B8C-83A1-F6EECF244321}">
                <p14:modId xmlns:p14="http://schemas.microsoft.com/office/powerpoint/2010/main" val="2817808408"/>
              </p:ext>
            </p:extLst>
          </p:nvPr>
        </p:nvGraphicFramePr>
        <p:xfrm>
          <a:off x="619125" y="1307306"/>
          <a:ext cx="5286375" cy="436959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a:ext uri="{FF2B5EF4-FFF2-40B4-BE49-F238E27FC236}">
                <a16:creationId xmlns:a16="http://schemas.microsoft.com/office/drawing/2014/main" id="{B0155B24-9655-4E9D-BBBD-F979C1746C5F}"/>
              </a:ext>
            </a:extLst>
          </p:cNvPr>
          <p:cNvGraphicFramePr>
            <a:graphicFrameLocks/>
          </p:cNvGraphicFramePr>
          <p:nvPr>
            <p:extLst>
              <p:ext uri="{D42A27DB-BD31-4B8C-83A1-F6EECF244321}">
                <p14:modId xmlns:p14="http://schemas.microsoft.com/office/powerpoint/2010/main" val="712630932"/>
              </p:ext>
            </p:extLst>
          </p:nvPr>
        </p:nvGraphicFramePr>
        <p:xfrm>
          <a:off x="6286501" y="1402555"/>
          <a:ext cx="5438773" cy="4321969"/>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a:extLst>
              <a:ext uri="{FF2B5EF4-FFF2-40B4-BE49-F238E27FC236}">
                <a16:creationId xmlns:a16="http://schemas.microsoft.com/office/drawing/2014/main" id="{8DF6E61F-2216-4975-A2B3-BF1B18FA4887}"/>
              </a:ext>
            </a:extLst>
          </p:cNvPr>
          <p:cNvSpPr txBox="1"/>
          <p:nvPr/>
        </p:nvSpPr>
        <p:spPr>
          <a:xfrm>
            <a:off x="619125" y="6016338"/>
            <a:ext cx="10191750" cy="584775"/>
          </a:xfrm>
          <a:prstGeom prst="rect">
            <a:avLst/>
          </a:prstGeom>
          <a:noFill/>
        </p:spPr>
        <p:txBody>
          <a:bodyPr wrap="square">
            <a:spAutoFit/>
          </a:bodyPr>
          <a:lstStyle/>
          <a:p>
            <a:pPr algn="just"/>
            <a:r>
              <a:rPr lang="en-US" sz="1600" dirty="0"/>
              <a:t>Source: Liang et al. (2022), Carrara et al. (2020), </a:t>
            </a:r>
            <a:r>
              <a:rPr lang="en-US" sz="1600" dirty="0" err="1"/>
              <a:t>Watari</a:t>
            </a:r>
            <a:r>
              <a:rPr lang="en-US" sz="1600" dirty="0"/>
              <a:t> et al. (2019),  </a:t>
            </a:r>
            <a:r>
              <a:rPr lang="en-US" sz="1600" dirty="0" err="1"/>
              <a:t>Deetman</a:t>
            </a:r>
            <a:r>
              <a:rPr lang="en-US" sz="1600" dirty="0"/>
              <a:t> et al. (2021), Wang et al. (2022). Data collections have been kindly shared by colleagues from PNNL. </a:t>
            </a:r>
          </a:p>
        </p:txBody>
      </p:sp>
    </p:spTree>
    <p:extLst>
      <p:ext uri="{BB962C8B-B14F-4D97-AF65-F5344CB8AC3E}">
        <p14:creationId xmlns:p14="http://schemas.microsoft.com/office/powerpoint/2010/main" val="21693758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90537" y="0"/>
            <a:ext cx="11210925" cy="1276349"/>
          </a:xfrm>
        </p:spPr>
        <p:txBody>
          <a:bodyPr>
            <a:normAutofit fontScale="90000"/>
          </a:bodyPr>
          <a:lstStyle/>
          <a:p>
            <a:r>
              <a:rPr lang="en-US" sz="3600" dirty="0"/>
              <a:t>Additional sectoral splits are being incorporated to represent mining and refining of selected minerals</a:t>
            </a:r>
          </a:p>
        </p:txBody>
      </p:sp>
      <p:sp>
        <p:nvSpPr>
          <p:cNvPr id="4" name="Slide Number Placeholder 3"/>
          <p:cNvSpPr>
            <a:spLocks noGrp="1"/>
          </p:cNvSpPr>
          <p:nvPr>
            <p:ph type="sldNum" sz="quarter" idx="12"/>
          </p:nvPr>
        </p:nvSpPr>
        <p:spPr/>
        <p:txBody>
          <a:bodyPr/>
          <a:lstStyle/>
          <a:p>
            <a:fld id="{89D7931E-637B-46D8-A580-615CC76C5C63}" type="slidenum">
              <a:rPr lang="en-US" smtClean="0"/>
              <a:pPr/>
              <a:t>19</a:t>
            </a:fld>
            <a:endParaRPr lang="en-US" dirty="0"/>
          </a:p>
        </p:txBody>
      </p:sp>
      <p:sp>
        <p:nvSpPr>
          <p:cNvPr id="6" name="Content Placeholder 1">
            <a:extLst>
              <a:ext uri="{FF2B5EF4-FFF2-40B4-BE49-F238E27FC236}">
                <a16:creationId xmlns:a16="http://schemas.microsoft.com/office/drawing/2014/main" id="{CCE2A54D-7A18-4EFD-A7AC-4D3F2CDCEF88}"/>
              </a:ext>
            </a:extLst>
          </p:cNvPr>
          <p:cNvSpPr>
            <a:spLocks noGrp="1"/>
          </p:cNvSpPr>
          <p:nvPr>
            <p:ph idx="1"/>
          </p:nvPr>
        </p:nvSpPr>
        <p:spPr>
          <a:xfrm>
            <a:off x="538164" y="1381124"/>
            <a:ext cx="4976812" cy="5083175"/>
          </a:xfrm>
        </p:spPr>
        <p:txBody>
          <a:bodyPr>
            <a:normAutofit/>
          </a:bodyPr>
          <a:lstStyle/>
          <a:p>
            <a:pPr marL="0" indent="0" algn="just">
              <a:spcAft>
                <a:spcPts val="600"/>
              </a:spcAft>
              <a:buNone/>
            </a:pPr>
            <a:r>
              <a:rPr lang="en-US" dirty="0">
                <a:solidFill>
                  <a:schemeClr val="tx1"/>
                </a:solidFill>
              </a:rPr>
              <a:t>Data collections from USGS and other sources:</a:t>
            </a:r>
          </a:p>
          <a:p>
            <a:pPr lvl="1" algn="just">
              <a:lnSpc>
                <a:spcPct val="110000"/>
              </a:lnSpc>
              <a:spcAft>
                <a:spcPts val="600"/>
              </a:spcAft>
            </a:pPr>
            <a:r>
              <a:rPr lang="en-US" b="1" dirty="0"/>
              <a:t>Covering selected ores and metals. </a:t>
            </a:r>
          </a:p>
          <a:p>
            <a:pPr lvl="1" algn="just">
              <a:spcAft>
                <a:spcPts val="600"/>
              </a:spcAft>
            </a:pPr>
            <a:r>
              <a:rPr lang="en-US" b="1" dirty="0"/>
              <a:t>Ore mining, metal production and bilateral trade flows.</a:t>
            </a:r>
          </a:p>
          <a:p>
            <a:pPr lvl="1" algn="just">
              <a:spcAft>
                <a:spcPts val="600"/>
              </a:spcAft>
            </a:pPr>
            <a:r>
              <a:rPr lang="en-US" b="1" dirty="0"/>
              <a:t>Price data across metals and ores.</a:t>
            </a:r>
          </a:p>
          <a:p>
            <a:pPr lvl="1" algn="just">
              <a:spcAft>
                <a:spcPts val="600"/>
              </a:spcAft>
            </a:pPr>
            <a:r>
              <a:rPr lang="en-US" b="1" dirty="0"/>
              <a:t>Primary and secondary production split data.</a:t>
            </a:r>
          </a:p>
          <a:p>
            <a:pPr algn="just"/>
            <a:endParaRPr lang="en-US" dirty="0"/>
          </a:p>
        </p:txBody>
      </p:sp>
      <p:graphicFrame>
        <p:nvGraphicFramePr>
          <p:cNvPr id="8" name="Chart 7">
            <a:extLst>
              <a:ext uri="{FF2B5EF4-FFF2-40B4-BE49-F238E27FC236}">
                <a16:creationId xmlns:a16="http://schemas.microsoft.com/office/drawing/2014/main" id="{0836055C-862C-4992-83A3-AFCED23101B0}"/>
              </a:ext>
            </a:extLst>
          </p:cNvPr>
          <p:cNvGraphicFramePr>
            <a:graphicFrameLocks/>
          </p:cNvGraphicFramePr>
          <p:nvPr>
            <p:extLst>
              <p:ext uri="{D42A27DB-BD31-4B8C-83A1-F6EECF244321}">
                <p14:modId xmlns:p14="http://schemas.microsoft.com/office/powerpoint/2010/main" val="3044899293"/>
              </p:ext>
            </p:extLst>
          </p:nvPr>
        </p:nvGraphicFramePr>
        <p:xfrm>
          <a:off x="6095998" y="1783556"/>
          <a:ext cx="5753101" cy="425529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82819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80102" y="1392134"/>
            <a:ext cx="11449357" cy="4073731"/>
          </a:xfrm>
        </p:spPr>
        <p:txBody>
          <a:bodyPr>
            <a:normAutofit fontScale="92500" lnSpcReduction="10000"/>
          </a:bodyPr>
          <a:lstStyle/>
          <a:p>
            <a:pPr marL="514350" indent="-514350">
              <a:lnSpc>
                <a:spcPct val="150000"/>
              </a:lnSpc>
              <a:buAutoNum type="arabicPeriod"/>
            </a:pPr>
            <a:r>
              <a:rPr lang="en-US" dirty="0"/>
              <a:t>Motivation </a:t>
            </a:r>
          </a:p>
          <a:p>
            <a:pPr marL="514350" indent="-514350">
              <a:lnSpc>
                <a:spcPct val="150000"/>
              </a:lnSpc>
              <a:buAutoNum type="arabicPeriod"/>
            </a:pPr>
            <a:r>
              <a:rPr lang="en-US" dirty="0"/>
              <a:t>GTAP Data Base v11</a:t>
            </a:r>
          </a:p>
          <a:p>
            <a:pPr marL="514350" indent="-514350">
              <a:lnSpc>
                <a:spcPct val="150000"/>
              </a:lnSpc>
              <a:buAutoNum type="arabicPeriod"/>
            </a:pPr>
            <a:r>
              <a:rPr lang="en-US" dirty="0"/>
              <a:t>GTAP circular economy database</a:t>
            </a:r>
          </a:p>
          <a:p>
            <a:pPr marL="0" indent="0">
              <a:lnSpc>
                <a:spcPct val="150000"/>
              </a:lnSpc>
              <a:buNone/>
            </a:pPr>
            <a:r>
              <a:rPr lang="en-US" dirty="0"/>
              <a:t>3. Incorporating critical minerals and downstream sectors</a:t>
            </a:r>
          </a:p>
          <a:p>
            <a:pPr marL="0" indent="0">
              <a:lnSpc>
                <a:spcPct val="150000"/>
              </a:lnSpc>
              <a:buNone/>
            </a:pPr>
            <a:r>
              <a:rPr lang="en-US" dirty="0"/>
              <a:t>4. Sample application: demand for minerals under mitigation scenarios </a:t>
            </a:r>
          </a:p>
          <a:p>
            <a:pPr marL="0" indent="0">
              <a:lnSpc>
                <a:spcPct val="150000"/>
              </a:lnSpc>
              <a:buNone/>
            </a:pPr>
            <a:r>
              <a:rPr lang="en-US" dirty="0"/>
              <a:t>5. Conclusions and next steps</a:t>
            </a:r>
          </a:p>
          <a:p>
            <a:pPr marL="0" indent="0">
              <a:lnSpc>
                <a:spcPct val="150000"/>
              </a:lnSpc>
              <a:buNone/>
            </a:pPr>
            <a:endParaRPr lang="en-US" dirty="0"/>
          </a:p>
        </p:txBody>
      </p:sp>
      <p:sp>
        <p:nvSpPr>
          <p:cNvPr id="3" name="Title 2"/>
          <p:cNvSpPr>
            <a:spLocks noGrp="1"/>
          </p:cNvSpPr>
          <p:nvPr>
            <p:ph type="title"/>
          </p:nvPr>
        </p:nvSpPr>
        <p:spPr>
          <a:xfrm>
            <a:off x="595159" y="350785"/>
            <a:ext cx="10972800" cy="983226"/>
          </a:xfrm>
        </p:spPr>
        <p:txBody>
          <a:bodyPr>
            <a:normAutofit/>
          </a:bodyPr>
          <a:lstStyle/>
          <a:p>
            <a:r>
              <a:rPr lang="en-US" sz="3600" dirty="0"/>
              <a:t>Outline</a:t>
            </a:r>
          </a:p>
        </p:txBody>
      </p:sp>
      <p:sp>
        <p:nvSpPr>
          <p:cNvPr id="4" name="Slide Number Placeholder 3"/>
          <p:cNvSpPr>
            <a:spLocks noGrp="1"/>
          </p:cNvSpPr>
          <p:nvPr>
            <p:ph type="sldNum" sz="quarter" idx="12"/>
          </p:nvPr>
        </p:nvSpPr>
        <p:spPr/>
        <p:txBody>
          <a:bodyPr/>
          <a:lstStyle/>
          <a:p>
            <a:fld id="{89D7931E-637B-46D8-A580-615CC76C5C63}" type="slidenum">
              <a:rPr lang="en-US" smtClean="0"/>
              <a:pPr/>
              <a:t>2</a:t>
            </a:fld>
            <a:endParaRPr lang="en-US" dirty="0"/>
          </a:p>
        </p:txBody>
      </p:sp>
    </p:spTree>
    <p:extLst>
      <p:ext uri="{BB962C8B-B14F-4D97-AF65-F5344CB8AC3E}">
        <p14:creationId xmlns:p14="http://schemas.microsoft.com/office/powerpoint/2010/main" val="62969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90537" y="0"/>
            <a:ext cx="11210925" cy="1276349"/>
          </a:xfrm>
        </p:spPr>
        <p:txBody>
          <a:bodyPr>
            <a:normAutofit/>
          </a:bodyPr>
          <a:lstStyle/>
          <a:p>
            <a:r>
              <a:rPr lang="en-US" sz="3600" dirty="0"/>
              <a:t>Should primary and recycling activities be considered for (selected) metals?</a:t>
            </a:r>
          </a:p>
        </p:txBody>
      </p:sp>
      <p:sp>
        <p:nvSpPr>
          <p:cNvPr id="4" name="Slide Number Placeholder 3"/>
          <p:cNvSpPr>
            <a:spLocks noGrp="1"/>
          </p:cNvSpPr>
          <p:nvPr>
            <p:ph type="sldNum" sz="quarter" idx="12"/>
          </p:nvPr>
        </p:nvSpPr>
        <p:spPr/>
        <p:txBody>
          <a:bodyPr/>
          <a:lstStyle/>
          <a:p>
            <a:fld id="{89D7931E-637B-46D8-A580-615CC76C5C63}" type="slidenum">
              <a:rPr lang="en-US" smtClean="0"/>
              <a:pPr/>
              <a:t>20</a:t>
            </a:fld>
            <a:endParaRPr lang="en-US" dirty="0"/>
          </a:p>
        </p:txBody>
      </p:sp>
      <p:graphicFrame>
        <p:nvGraphicFramePr>
          <p:cNvPr id="5" name="Chart 4">
            <a:extLst>
              <a:ext uri="{FF2B5EF4-FFF2-40B4-BE49-F238E27FC236}">
                <a16:creationId xmlns:a16="http://schemas.microsoft.com/office/drawing/2014/main" id="{7067DD56-433F-4435-AB93-5A8FFCC9E5A6}"/>
              </a:ext>
            </a:extLst>
          </p:cNvPr>
          <p:cNvGraphicFramePr>
            <a:graphicFrameLocks/>
          </p:cNvGraphicFramePr>
          <p:nvPr>
            <p:extLst>
              <p:ext uri="{D42A27DB-BD31-4B8C-83A1-F6EECF244321}">
                <p14:modId xmlns:p14="http://schemas.microsoft.com/office/powerpoint/2010/main" val="147777718"/>
              </p:ext>
            </p:extLst>
          </p:nvPr>
        </p:nvGraphicFramePr>
        <p:xfrm>
          <a:off x="683419" y="1276350"/>
          <a:ext cx="7584281" cy="4699338"/>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6DAEB3EE-9B5B-4D25-B70C-8B8A7838576C}"/>
              </a:ext>
            </a:extLst>
          </p:cNvPr>
          <p:cNvSpPr txBox="1"/>
          <p:nvPr/>
        </p:nvSpPr>
        <p:spPr>
          <a:xfrm>
            <a:off x="466725" y="5993583"/>
            <a:ext cx="9232106" cy="369332"/>
          </a:xfrm>
          <a:prstGeom prst="rect">
            <a:avLst/>
          </a:prstGeom>
          <a:noFill/>
        </p:spPr>
        <p:txBody>
          <a:bodyPr wrap="square">
            <a:spAutoFit/>
          </a:bodyPr>
          <a:lstStyle/>
          <a:p>
            <a:r>
              <a:rPr lang="en-US" dirty="0"/>
              <a:t>Source: </a:t>
            </a:r>
            <a:r>
              <a:rPr lang="en-US" dirty="0">
                <a:hlinkClick r:id="rId4"/>
              </a:rPr>
              <a:t>https://www.resourcepanel.org/reports/recycling-rates-metals</a:t>
            </a:r>
            <a:r>
              <a:rPr lang="en-US" dirty="0"/>
              <a:t> </a:t>
            </a:r>
          </a:p>
        </p:txBody>
      </p:sp>
      <p:sp>
        <p:nvSpPr>
          <p:cNvPr id="8" name="TextBox 7">
            <a:extLst>
              <a:ext uri="{FF2B5EF4-FFF2-40B4-BE49-F238E27FC236}">
                <a16:creationId xmlns:a16="http://schemas.microsoft.com/office/drawing/2014/main" id="{BA2840E3-2C30-462C-BE81-E2C8049D4A79}"/>
              </a:ext>
            </a:extLst>
          </p:cNvPr>
          <p:cNvSpPr txBox="1"/>
          <p:nvPr/>
        </p:nvSpPr>
        <p:spPr>
          <a:xfrm>
            <a:off x="8460582" y="2194956"/>
            <a:ext cx="3533776" cy="2554545"/>
          </a:xfrm>
          <a:prstGeom prst="rect">
            <a:avLst/>
          </a:prstGeom>
          <a:noFill/>
        </p:spPr>
        <p:txBody>
          <a:bodyPr wrap="square">
            <a:spAutoFit/>
          </a:bodyPr>
          <a:lstStyle/>
          <a:p>
            <a:pPr>
              <a:spcAft>
                <a:spcPts val="1200"/>
              </a:spcAft>
            </a:pPr>
            <a:r>
              <a:rPr lang="en-US" sz="2000" b="1" i="1" dirty="0"/>
              <a:t>Caveats:</a:t>
            </a:r>
          </a:p>
          <a:p>
            <a:pPr marL="285750" indent="-285750">
              <a:spcAft>
                <a:spcPts val="1200"/>
              </a:spcAft>
              <a:buFont typeface="Wingdings" panose="05000000000000000000" pitchFamily="2" charset="2"/>
              <a:buChar char="Ø"/>
            </a:pPr>
            <a:r>
              <a:rPr lang="en-US" sz="2000" dirty="0"/>
              <a:t>Country-specific data on recycling rates is often missing.</a:t>
            </a:r>
          </a:p>
          <a:p>
            <a:pPr marL="285750" indent="-285750">
              <a:spcAft>
                <a:spcPts val="1200"/>
              </a:spcAft>
              <a:buFont typeface="Wingdings" panose="05000000000000000000" pitchFamily="2" charset="2"/>
              <a:buChar char="Ø"/>
            </a:pPr>
            <a:r>
              <a:rPr lang="en-US" sz="2000" dirty="0"/>
              <a:t>Recycling rates might vary substantially across sectors.</a:t>
            </a:r>
          </a:p>
        </p:txBody>
      </p:sp>
    </p:spTree>
    <p:extLst>
      <p:ext uri="{BB962C8B-B14F-4D97-AF65-F5344CB8AC3E}">
        <p14:creationId xmlns:p14="http://schemas.microsoft.com/office/powerpoint/2010/main" val="38535229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90537" y="1"/>
            <a:ext cx="11210925" cy="1052052"/>
          </a:xfrm>
        </p:spPr>
        <p:txBody>
          <a:bodyPr>
            <a:normAutofit/>
          </a:bodyPr>
          <a:lstStyle/>
          <a:p>
            <a:r>
              <a:rPr lang="en-US" sz="3600" dirty="0"/>
              <a:t>Downstream sectoral splits are also considered</a:t>
            </a:r>
          </a:p>
        </p:txBody>
      </p:sp>
      <p:sp>
        <p:nvSpPr>
          <p:cNvPr id="4" name="Slide Number Placeholder 3"/>
          <p:cNvSpPr>
            <a:spLocks noGrp="1"/>
          </p:cNvSpPr>
          <p:nvPr>
            <p:ph type="sldNum" sz="quarter" idx="12"/>
          </p:nvPr>
        </p:nvSpPr>
        <p:spPr/>
        <p:txBody>
          <a:bodyPr/>
          <a:lstStyle/>
          <a:p>
            <a:fld id="{89D7931E-637B-46D8-A580-615CC76C5C63}" type="slidenum">
              <a:rPr lang="en-US" smtClean="0"/>
              <a:pPr/>
              <a:t>21</a:t>
            </a:fld>
            <a:endParaRPr lang="en-US" dirty="0"/>
          </a:p>
        </p:txBody>
      </p:sp>
      <p:sp>
        <p:nvSpPr>
          <p:cNvPr id="5" name="Content Placeholder 1">
            <a:extLst>
              <a:ext uri="{FF2B5EF4-FFF2-40B4-BE49-F238E27FC236}">
                <a16:creationId xmlns:a16="http://schemas.microsoft.com/office/drawing/2014/main" id="{7D047D52-6568-4F73-B461-3D1B98541903}"/>
              </a:ext>
            </a:extLst>
          </p:cNvPr>
          <p:cNvSpPr>
            <a:spLocks noGrp="1"/>
          </p:cNvSpPr>
          <p:nvPr>
            <p:ph idx="1"/>
          </p:nvPr>
        </p:nvSpPr>
        <p:spPr>
          <a:xfrm>
            <a:off x="929228" y="1381124"/>
            <a:ext cx="10172082" cy="5083175"/>
          </a:xfrm>
        </p:spPr>
        <p:txBody>
          <a:bodyPr>
            <a:normAutofit/>
          </a:bodyPr>
          <a:lstStyle/>
          <a:p>
            <a:pPr marL="0" indent="0" algn="just">
              <a:spcAft>
                <a:spcPts val="600"/>
              </a:spcAft>
              <a:buNone/>
            </a:pPr>
            <a:r>
              <a:rPr lang="en-US" dirty="0">
                <a:solidFill>
                  <a:schemeClr val="tx1"/>
                </a:solidFill>
              </a:rPr>
              <a:t>Currently considered sectoral/commodity splits include:</a:t>
            </a:r>
          </a:p>
          <a:p>
            <a:pPr lvl="1" algn="just">
              <a:lnSpc>
                <a:spcPct val="110000"/>
              </a:lnSpc>
              <a:spcAft>
                <a:spcPts val="1200"/>
              </a:spcAft>
            </a:pPr>
            <a:r>
              <a:rPr lang="en-US" dirty="0"/>
              <a:t>Solar panels. </a:t>
            </a:r>
          </a:p>
          <a:p>
            <a:pPr lvl="1" algn="just">
              <a:spcAft>
                <a:spcPts val="1200"/>
              </a:spcAft>
            </a:pPr>
            <a:r>
              <a:rPr lang="en-US" dirty="0"/>
              <a:t>Wind turbines.</a:t>
            </a:r>
          </a:p>
          <a:p>
            <a:pPr lvl="1" algn="just">
              <a:spcAft>
                <a:spcPts val="1200"/>
              </a:spcAft>
            </a:pPr>
            <a:r>
              <a:rPr lang="en-US" dirty="0"/>
              <a:t>Electric vehicles split out of GTAP motor vehicles (‘</a:t>
            </a:r>
            <a:r>
              <a:rPr lang="en-US" dirty="0" err="1"/>
              <a:t>mvh</a:t>
            </a:r>
            <a:r>
              <a:rPr lang="en-US" dirty="0"/>
              <a:t>’) sector (potentially differentiated by type – commercial, residential).</a:t>
            </a:r>
          </a:p>
          <a:p>
            <a:pPr lvl="1" algn="just">
              <a:spcAft>
                <a:spcPts val="1200"/>
              </a:spcAft>
            </a:pPr>
            <a:r>
              <a:rPr lang="en-US" dirty="0"/>
              <a:t>Batteries (differentiated by type).</a:t>
            </a:r>
          </a:p>
          <a:p>
            <a:pPr algn="just"/>
            <a:endParaRPr lang="en-US" dirty="0"/>
          </a:p>
        </p:txBody>
      </p:sp>
    </p:spTree>
    <p:extLst>
      <p:ext uri="{BB962C8B-B14F-4D97-AF65-F5344CB8AC3E}">
        <p14:creationId xmlns:p14="http://schemas.microsoft.com/office/powerpoint/2010/main" val="5945441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01214" y="1595284"/>
            <a:ext cx="10132449" cy="3175818"/>
          </a:xfrm>
        </p:spPr>
        <p:txBody>
          <a:bodyPr>
            <a:normAutofit/>
          </a:bodyPr>
          <a:lstStyle/>
          <a:p>
            <a:pPr algn="ctr"/>
            <a:r>
              <a:rPr lang="en-US" sz="3600" dirty="0"/>
              <a:t>Exploratory application: </a:t>
            </a:r>
            <a:br>
              <a:rPr lang="en-US" sz="3600" dirty="0"/>
            </a:br>
            <a:r>
              <a:rPr lang="en-US" sz="3600" dirty="0"/>
              <a:t>Demand for minerals under climate mitigation scenarios</a:t>
            </a:r>
          </a:p>
        </p:txBody>
      </p:sp>
      <p:sp>
        <p:nvSpPr>
          <p:cNvPr id="4" name="Slide Number Placeholder 3"/>
          <p:cNvSpPr>
            <a:spLocks noGrp="1"/>
          </p:cNvSpPr>
          <p:nvPr>
            <p:ph type="sldNum" sz="quarter" idx="12"/>
          </p:nvPr>
        </p:nvSpPr>
        <p:spPr/>
        <p:txBody>
          <a:bodyPr/>
          <a:lstStyle/>
          <a:p>
            <a:fld id="{89D7931E-637B-46D8-A580-615CC76C5C63}" type="slidenum">
              <a:rPr lang="en-US" smtClean="0"/>
              <a:pPr/>
              <a:t>22</a:t>
            </a:fld>
            <a:endParaRPr lang="en-US" dirty="0"/>
          </a:p>
        </p:txBody>
      </p:sp>
    </p:spTree>
    <p:extLst>
      <p:ext uri="{BB962C8B-B14F-4D97-AF65-F5344CB8AC3E}">
        <p14:creationId xmlns:p14="http://schemas.microsoft.com/office/powerpoint/2010/main" val="20713073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90537" y="66502"/>
            <a:ext cx="11210925" cy="1276349"/>
          </a:xfrm>
        </p:spPr>
        <p:txBody>
          <a:bodyPr>
            <a:normAutofit/>
          </a:bodyPr>
          <a:lstStyle/>
          <a:p>
            <a:r>
              <a:rPr lang="en-US" sz="3600" dirty="0"/>
              <a:t>Methodology: Linking CGE and global energy system models</a:t>
            </a:r>
          </a:p>
        </p:txBody>
      </p:sp>
      <p:sp>
        <p:nvSpPr>
          <p:cNvPr id="4" name="Slide Number Placeholder 3"/>
          <p:cNvSpPr>
            <a:spLocks noGrp="1"/>
          </p:cNvSpPr>
          <p:nvPr>
            <p:ph type="sldNum" sz="quarter" idx="12"/>
          </p:nvPr>
        </p:nvSpPr>
        <p:spPr/>
        <p:txBody>
          <a:bodyPr/>
          <a:lstStyle/>
          <a:p>
            <a:fld id="{89D7931E-637B-46D8-A580-615CC76C5C63}" type="slidenum">
              <a:rPr lang="en-US" smtClean="0"/>
              <a:pPr/>
              <a:t>23</a:t>
            </a:fld>
            <a:endParaRPr lang="en-US" dirty="0"/>
          </a:p>
        </p:txBody>
      </p:sp>
      <p:pic>
        <p:nvPicPr>
          <p:cNvPr id="5" name="Picture 4">
            <a:extLst>
              <a:ext uri="{FF2B5EF4-FFF2-40B4-BE49-F238E27FC236}">
                <a16:creationId xmlns:a16="http://schemas.microsoft.com/office/drawing/2014/main" id="{4368C98C-FDA1-49A8-9B65-042BA34BA585}"/>
              </a:ext>
            </a:extLst>
          </p:cNvPr>
          <p:cNvPicPr/>
          <p:nvPr/>
        </p:nvPicPr>
        <p:blipFill rotWithShape="1">
          <a:blip r:embed="rId3" cstate="print">
            <a:extLst>
              <a:ext uri="{28A0092B-C50C-407E-A947-70E740481C1C}">
                <a14:useLocalDpi xmlns:a14="http://schemas.microsoft.com/office/drawing/2010/main" val="0"/>
              </a:ext>
            </a:extLst>
          </a:blip>
          <a:srcRect l="207" t="480" r="326" b="877"/>
          <a:stretch/>
        </p:blipFill>
        <p:spPr bwMode="auto">
          <a:xfrm>
            <a:off x="594360" y="1597951"/>
            <a:ext cx="11409219" cy="4206241"/>
          </a:xfrm>
          <a:prstGeom prst="rect">
            <a:avLst/>
          </a:prstGeom>
          <a:noFill/>
        </p:spPr>
      </p:pic>
      <p:sp>
        <p:nvSpPr>
          <p:cNvPr id="6" name="TextBox 5">
            <a:extLst>
              <a:ext uri="{FF2B5EF4-FFF2-40B4-BE49-F238E27FC236}">
                <a16:creationId xmlns:a16="http://schemas.microsoft.com/office/drawing/2014/main" id="{D4190BFA-4346-4D4B-86D0-ED2E32FC869B}"/>
              </a:ext>
            </a:extLst>
          </p:cNvPr>
          <p:cNvSpPr txBox="1"/>
          <p:nvPr/>
        </p:nvSpPr>
        <p:spPr>
          <a:xfrm>
            <a:off x="644235" y="6207821"/>
            <a:ext cx="10927081" cy="461665"/>
          </a:xfrm>
          <a:prstGeom prst="rect">
            <a:avLst/>
          </a:prstGeom>
          <a:noFill/>
        </p:spPr>
        <p:txBody>
          <a:bodyPr wrap="square">
            <a:spAutoFit/>
          </a:bodyPr>
          <a:lstStyle/>
          <a:p>
            <a:r>
              <a:rPr lang="en-US" sz="1200" i="1" dirty="0"/>
              <a:t>Source: </a:t>
            </a:r>
            <a:r>
              <a:rPr lang="en-US" sz="1200" dirty="0"/>
              <a:t>Chepeliev, Giannakidis, Kanudia, and van der Mensbrugghe (2024). “</a:t>
            </a:r>
            <a:r>
              <a:rPr lang="en-US" sz="1200" dirty="0">
                <a:effectLst/>
                <a:ea typeface="Calibri" panose="020F0502020204030204" pitchFamily="34" charset="0"/>
                <a:cs typeface="Times New Roman" panose="02020603050405020304" pitchFamily="18" charset="0"/>
              </a:rPr>
              <a:t>Implications of the Net Zero Transition Scenarios on SDG Indicators: Linking Global Energy System, CGE and Atmospheric Source-receptor Models”, Springer Nature, Lecture Notes in Energy (forthcoming).</a:t>
            </a:r>
            <a:endParaRPr lang="en-US" sz="1200" dirty="0"/>
          </a:p>
        </p:txBody>
      </p:sp>
    </p:spTree>
    <p:extLst>
      <p:ext uri="{BB962C8B-B14F-4D97-AF65-F5344CB8AC3E}">
        <p14:creationId xmlns:p14="http://schemas.microsoft.com/office/powerpoint/2010/main" val="840133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90537" y="66502"/>
            <a:ext cx="11210925" cy="1276349"/>
          </a:xfrm>
        </p:spPr>
        <p:txBody>
          <a:bodyPr>
            <a:normAutofit/>
          </a:bodyPr>
          <a:lstStyle/>
          <a:p>
            <a:r>
              <a:rPr lang="en-US" sz="3600" dirty="0"/>
              <a:t>KYNESIS model is run till 2100 with imposed carbon budgets</a:t>
            </a:r>
          </a:p>
        </p:txBody>
      </p:sp>
      <p:sp>
        <p:nvSpPr>
          <p:cNvPr id="4" name="Slide Number Placeholder 3"/>
          <p:cNvSpPr>
            <a:spLocks noGrp="1"/>
          </p:cNvSpPr>
          <p:nvPr>
            <p:ph type="sldNum" sz="quarter" idx="12"/>
          </p:nvPr>
        </p:nvSpPr>
        <p:spPr/>
        <p:txBody>
          <a:bodyPr/>
          <a:lstStyle/>
          <a:p>
            <a:fld id="{89D7931E-637B-46D8-A580-615CC76C5C63}" type="slidenum">
              <a:rPr lang="en-US" smtClean="0"/>
              <a:pPr/>
              <a:t>24</a:t>
            </a:fld>
            <a:endParaRPr lang="en-US" dirty="0"/>
          </a:p>
        </p:txBody>
      </p:sp>
      <p:graphicFrame>
        <p:nvGraphicFramePr>
          <p:cNvPr id="2" name="Table 1">
            <a:extLst>
              <a:ext uri="{FF2B5EF4-FFF2-40B4-BE49-F238E27FC236}">
                <a16:creationId xmlns:a16="http://schemas.microsoft.com/office/drawing/2014/main" id="{E19F9EB0-970D-4152-8EAE-87816B1D1687}"/>
              </a:ext>
            </a:extLst>
          </p:cNvPr>
          <p:cNvGraphicFramePr>
            <a:graphicFrameLocks noGrp="1"/>
          </p:cNvGraphicFramePr>
          <p:nvPr>
            <p:extLst>
              <p:ext uri="{D42A27DB-BD31-4B8C-83A1-F6EECF244321}">
                <p14:modId xmlns:p14="http://schemas.microsoft.com/office/powerpoint/2010/main" val="2629993494"/>
              </p:ext>
            </p:extLst>
          </p:nvPr>
        </p:nvGraphicFramePr>
        <p:xfrm>
          <a:off x="1001681" y="3902825"/>
          <a:ext cx="9696799" cy="2751511"/>
        </p:xfrm>
        <a:graphic>
          <a:graphicData uri="http://schemas.openxmlformats.org/drawingml/2006/table">
            <a:tbl>
              <a:tblPr firstRow="1" firstCol="1" bandRow="1">
                <a:tableStyleId>{5C22544A-7EE6-4342-B048-85BDC9FD1C3A}</a:tableStyleId>
              </a:tblPr>
              <a:tblGrid>
                <a:gridCol w="866894">
                  <a:extLst>
                    <a:ext uri="{9D8B030D-6E8A-4147-A177-3AD203B41FA5}">
                      <a16:colId xmlns:a16="http://schemas.microsoft.com/office/drawing/2014/main" val="3026548829"/>
                    </a:ext>
                  </a:extLst>
                </a:gridCol>
                <a:gridCol w="1479731">
                  <a:extLst>
                    <a:ext uri="{9D8B030D-6E8A-4147-A177-3AD203B41FA5}">
                      <a16:colId xmlns:a16="http://schemas.microsoft.com/office/drawing/2014/main" val="2728542433"/>
                    </a:ext>
                  </a:extLst>
                </a:gridCol>
                <a:gridCol w="1601911">
                  <a:extLst>
                    <a:ext uri="{9D8B030D-6E8A-4147-A177-3AD203B41FA5}">
                      <a16:colId xmlns:a16="http://schemas.microsoft.com/office/drawing/2014/main" val="4085865613"/>
                    </a:ext>
                  </a:extLst>
                </a:gridCol>
                <a:gridCol w="1320704">
                  <a:extLst>
                    <a:ext uri="{9D8B030D-6E8A-4147-A177-3AD203B41FA5}">
                      <a16:colId xmlns:a16="http://schemas.microsoft.com/office/drawing/2014/main" val="3647908072"/>
                    </a:ext>
                  </a:extLst>
                </a:gridCol>
                <a:gridCol w="4427559">
                  <a:extLst>
                    <a:ext uri="{9D8B030D-6E8A-4147-A177-3AD203B41FA5}">
                      <a16:colId xmlns:a16="http://schemas.microsoft.com/office/drawing/2014/main" val="694868586"/>
                    </a:ext>
                  </a:extLst>
                </a:gridCol>
              </a:tblGrid>
              <a:tr h="298647">
                <a:tc>
                  <a:txBody>
                    <a:bodyPr/>
                    <a:lstStyle/>
                    <a:p>
                      <a:pPr marL="0" marR="0" algn="ctr">
                        <a:lnSpc>
                          <a:spcPct val="107000"/>
                        </a:lnSpc>
                        <a:spcBef>
                          <a:spcPts val="0"/>
                        </a:spcBef>
                        <a:spcAft>
                          <a:spcPts val="0"/>
                        </a:spcAft>
                      </a:pPr>
                      <a:r>
                        <a:rPr lang="en-US" sz="1600">
                          <a:effectLst/>
                        </a:rPr>
                        <a:t>No.</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Scenario</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Budget period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Budget, Gt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Scenario description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77741321"/>
                  </a:ext>
                </a:extLst>
              </a:tr>
              <a:tr h="613216">
                <a:tc>
                  <a:txBody>
                    <a:bodyPr/>
                    <a:lstStyle/>
                    <a:p>
                      <a:pPr marL="0" marR="0" algn="ctr">
                        <a:lnSpc>
                          <a:spcPct val="107000"/>
                        </a:lnSpc>
                        <a:spcBef>
                          <a:spcPts val="0"/>
                        </a:spcBef>
                        <a:spcAft>
                          <a:spcPts val="0"/>
                        </a:spcAft>
                      </a:pPr>
                      <a:r>
                        <a:rPr lang="en-US" sz="1600">
                          <a:effectLst/>
                        </a:rPr>
                        <a:t>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2C-2070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2020-2070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1310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2</a:t>
                      </a:r>
                      <a:r>
                        <a:rPr lang="en-US" sz="1600" baseline="30000" dirty="0">
                          <a:effectLst/>
                        </a:rPr>
                        <a:t>o</a:t>
                      </a:r>
                      <a:r>
                        <a:rPr lang="en-US" sz="1600" dirty="0">
                          <a:effectLst/>
                        </a:rPr>
                        <a:t>C-consistent scenario with carbon budget imposed over the 2020-2070 period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66870239"/>
                  </a:ext>
                </a:extLst>
              </a:tr>
              <a:tr h="613216">
                <a:tc>
                  <a:txBody>
                    <a:bodyPr/>
                    <a:lstStyle/>
                    <a:p>
                      <a:pPr marL="0" marR="0" algn="ctr">
                        <a:lnSpc>
                          <a:spcPct val="107000"/>
                        </a:lnSpc>
                        <a:spcBef>
                          <a:spcPts val="0"/>
                        </a:spcBef>
                        <a:spcAft>
                          <a:spcPts val="0"/>
                        </a:spcAft>
                      </a:pPr>
                      <a:r>
                        <a:rPr lang="en-US" sz="1600">
                          <a:effectLst/>
                        </a:rPr>
                        <a:t>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2C-2100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2020-2100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1310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2</a:t>
                      </a:r>
                      <a:r>
                        <a:rPr lang="en-US" sz="1600" baseline="30000" dirty="0">
                          <a:effectLst/>
                        </a:rPr>
                        <a:t>o</a:t>
                      </a:r>
                      <a:r>
                        <a:rPr lang="en-US" sz="1600" dirty="0">
                          <a:effectLst/>
                        </a:rPr>
                        <a:t>C-consistent scenario with carbon budget imposed over the 2020-2100 period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45063127"/>
                  </a:ext>
                </a:extLst>
              </a:tr>
              <a:tr h="613216">
                <a:tc>
                  <a:txBody>
                    <a:bodyPr/>
                    <a:lstStyle/>
                    <a:p>
                      <a:pPr marL="0" marR="0" algn="ctr">
                        <a:lnSpc>
                          <a:spcPct val="107000"/>
                        </a:lnSpc>
                        <a:spcBef>
                          <a:spcPts val="0"/>
                        </a:spcBef>
                        <a:spcAft>
                          <a:spcPts val="0"/>
                        </a:spcAft>
                      </a:pPr>
                      <a:r>
                        <a:rPr lang="en-US" sz="1600">
                          <a:effectLst/>
                        </a:rPr>
                        <a:t>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1.5C-2070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2020-2070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460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1.5</a:t>
                      </a:r>
                      <a:r>
                        <a:rPr lang="en-US" sz="1600" baseline="30000" dirty="0">
                          <a:effectLst/>
                        </a:rPr>
                        <a:t>o</a:t>
                      </a:r>
                      <a:r>
                        <a:rPr lang="en-US" sz="1600" dirty="0">
                          <a:effectLst/>
                        </a:rPr>
                        <a:t>C-consistent scenario with carbon budget imposed over the 2020-2070 period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92891666"/>
                  </a:ext>
                </a:extLst>
              </a:tr>
              <a:tr h="613216">
                <a:tc>
                  <a:txBody>
                    <a:bodyPr/>
                    <a:lstStyle/>
                    <a:p>
                      <a:pPr marL="0" marR="0" algn="ctr">
                        <a:lnSpc>
                          <a:spcPct val="107000"/>
                        </a:lnSpc>
                        <a:spcBef>
                          <a:spcPts val="0"/>
                        </a:spcBef>
                        <a:spcAft>
                          <a:spcPts val="0"/>
                        </a:spcAft>
                      </a:pPr>
                      <a:r>
                        <a:rPr lang="en-US" sz="1600">
                          <a:effectLst/>
                        </a:rPr>
                        <a:t>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1.5C-2100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2020-2100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460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1.5</a:t>
                      </a:r>
                      <a:r>
                        <a:rPr lang="en-US" sz="1600" baseline="30000" dirty="0">
                          <a:effectLst/>
                        </a:rPr>
                        <a:t>o</a:t>
                      </a:r>
                      <a:r>
                        <a:rPr lang="en-US" sz="1600" dirty="0">
                          <a:effectLst/>
                        </a:rPr>
                        <a:t>C -consistent scenario with carbon budget imposed over the 2020-2100 period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35295475"/>
                  </a:ext>
                </a:extLst>
              </a:tr>
            </a:tbl>
          </a:graphicData>
        </a:graphic>
      </p:graphicFrame>
      <p:sp>
        <p:nvSpPr>
          <p:cNvPr id="8" name="TextBox 7">
            <a:extLst>
              <a:ext uri="{FF2B5EF4-FFF2-40B4-BE49-F238E27FC236}">
                <a16:creationId xmlns:a16="http://schemas.microsoft.com/office/drawing/2014/main" id="{A91010B0-14AA-4D71-9E05-69C30474FDBC}"/>
              </a:ext>
            </a:extLst>
          </p:cNvPr>
          <p:cNvSpPr txBox="1"/>
          <p:nvPr/>
        </p:nvSpPr>
        <p:spPr>
          <a:xfrm>
            <a:off x="527901" y="1250758"/>
            <a:ext cx="11136196" cy="2492990"/>
          </a:xfrm>
          <a:prstGeom prst="rect">
            <a:avLst/>
          </a:prstGeom>
          <a:noFill/>
        </p:spPr>
        <p:txBody>
          <a:bodyPr wrap="square">
            <a:spAutoFit/>
          </a:bodyPr>
          <a:lstStyle/>
          <a:p>
            <a:pPr marL="285750" indent="-285750">
              <a:spcAft>
                <a:spcPts val="1200"/>
              </a:spcAft>
              <a:buFont typeface="Wingdings" panose="05000000000000000000" pitchFamily="2" charset="2"/>
              <a:buChar char="Ø"/>
            </a:pPr>
            <a:r>
              <a:rPr lang="en-US" sz="1800" dirty="0">
                <a:effectLst/>
                <a:latin typeface="Calibri" panose="020F0502020204030204" pitchFamily="34" charset="0"/>
                <a:ea typeface="Calibri" panose="020F0502020204030204" pitchFamily="34" charset="0"/>
                <a:cs typeface="Times New Roman" panose="02020603050405020304" pitchFamily="18" charset="0"/>
              </a:rPr>
              <a:t>Knowledge-based Investigation of Energy System Scenarios (KINESYS) is a multi-region inter-temporal PE model of the global energy system, which is developed using the TIMES model generator of IEA-ETSAP (Kanudia 2023).</a:t>
            </a:r>
          </a:p>
          <a:p>
            <a:pPr marL="285750" indent="-285750">
              <a:spcAft>
                <a:spcPts val="1200"/>
              </a:spcAft>
              <a:buFont typeface="Wingdings" panose="05000000000000000000" pitchFamily="2" charset="2"/>
              <a:buChar char="Ø"/>
            </a:pPr>
            <a:r>
              <a:rPr lang="en-US" sz="1800" dirty="0">
                <a:effectLst/>
                <a:latin typeface="Calibri" panose="020F0502020204030204" pitchFamily="34" charset="0"/>
                <a:ea typeface="Calibri" panose="020F0502020204030204" pitchFamily="34" charset="0"/>
              </a:rPr>
              <a:t>KINESYS integrates assumptions across fuel, technology, and policy landscapes to explore how the entire energy system responds to different incentives and constraints.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spcAft>
                <a:spcPts val="1200"/>
              </a:spcAft>
              <a:buFont typeface="Wingdings" panose="05000000000000000000" pitchFamily="2" charset="2"/>
              <a:buChar char="Ø"/>
            </a:pPr>
            <a:r>
              <a:rPr lang="en-US" sz="1800" dirty="0">
                <a:effectLst/>
                <a:latin typeface="Calibri" panose="020F0502020204030204" pitchFamily="34" charset="0"/>
                <a:ea typeface="Calibri" panose="020F0502020204030204" pitchFamily="34" charset="0"/>
              </a:rPr>
              <a:t>For the electric power sector, demand is modeled through seasonal and daily time slices. </a:t>
            </a:r>
          </a:p>
          <a:p>
            <a:pPr marL="285750" indent="-285750">
              <a:spcAft>
                <a:spcPts val="1200"/>
              </a:spcAft>
              <a:buFont typeface="Wingdings" panose="05000000000000000000" pitchFamily="2" charset="2"/>
              <a:buChar char="Ø"/>
            </a:pPr>
            <a:r>
              <a:rPr lang="en-US" sz="1800" dirty="0">
                <a:effectLst/>
                <a:latin typeface="Calibri" panose="020F0502020204030204" pitchFamily="34" charset="0"/>
                <a:ea typeface="Calibri" panose="020F0502020204030204" pitchFamily="34" charset="0"/>
                <a:cs typeface="Times New Roman" panose="02020603050405020304" pitchFamily="18" charset="0"/>
              </a:rPr>
              <a:t>On the technological side, the model represents several negative emission technologies, including direct air capture, bioenergy with carbon capture and storage (BECCS) and hydrogen BECCS (H2 BECCS).</a:t>
            </a:r>
            <a:endParaRPr lang="en-US" dirty="0"/>
          </a:p>
        </p:txBody>
      </p:sp>
    </p:spTree>
    <p:extLst>
      <p:ext uri="{BB962C8B-B14F-4D97-AF65-F5344CB8AC3E}">
        <p14:creationId xmlns:p14="http://schemas.microsoft.com/office/powerpoint/2010/main" val="41450947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90537" y="66502"/>
            <a:ext cx="11210925" cy="1276349"/>
          </a:xfrm>
        </p:spPr>
        <p:txBody>
          <a:bodyPr>
            <a:normAutofit/>
          </a:bodyPr>
          <a:lstStyle/>
          <a:p>
            <a:r>
              <a:rPr lang="en-US" sz="3600" dirty="0"/>
              <a:t>Installed capacities of renewable generation technologies grow significantly over time</a:t>
            </a:r>
          </a:p>
        </p:txBody>
      </p:sp>
      <p:sp>
        <p:nvSpPr>
          <p:cNvPr id="4" name="Slide Number Placeholder 3"/>
          <p:cNvSpPr>
            <a:spLocks noGrp="1"/>
          </p:cNvSpPr>
          <p:nvPr>
            <p:ph type="sldNum" sz="quarter" idx="12"/>
          </p:nvPr>
        </p:nvSpPr>
        <p:spPr/>
        <p:txBody>
          <a:bodyPr/>
          <a:lstStyle/>
          <a:p>
            <a:fld id="{89D7931E-637B-46D8-A580-615CC76C5C63}" type="slidenum">
              <a:rPr lang="en-US" smtClean="0"/>
              <a:pPr/>
              <a:t>25</a:t>
            </a:fld>
            <a:endParaRPr lang="en-US" dirty="0"/>
          </a:p>
        </p:txBody>
      </p:sp>
      <p:graphicFrame>
        <p:nvGraphicFramePr>
          <p:cNvPr id="7" name="Chart 6">
            <a:extLst>
              <a:ext uri="{FF2B5EF4-FFF2-40B4-BE49-F238E27FC236}">
                <a16:creationId xmlns:a16="http://schemas.microsoft.com/office/drawing/2014/main" id="{753859C0-3783-4535-9A07-5D231374C70F}"/>
              </a:ext>
            </a:extLst>
          </p:cNvPr>
          <p:cNvGraphicFramePr>
            <a:graphicFrameLocks/>
          </p:cNvGraphicFramePr>
          <p:nvPr>
            <p:extLst>
              <p:ext uri="{D42A27DB-BD31-4B8C-83A1-F6EECF244321}">
                <p14:modId xmlns:p14="http://schemas.microsoft.com/office/powerpoint/2010/main" val="628663079"/>
              </p:ext>
            </p:extLst>
          </p:nvPr>
        </p:nvGraphicFramePr>
        <p:xfrm>
          <a:off x="612909" y="1342851"/>
          <a:ext cx="5647268" cy="514815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a:extLst>
              <a:ext uri="{FF2B5EF4-FFF2-40B4-BE49-F238E27FC236}">
                <a16:creationId xmlns:a16="http://schemas.microsoft.com/office/drawing/2014/main" id="{EB36C8FE-7929-4447-BAB7-7118D9075BA8}"/>
              </a:ext>
            </a:extLst>
          </p:cNvPr>
          <p:cNvGraphicFramePr>
            <a:graphicFrameLocks/>
          </p:cNvGraphicFramePr>
          <p:nvPr>
            <p:extLst>
              <p:ext uri="{D42A27DB-BD31-4B8C-83A1-F6EECF244321}">
                <p14:modId xmlns:p14="http://schemas.microsoft.com/office/powerpoint/2010/main" val="1886563791"/>
              </p:ext>
            </p:extLst>
          </p:nvPr>
        </p:nvGraphicFramePr>
        <p:xfrm>
          <a:off x="6458989" y="1391898"/>
          <a:ext cx="5615248" cy="496445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7380694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6741" y="-788"/>
            <a:ext cx="11210925" cy="940889"/>
          </a:xfrm>
        </p:spPr>
        <p:txBody>
          <a:bodyPr>
            <a:normAutofit fontScale="90000"/>
          </a:bodyPr>
          <a:lstStyle/>
          <a:p>
            <a:r>
              <a:rPr lang="en-US" sz="3600" dirty="0"/>
              <a:t>Low carbon transition substantially increases demand for selected minerals</a:t>
            </a:r>
          </a:p>
        </p:txBody>
      </p:sp>
      <p:sp>
        <p:nvSpPr>
          <p:cNvPr id="4" name="Slide Number Placeholder 3"/>
          <p:cNvSpPr>
            <a:spLocks noGrp="1"/>
          </p:cNvSpPr>
          <p:nvPr>
            <p:ph type="sldNum" sz="quarter" idx="12"/>
          </p:nvPr>
        </p:nvSpPr>
        <p:spPr/>
        <p:txBody>
          <a:bodyPr/>
          <a:lstStyle/>
          <a:p>
            <a:fld id="{89D7931E-637B-46D8-A580-615CC76C5C63}" type="slidenum">
              <a:rPr lang="en-US" smtClean="0"/>
              <a:pPr/>
              <a:t>26</a:t>
            </a:fld>
            <a:endParaRPr lang="en-US" dirty="0"/>
          </a:p>
        </p:txBody>
      </p:sp>
      <p:grpSp>
        <p:nvGrpSpPr>
          <p:cNvPr id="5" name="Group 4">
            <a:extLst>
              <a:ext uri="{FF2B5EF4-FFF2-40B4-BE49-F238E27FC236}">
                <a16:creationId xmlns:a16="http://schemas.microsoft.com/office/drawing/2014/main" id="{699F82A7-D73E-4A56-917C-9C0DD3300FCF}"/>
              </a:ext>
            </a:extLst>
          </p:cNvPr>
          <p:cNvGrpSpPr/>
          <p:nvPr/>
        </p:nvGrpSpPr>
        <p:grpSpPr>
          <a:xfrm>
            <a:off x="1089659" y="1723746"/>
            <a:ext cx="10012680" cy="5067752"/>
            <a:chOff x="0" y="0"/>
            <a:chExt cx="11241620" cy="8081437"/>
          </a:xfrm>
        </p:grpSpPr>
        <p:grpSp>
          <p:nvGrpSpPr>
            <p:cNvPr id="6" name="Group 5">
              <a:extLst>
                <a:ext uri="{FF2B5EF4-FFF2-40B4-BE49-F238E27FC236}">
                  <a16:creationId xmlns:a16="http://schemas.microsoft.com/office/drawing/2014/main" id="{23ECD9EB-3913-42F1-ADD2-F596A634A7A0}"/>
                </a:ext>
              </a:extLst>
            </p:cNvPr>
            <p:cNvGrpSpPr/>
            <p:nvPr/>
          </p:nvGrpSpPr>
          <p:grpSpPr>
            <a:xfrm>
              <a:off x="74083" y="0"/>
              <a:ext cx="5607052" cy="3994152"/>
              <a:chOff x="74083" y="0"/>
              <a:chExt cx="5607052" cy="3994152"/>
            </a:xfrm>
          </p:grpSpPr>
          <p:graphicFrame>
            <p:nvGraphicFramePr>
              <p:cNvPr id="10" name="Chart 9">
                <a:extLst>
                  <a:ext uri="{FF2B5EF4-FFF2-40B4-BE49-F238E27FC236}">
                    <a16:creationId xmlns:a16="http://schemas.microsoft.com/office/drawing/2014/main" id="{597CFAB8-47A7-47DB-9D9A-49A8A37F4220}"/>
                  </a:ext>
                </a:extLst>
              </p:cNvPr>
              <p:cNvGraphicFramePr/>
              <p:nvPr>
                <p:extLst>
                  <p:ext uri="{D42A27DB-BD31-4B8C-83A1-F6EECF244321}">
                    <p14:modId xmlns:p14="http://schemas.microsoft.com/office/powerpoint/2010/main" val="923200388"/>
                  </p:ext>
                </p:extLst>
              </p:nvPr>
            </p:nvGraphicFramePr>
            <p:xfrm>
              <a:off x="74083" y="0"/>
              <a:ext cx="5607052" cy="3994152"/>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3">
                <a:extLst>
                  <a:ext uri="{FF2B5EF4-FFF2-40B4-BE49-F238E27FC236}">
                    <a16:creationId xmlns:a16="http://schemas.microsoft.com/office/drawing/2014/main" id="{65FE26FC-8C4F-4572-A2E9-B7B0EF8A2A86}"/>
                  </a:ext>
                </a:extLst>
              </p:cNvPr>
              <p:cNvSpPr txBox="1"/>
              <p:nvPr/>
            </p:nvSpPr>
            <p:spPr>
              <a:xfrm>
                <a:off x="2658967" y="1749448"/>
                <a:ext cx="698653" cy="264560"/>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dirty="0"/>
                  <a:t>x 6</a:t>
                </a:r>
                <a:r>
                  <a:rPr lang="en-US" sz="1100" baseline="0" dirty="0"/>
                  <a:t> times</a:t>
                </a:r>
                <a:endParaRPr lang="en-US" sz="1100" dirty="0"/>
              </a:p>
            </p:txBody>
          </p:sp>
        </p:grpSp>
        <p:graphicFrame>
          <p:nvGraphicFramePr>
            <p:cNvPr id="7" name="Chart 6">
              <a:extLst>
                <a:ext uri="{FF2B5EF4-FFF2-40B4-BE49-F238E27FC236}">
                  <a16:creationId xmlns:a16="http://schemas.microsoft.com/office/drawing/2014/main" id="{2C3A5ECA-CDBC-416C-8DA0-A6550B312C12}"/>
                </a:ext>
              </a:extLst>
            </p:cNvPr>
            <p:cNvGraphicFramePr>
              <a:graphicFrameLocks/>
            </p:cNvGraphicFramePr>
            <p:nvPr>
              <p:extLst>
                <p:ext uri="{D42A27DB-BD31-4B8C-83A1-F6EECF244321}">
                  <p14:modId xmlns:p14="http://schemas.microsoft.com/office/powerpoint/2010/main" val="167312324"/>
                </p:ext>
              </p:extLst>
            </p:nvPr>
          </p:nvGraphicFramePr>
          <p:xfrm>
            <a:off x="5634568" y="91019"/>
            <a:ext cx="5607052" cy="399415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a:extLst>
                <a:ext uri="{FF2B5EF4-FFF2-40B4-BE49-F238E27FC236}">
                  <a16:creationId xmlns:a16="http://schemas.microsoft.com/office/drawing/2014/main" id="{C76F7A4F-D74C-4A3D-BEAB-284099D4E88B}"/>
                </a:ext>
              </a:extLst>
            </p:cNvPr>
            <p:cNvGraphicFramePr>
              <a:graphicFrameLocks/>
            </p:cNvGraphicFramePr>
            <p:nvPr>
              <p:extLst>
                <p:ext uri="{D42A27DB-BD31-4B8C-83A1-F6EECF244321}">
                  <p14:modId xmlns:p14="http://schemas.microsoft.com/office/powerpoint/2010/main" val="917111976"/>
                </p:ext>
              </p:extLst>
            </p:nvPr>
          </p:nvGraphicFramePr>
          <p:xfrm>
            <a:off x="0" y="4028019"/>
            <a:ext cx="5607052" cy="399415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 name="Chart 8">
              <a:extLst>
                <a:ext uri="{FF2B5EF4-FFF2-40B4-BE49-F238E27FC236}">
                  <a16:creationId xmlns:a16="http://schemas.microsoft.com/office/drawing/2014/main" id="{40250242-5161-4066-B55B-C52904D48DCE}"/>
                </a:ext>
              </a:extLst>
            </p:cNvPr>
            <p:cNvGraphicFramePr>
              <a:graphicFrameLocks/>
            </p:cNvGraphicFramePr>
            <p:nvPr>
              <p:extLst>
                <p:ext uri="{D42A27DB-BD31-4B8C-83A1-F6EECF244321}">
                  <p14:modId xmlns:p14="http://schemas.microsoft.com/office/powerpoint/2010/main" val="4197417399"/>
                </p:ext>
              </p:extLst>
            </p:nvPr>
          </p:nvGraphicFramePr>
          <p:xfrm>
            <a:off x="5583768" y="4087285"/>
            <a:ext cx="5607052" cy="3994152"/>
          </p:xfrm>
          <a:graphic>
            <a:graphicData uri="http://schemas.openxmlformats.org/drawingml/2006/chart">
              <c:chart xmlns:c="http://schemas.openxmlformats.org/drawingml/2006/chart" xmlns:r="http://schemas.openxmlformats.org/officeDocument/2006/relationships" r:id="rId6"/>
            </a:graphicData>
          </a:graphic>
        </p:graphicFrame>
      </p:grpSp>
      <p:sp>
        <p:nvSpPr>
          <p:cNvPr id="12" name="TextBox 11">
            <a:extLst>
              <a:ext uri="{FF2B5EF4-FFF2-40B4-BE49-F238E27FC236}">
                <a16:creationId xmlns:a16="http://schemas.microsoft.com/office/drawing/2014/main" id="{3CBBCC18-F99B-4835-8579-D232AD07A29C}"/>
              </a:ext>
            </a:extLst>
          </p:cNvPr>
          <p:cNvSpPr txBox="1"/>
          <p:nvPr/>
        </p:nvSpPr>
        <p:spPr>
          <a:xfrm>
            <a:off x="490536" y="1006030"/>
            <a:ext cx="11411491" cy="646331"/>
          </a:xfrm>
          <a:prstGeom prst="rect">
            <a:avLst/>
          </a:prstGeom>
          <a:noFill/>
        </p:spPr>
        <p:txBody>
          <a:bodyPr wrap="square">
            <a:spAutoFit/>
          </a:bodyPr>
          <a:lstStyle/>
          <a:p>
            <a:r>
              <a:rPr lang="en-US" sz="1800" b="1" dirty="0"/>
              <a:t>Change in demand for selected metals due to new generation technologies and related infrastructure under the “1.5-C” 2070 scenario</a:t>
            </a:r>
            <a:endParaRPr lang="en-US" dirty="0"/>
          </a:p>
        </p:txBody>
      </p:sp>
    </p:spTree>
    <p:extLst>
      <p:ext uri="{BB962C8B-B14F-4D97-AF65-F5344CB8AC3E}">
        <p14:creationId xmlns:p14="http://schemas.microsoft.com/office/powerpoint/2010/main" val="28505290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14350" y="1"/>
            <a:ext cx="11210925" cy="847724"/>
          </a:xfrm>
        </p:spPr>
        <p:txBody>
          <a:bodyPr>
            <a:normAutofit/>
          </a:bodyPr>
          <a:lstStyle/>
          <a:p>
            <a:r>
              <a:rPr lang="en-US" sz="3600" dirty="0"/>
              <a:t>Conclusions and next steps</a:t>
            </a:r>
          </a:p>
        </p:txBody>
      </p:sp>
      <p:sp>
        <p:nvSpPr>
          <p:cNvPr id="4" name="Slide Number Placeholder 3"/>
          <p:cNvSpPr>
            <a:spLocks noGrp="1"/>
          </p:cNvSpPr>
          <p:nvPr>
            <p:ph type="sldNum" sz="quarter" idx="12"/>
          </p:nvPr>
        </p:nvSpPr>
        <p:spPr/>
        <p:txBody>
          <a:bodyPr/>
          <a:lstStyle/>
          <a:p>
            <a:fld id="{89D7931E-637B-46D8-A580-615CC76C5C63}" type="slidenum">
              <a:rPr lang="en-US" smtClean="0"/>
              <a:pPr/>
              <a:t>27</a:t>
            </a:fld>
            <a:endParaRPr lang="en-US" dirty="0"/>
          </a:p>
        </p:txBody>
      </p:sp>
      <p:sp>
        <p:nvSpPr>
          <p:cNvPr id="7" name="Content Placeholder 1"/>
          <p:cNvSpPr>
            <a:spLocks noGrp="1"/>
          </p:cNvSpPr>
          <p:nvPr>
            <p:ph idx="1"/>
          </p:nvPr>
        </p:nvSpPr>
        <p:spPr>
          <a:xfrm>
            <a:off x="609600" y="1208086"/>
            <a:ext cx="10972800" cy="4783139"/>
          </a:xfrm>
        </p:spPr>
        <p:txBody>
          <a:bodyPr>
            <a:normAutofit/>
          </a:bodyPr>
          <a:lstStyle/>
          <a:p>
            <a:pPr marL="0" indent="0">
              <a:spcAft>
                <a:spcPts val="600"/>
              </a:spcAft>
              <a:buNone/>
            </a:pPr>
            <a:r>
              <a:rPr lang="en-US" dirty="0">
                <a:solidFill>
                  <a:schemeClr val="tx1"/>
                </a:solidFill>
              </a:rPr>
              <a:t>GTAP circular economy database v11:</a:t>
            </a:r>
          </a:p>
          <a:p>
            <a:pPr lvl="1" algn="just">
              <a:lnSpc>
                <a:spcPct val="110000"/>
              </a:lnSpc>
              <a:spcAft>
                <a:spcPts val="600"/>
              </a:spcAft>
            </a:pPr>
            <a:r>
              <a:rPr lang="en-US" b="1" dirty="0"/>
              <a:t>Preliminary version is available and currently under testing (is planned to be publicly shared later this year). </a:t>
            </a:r>
          </a:p>
          <a:p>
            <a:pPr marL="457200" lvl="1" indent="0" algn="just">
              <a:lnSpc>
                <a:spcPct val="110000"/>
              </a:lnSpc>
              <a:spcAft>
                <a:spcPts val="600"/>
              </a:spcAft>
              <a:buNone/>
            </a:pPr>
            <a:endParaRPr lang="en-US" b="1" dirty="0"/>
          </a:p>
          <a:p>
            <a:pPr marL="0" indent="0">
              <a:spcAft>
                <a:spcPts val="600"/>
              </a:spcAft>
              <a:buNone/>
            </a:pPr>
            <a:r>
              <a:rPr lang="en-US" dirty="0">
                <a:solidFill>
                  <a:schemeClr val="tx1"/>
                </a:solidFill>
              </a:rPr>
              <a:t>Next steps:</a:t>
            </a:r>
          </a:p>
          <a:p>
            <a:pPr lvl="1" algn="just">
              <a:spcAft>
                <a:spcPts val="600"/>
              </a:spcAft>
            </a:pPr>
            <a:r>
              <a:rPr lang="en-US" sz="2000" b="1" dirty="0"/>
              <a:t>Refining the set upstream and downstream sectoral splits.</a:t>
            </a:r>
          </a:p>
          <a:p>
            <a:pPr lvl="1" algn="just">
              <a:spcAft>
                <a:spcPts val="600"/>
              </a:spcAft>
            </a:pPr>
            <a:r>
              <a:rPr lang="en-US" sz="2000" b="1" dirty="0"/>
              <a:t>Data collection on the cost structures of the downstream sectors.</a:t>
            </a:r>
          </a:p>
          <a:p>
            <a:pPr lvl="1" algn="just">
              <a:spcAft>
                <a:spcPts val="600"/>
              </a:spcAft>
            </a:pPr>
            <a:r>
              <a:rPr lang="en-US" sz="2000" b="1" dirty="0"/>
              <a:t>Incorporation of the critical minerals and downstream sectoral splits to the GTAP-CE v11 Data Base.</a:t>
            </a:r>
          </a:p>
          <a:p>
            <a:pPr lvl="1" algn="just">
              <a:spcAft>
                <a:spcPts val="600"/>
              </a:spcAft>
            </a:pPr>
            <a:r>
              <a:rPr lang="en-US" sz="2000" b="1" dirty="0"/>
              <a:t>Implementation of the constructed database in the ongoing set of projects focusing on climate mitigation policies.</a:t>
            </a:r>
          </a:p>
        </p:txBody>
      </p:sp>
    </p:spTree>
    <p:extLst>
      <p:ext uri="{BB962C8B-B14F-4D97-AF65-F5344CB8AC3E}">
        <p14:creationId xmlns:p14="http://schemas.microsoft.com/office/powerpoint/2010/main" val="8325681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Thank you!</a:t>
            </a:r>
            <a:br>
              <a:rPr lang="en-US" dirty="0"/>
            </a:br>
            <a:r>
              <a:rPr lang="en-US" dirty="0"/>
              <a:t>Questions/Comments?</a:t>
            </a:r>
          </a:p>
        </p:txBody>
      </p:sp>
      <p:sp>
        <p:nvSpPr>
          <p:cNvPr id="3" name="Subtitle 2"/>
          <p:cNvSpPr>
            <a:spLocks noGrp="1"/>
          </p:cNvSpPr>
          <p:nvPr>
            <p:ph type="subTitle" idx="1"/>
          </p:nvPr>
        </p:nvSpPr>
        <p:spPr/>
        <p:txBody>
          <a:bodyPr/>
          <a:lstStyle/>
          <a:p>
            <a:r>
              <a:rPr lang="en-US" dirty="0"/>
              <a:t>mchepeli@purdue.edu</a:t>
            </a:r>
          </a:p>
        </p:txBody>
      </p:sp>
    </p:spTree>
    <p:extLst>
      <p:ext uri="{BB962C8B-B14F-4D97-AF65-F5344CB8AC3E}">
        <p14:creationId xmlns:p14="http://schemas.microsoft.com/office/powerpoint/2010/main" val="2728291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49543" y="997975"/>
            <a:ext cx="11075732" cy="5461819"/>
          </a:xfrm>
        </p:spPr>
        <p:txBody>
          <a:bodyPr>
            <a:normAutofit fontScale="92500" lnSpcReduction="20000"/>
          </a:bodyPr>
          <a:lstStyle/>
          <a:p>
            <a:pPr>
              <a:lnSpc>
                <a:spcPct val="120000"/>
              </a:lnSpc>
            </a:pPr>
            <a:r>
              <a:rPr lang="en-US" dirty="0"/>
              <a:t>Current material use patterns are projected to put tremendous pressure on the Earth’s ecosystem</a:t>
            </a:r>
          </a:p>
          <a:p>
            <a:pPr marL="688975" lvl="2" indent="225425" algn="just">
              <a:lnSpc>
                <a:spcPct val="120000"/>
              </a:lnSpc>
              <a:spcBef>
                <a:spcPts val="0"/>
              </a:spcBef>
              <a:spcAft>
                <a:spcPts val="600"/>
              </a:spcAft>
            </a:pPr>
            <a:r>
              <a:rPr lang="en-US" dirty="0"/>
              <a:t>Changes in incomes and population together with a global convergence in material use patterns could result in over 2.5 times increase in global material demand by 2050 (Steffen et al., 2015).</a:t>
            </a:r>
            <a:r>
              <a:rPr lang="en-US" sz="2100" dirty="0"/>
              <a:t> </a:t>
            </a:r>
          </a:p>
          <a:p>
            <a:pPr marL="688975" lvl="2" indent="225425" algn="just">
              <a:lnSpc>
                <a:spcPct val="120000"/>
              </a:lnSpc>
              <a:spcBef>
                <a:spcPts val="0"/>
              </a:spcBef>
              <a:spcAft>
                <a:spcPts val="600"/>
              </a:spcAft>
            </a:pPr>
            <a:r>
              <a:rPr lang="en-US" sz="2100" dirty="0"/>
              <a:t>These trends would represent a major challenge for the climate mitigation and other conservation efforts.</a:t>
            </a:r>
          </a:p>
          <a:p>
            <a:pPr marL="688975" lvl="2" indent="225425" algn="just">
              <a:lnSpc>
                <a:spcPct val="120000"/>
              </a:lnSpc>
              <a:spcBef>
                <a:spcPts val="0"/>
              </a:spcBef>
              <a:spcAft>
                <a:spcPts val="600"/>
              </a:spcAft>
            </a:pPr>
            <a:r>
              <a:rPr lang="en-US" sz="2100" dirty="0"/>
              <a:t>The need to move toward a more sustainable material consumption patterns is widely recognized and is promoted </a:t>
            </a:r>
            <a:r>
              <a:rPr lang="en-US" dirty="0"/>
              <a:t>within a Circular Economy (CE) concept.</a:t>
            </a:r>
            <a:endParaRPr lang="en-US" sz="2100" dirty="0"/>
          </a:p>
          <a:p>
            <a:pPr>
              <a:lnSpc>
                <a:spcPct val="110000"/>
              </a:lnSpc>
            </a:pPr>
            <a:r>
              <a:rPr lang="en-US" dirty="0"/>
              <a:t>Modelling of the Circular Economy transition requires an explicit representation of the primary and secondary production activities </a:t>
            </a:r>
          </a:p>
          <a:p>
            <a:pPr marL="914400" indent="-225425">
              <a:lnSpc>
                <a:spcPct val="110000"/>
              </a:lnSpc>
            </a:pPr>
            <a:r>
              <a:rPr lang="en-US" sz="2100" b="0" dirty="0"/>
              <a:t>Represent country-specific production volumes of primary and secondary activities.</a:t>
            </a:r>
          </a:p>
          <a:p>
            <a:pPr marL="914400" indent="-225425">
              <a:lnSpc>
                <a:spcPct val="110000"/>
              </a:lnSpc>
            </a:pPr>
            <a:r>
              <a:rPr lang="en-US" sz="2100" b="0" dirty="0"/>
              <a:t>Distinguish between corresponding supply and cost structures, e.g. for steel, aluminum, copper, other metals, plastics.</a:t>
            </a:r>
          </a:p>
          <a:p>
            <a:pPr marL="914400" indent="-225425">
              <a:lnSpc>
                <a:spcPct val="110000"/>
              </a:lnSpc>
            </a:pPr>
            <a:r>
              <a:rPr lang="en-US" sz="2100" b="0" dirty="0"/>
              <a:t>Such representation is not available in the standard GTAP Data Base.</a:t>
            </a:r>
          </a:p>
        </p:txBody>
      </p:sp>
      <p:sp>
        <p:nvSpPr>
          <p:cNvPr id="3" name="Title 2"/>
          <p:cNvSpPr>
            <a:spLocks noGrp="1"/>
          </p:cNvSpPr>
          <p:nvPr>
            <p:ph type="title"/>
          </p:nvPr>
        </p:nvSpPr>
        <p:spPr>
          <a:xfrm>
            <a:off x="595158" y="178313"/>
            <a:ext cx="11444441" cy="834410"/>
          </a:xfrm>
        </p:spPr>
        <p:txBody>
          <a:bodyPr>
            <a:normAutofit fontScale="90000"/>
          </a:bodyPr>
          <a:lstStyle/>
          <a:p>
            <a:r>
              <a:rPr lang="en-US" sz="3600" dirty="0"/>
              <a:t>Need for decoupling material use from economic growth</a:t>
            </a:r>
          </a:p>
        </p:txBody>
      </p:sp>
      <p:sp>
        <p:nvSpPr>
          <p:cNvPr id="4" name="Slide Number Placeholder 3"/>
          <p:cNvSpPr>
            <a:spLocks noGrp="1"/>
          </p:cNvSpPr>
          <p:nvPr>
            <p:ph type="sldNum" sz="quarter" idx="12"/>
          </p:nvPr>
        </p:nvSpPr>
        <p:spPr/>
        <p:txBody>
          <a:bodyPr/>
          <a:lstStyle/>
          <a:p>
            <a:fld id="{89D7931E-637B-46D8-A580-615CC76C5C63}" type="slidenum">
              <a:rPr lang="en-US" smtClean="0"/>
              <a:pPr/>
              <a:t>3</a:t>
            </a:fld>
            <a:endParaRPr lang="en-US" dirty="0"/>
          </a:p>
        </p:txBody>
      </p:sp>
    </p:spTree>
    <p:extLst>
      <p:ext uri="{BB962C8B-B14F-4D97-AF65-F5344CB8AC3E}">
        <p14:creationId xmlns:p14="http://schemas.microsoft.com/office/powerpoint/2010/main" val="2801491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6725" y="1209675"/>
            <a:ext cx="11218606" cy="5411431"/>
          </a:xfrm>
        </p:spPr>
        <p:txBody>
          <a:bodyPr>
            <a:normAutofit fontScale="92500" lnSpcReduction="10000"/>
          </a:bodyPr>
          <a:lstStyle/>
          <a:p>
            <a:pPr>
              <a:lnSpc>
                <a:spcPct val="120000"/>
              </a:lnSpc>
            </a:pPr>
            <a:r>
              <a:rPr lang="en-US" dirty="0"/>
              <a:t> A number of studies have represented the Circular Economy splits within the global CGE or IO modeling framework</a:t>
            </a:r>
          </a:p>
          <a:p>
            <a:pPr marL="688975" lvl="2" indent="225425" algn="just">
              <a:lnSpc>
                <a:spcPct val="120000"/>
              </a:lnSpc>
              <a:spcBef>
                <a:spcPts val="0"/>
              </a:spcBef>
              <a:spcAft>
                <a:spcPts val="600"/>
              </a:spcAft>
            </a:pPr>
            <a:r>
              <a:rPr lang="en-US" dirty="0"/>
              <a:t>MRIO assessments based on the EXIOBASE (e.g. </a:t>
            </a:r>
            <a:r>
              <a:rPr lang="en-US" dirty="0" err="1"/>
              <a:t>Tisserant</a:t>
            </a:r>
            <a:r>
              <a:rPr lang="en-US" dirty="0"/>
              <a:t> et al., 2017; Wiebe et al., 2019).</a:t>
            </a:r>
          </a:p>
          <a:p>
            <a:pPr marL="688975" lvl="2" indent="225425" algn="just">
              <a:lnSpc>
                <a:spcPct val="120000"/>
              </a:lnSpc>
              <a:spcBef>
                <a:spcPts val="0"/>
              </a:spcBef>
              <a:spcAft>
                <a:spcPts val="600"/>
              </a:spcAft>
            </a:pPr>
            <a:r>
              <a:rPr lang="en-US" dirty="0"/>
              <a:t>CGE-based assessment focusing on selected sector/commodity (e.g. Winning et al., 2017 for the case of steel).</a:t>
            </a:r>
          </a:p>
          <a:p>
            <a:pPr marL="688975" lvl="2" indent="225425" algn="just">
              <a:lnSpc>
                <a:spcPct val="120000"/>
              </a:lnSpc>
              <a:spcBef>
                <a:spcPts val="0"/>
              </a:spcBef>
              <a:spcAft>
                <a:spcPts val="600"/>
              </a:spcAft>
            </a:pPr>
            <a:r>
              <a:rPr lang="en-US" dirty="0"/>
              <a:t>GTAP-based assessments with a more detailed splits, e.g. OECD (2019), </a:t>
            </a:r>
            <a:r>
              <a:rPr lang="en-US" dirty="0" err="1"/>
              <a:t>Dellink</a:t>
            </a:r>
            <a:r>
              <a:rPr lang="en-US" dirty="0"/>
              <a:t> (2020), </a:t>
            </a:r>
            <a:r>
              <a:rPr lang="en-US" dirty="0" err="1"/>
              <a:t>Bibas</a:t>
            </a:r>
            <a:r>
              <a:rPr lang="en-US" dirty="0"/>
              <a:t> et al. (2021).</a:t>
            </a:r>
          </a:p>
          <a:p>
            <a:pPr algn="just"/>
            <a:r>
              <a:rPr lang="en-US" dirty="0"/>
              <a:t>Selected limitations of the existing approaches:</a:t>
            </a:r>
          </a:p>
          <a:p>
            <a:pPr marL="688975" lvl="2" indent="225425" algn="just">
              <a:lnSpc>
                <a:spcPct val="120000"/>
              </a:lnSpc>
            </a:pPr>
            <a:r>
              <a:rPr lang="en-US" dirty="0"/>
              <a:t>Are based on the EXIOBASE cost structures and output values, which do not always correspond to the actual observations (see e.g. Winning et al., 2017).</a:t>
            </a:r>
          </a:p>
          <a:p>
            <a:pPr marL="688975" lvl="2" indent="225425" algn="just">
              <a:lnSpc>
                <a:spcPct val="120000"/>
              </a:lnSpc>
            </a:pPr>
            <a:r>
              <a:rPr lang="en-US" dirty="0"/>
              <a:t>Focus on selected commodities or specific aggregate regional representations.</a:t>
            </a:r>
          </a:p>
          <a:p>
            <a:pPr marL="688975" lvl="2" indent="225425" algn="just">
              <a:lnSpc>
                <a:spcPct val="120000"/>
              </a:lnSpc>
            </a:pPr>
            <a:r>
              <a:rPr lang="en-US" dirty="0"/>
              <a:t>Are not consistently updated over time.</a:t>
            </a:r>
          </a:p>
          <a:p>
            <a:pPr marL="688975" lvl="2" indent="225425" algn="just">
              <a:lnSpc>
                <a:spcPct val="120000"/>
              </a:lnSpc>
            </a:pPr>
            <a:r>
              <a:rPr lang="en-US" b="1" dirty="0"/>
              <a:t>Not publicly available.</a:t>
            </a:r>
          </a:p>
        </p:txBody>
      </p:sp>
      <p:sp>
        <p:nvSpPr>
          <p:cNvPr id="3" name="Title 2"/>
          <p:cNvSpPr>
            <a:spLocks noGrp="1"/>
          </p:cNvSpPr>
          <p:nvPr>
            <p:ph type="title"/>
          </p:nvPr>
        </p:nvSpPr>
        <p:spPr>
          <a:xfrm>
            <a:off x="609600" y="109488"/>
            <a:ext cx="10972800" cy="834410"/>
          </a:xfrm>
        </p:spPr>
        <p:txBody>
          <a:bodyPr>
            <a:normAutofit fontScale="90000"/>
          </a:bodyPr>
          <a:lstStyle/>
          <a:p>
            <a:r>
              <a:rPr lang="en-US" sz="3600" dirty="0"/>
              <a:t>Previous efforts at modeling circularity have a number of limitations</a:t>
            </a:r>
          </a:p>
        </p:txBody>
      </p:sp>
      <p:sp>
        <p:nvSpPr>
          <p:cNvPr id="4" name="Slide Number Placeholder 3"/>
          <p:cNvSpPr>
            <a:spLocks noGrp="1"/>
          </p:cNvSpPr>
          <p:nvPr>
            <p:ph type="sldNum" sz="quarter" idx="12"/>
          </p:nvPr>
        </p:nvSpPr>
        <p:spPr/>
        <p:txBody>
          <a:bodyPr/>
          <a:lstStyle/>
          <a:p>
            <a:fld id="{89D7931E-637B-46D8-A580-615CC76C5C63}" type="slidenum">
              <a:rPr lang="en-US" smtClean="0"/>
              <a:pPr/>
              <a:t>4</a:t>
            </a:fld>
            <a:endParaRPr lang="en-US" dirty="0"/>
          </a:p>
        </p:txBody>
      </p:sp>
    </p:spTree>
    <p:extLst>
      <p:ext uri="{BB962C8B-B14F-4D97-AF65-F5344CB8AC3E}">
        <p14:creationId xmlns:p14="http://schemas.microsoft.com/office/powerpoint/2010/main" val="3286924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3900" y="1236712"/>
            <a:ext cx="10858500" cy="5511800"/>
          </a:xfrm>
        </p:spPr>
        <p:txBody>
          <a:bodyPr>
            <a:normAutofit fontScale="85000" lnSpcReduction="10000"/>
          </a:bodyPr>
          <a:lstStyle/>
          <a:p>
            <a:pPr>
              <a:lnSpc>
                <a:spcPct val="120000"/>
              </a:lnSpc>
            </a:pPr>
            <a:r>
              <a:rPr lang="en-US" dirty="0"/>
              <a:t> Achieving climate mitigation targets will require an unprecedented expansion in renewable infrastructure and technologies</a:t>
            </a:r>
          </a:p>
          <a:p>
            <a:pPr marL="688975" lvl="2" indent="225425" algn="just">
              <a:lnSpc>
                <a:spcPct val="120000"/>
              </a:lnSpc>
              <a:spcBef>
                <a:spcPts val="0"/>
              </a:spcBef>
              <a:spcAft>
                <a:spcPts val="600"/>
              </a:spcAft>
            </a:pPr>
            <a:r>
              <a:rPr lang="en-US" dirty="0"/>
              <a:t>Such transition will lead to the growing demand for critical minerals, such as nickel, platinum group metals, zinc, rare earths, etc., which are essential inputs for the development of renewable energy systems (</a:t>
            </a:r>
            <a:r>
              <a:rPr lang="en-US" dirty="0" err="1"/>
              <a:t>Tokimatsu</a:t>
            </a:r>
            <a:r>
              <a:rPr lang="en-US" dirty="0"/>
              <a:t> et al., 2018).</a:t>
            </a:r>
          </a:p>
          <a:p>
            <a:pPr marL="688975" lvl="2" indent="225425" algn="just">
              <a:lnSpc>
                <a:spcPct val="120000"/>
              </a:lnSpc>
              <a:spcBef>
                <a:spcPts val="0"/>
              </a:spcBef>
              <a:spcAft>
                <a:spcPts val="600"/>
              </a:spcAft>
            </a:pPr>
            <a:r>
              <a:rPr lang="en-US" dirty="0"/>
              <a:t>It is estimated that within the pathways toward limiting global warming below 1.5oC, the demand for critical minerals could increase between 2 and 267 times by 2050 depending on the mineral (Wang et al., 2022).</a:t>
            </a:r>
          </a:p>
          <a:p>
            <a:pPr marL="688975" lvl="2" indent="225425" algn="just">
              <a:lnSpc>
                <a:spcPct val="120000"/>
              </a:lnSpc>
              <a:spcBef>
                <a:spcPts val="0"/>
              </a:spcBef>
              <a:spcAft>
                <a:spcPts val="600"/>
              </a:spcAft>
            </a:pPr>
            <a:r>
              <a:rPr lang="en-US" dirty="0"/>
              <a:t>Apart from pure supply and logistical constraints, the rising demand for critical minerals is also associated with national security aspects and is prone to generate geopolitical frictions (</a:t>
            </a:r>
            <a:r>
              <a:rPr lang="en-US" dirty="0" err="1"/>
              <a:t>Vakulchuk</a:t>
            </a:r>
            <a:r>
              <a:rPr lang="en-US" dirty="0"/>
              <a:t> et al., 2022).</a:t>
            </a:r>
          </a:p>
          <a:p>
            <a:pPr algn="just">
              <a:lnSpc>
                <a:spcPct val="110000"/>
              </a:lnSpc>
            </a:pPr>
            <a:r>
              <a:rPr lang="en-US" dirty="0"/>
              <a:t>It is important to have the analytical capacity for the analysis of future energy transition scenarios with an explicit representation of the critical minerals value chains (both upstream and downstream).</a:t>
            </a:r>
          </a:p>
        </p:txBody>
      </p:sp>
      <p:sp>
        <p:nvSpPr>
          <p:cNvPr id="3" name="Title 2"/>
          <p:cNvSpPr>
            <a:spLocks noGrp="1"/>
          </p:cNvSpPr>
          <p:nvPr>
            <p:ph type="title"/>
          </p:nvPr>
        </p:nvSpPr>
        <p:spPr>
          <a:xfrm>
            <a:off x="609600" y="109488"/>
            <a:ext cx="10972800" cy="999818"/>
          </a:xfrm>
        </p:spPr>
        <p:txBody>
          <a:bodyPr>
            <a:normAutofit fontScale="90000"/>
          </a:bodyPr>
          <a:lstStyle/>
          <a:p>
            <a:r>
              <a:rPr lang="en-US" sz="3600" dirty="0"/>
              <a:t>Representation of the future energy transition requires new sectoral details (both upstream and downstream) </a:t>
            </a:r>
          </a:p>
        </p:txBody>
      </p:sp>
      <p:sp>
        <p:nvSpPr>
          <p:cNvPr id="4" name="Slide Number Placeholder 3"/>
          <p:cNvSpPr>
            <a:spLocks noGrp="1"/>
          </p:cNvSpPr>
          <p:nvPr>
            <p:ph type="sldNum" sz="quarter" idx="12"/>
          </p:nvPr>
        </p:nvSpPr>
        <p:spPr/>
        <p:txBody>
          <a:bodyPr/>
          <a:lstStyle/>
          <a:p>
            <a:fld id="{89D7931E-637B-46D8-A580-615CC76C5C63}" type="slidenum">
              <a:rPr lang="en-US" smtClean="0"/>
              <a:pPr/>
              <a:t>5</a:t>
            </a:fld>
            <a:endParaRPr lang="en-US" dirty="0"/>
          </a:p>
        </p:txBody>
      </p:sp>
    </p:spTree>
    <p:extLst>
      <p:ext uri="{BB962C8B-B14F-4D97-AF65-F5344CB8AC3E}">
        <p14:creationId xmlns:p14="http://schemas.microsoft.com/office/powerpoint/2010/main" val="1676029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52475" y="2800350"/>
            <a:ext cx="10972800" cy="806548"/>
          </a:xfrm>
        </p:spPr>
        <p:txBody>
          <a:bodyPr>
            <a:normAutofit/>
          </a:bodyPr>
          <a:lstStyle/>
          <a:p>
            <a:pPr algn="ctr"/>
            <a:r>
              <a:rPr lang="en-US" sz="3600" dirty="0"/>
              <a:t>GTAP Data Base v11</a:t>
            </a:r>
          </a:p>
        </p:txBody>
      </p:sp>
      <p:sp>
        <p:nvSpPr>
          <p:cNvPr id="4" name="Slide Number Placeholder 3"/>
          <p:cNvSpPr>
            <a:spLocks noGrp="1"/>
          </p:cNvSpPr>
          <p:nvPr>
            <p:ph type="sldNum" sz="quarter" idx="12"/>
          </p:nvPr>
        </p:nvSpPr>
        <p:spPr/>
        <p:txBody>
          <a:bodyPr/>
          <a:lstStyle/>
          <a:p>
            <a:fld id="{89D7931E-637B-46D8-A580-615CC76C5C63}" type="slidenum">
              <a:rPr lang="en-US" smtClean="0"/>
              <a:pPr/>
              <a:t>6</a:t>
            </a:fld>
            <a:endParaRPr lang="en-US" dirty="0"/>
          </a:p>
        </p:txBody>
      </p:sp>
    </p:spTree>
    <p:extLst>
      <p:ext uri="{BB962C8B-B14F-4D97-AF65-F5344CB8AC3E}">
        <p14:creationId xmlns:p14="http://schemas.microsoft.com/office/powerpoint/2010/main" val="4044818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Five reference years</a:t>
            </a:r>
          </a:p>
          <a:p>
            <a:pPr lvl="1">
              <a:spcBef>
                <a:spcPts val="1000"/>
              </a:spcBef>
            </a:pPr>
            <a:r>
              <a:rPr lang="en-US" dirty="0"/>
              <a:t>2004, 2007, 2011, 2014, </a:t>
            </a:r>
            <a:r>
              <a:rPr lang="en-US" b="1" dirty="0"/>
              <a:t>2017</a:t>
            </a:r>
          </a:p>
          <a:p>
            <a:endParaRPr lang="en-US" sz="1200" dirty="0"/>
          </a:p>
          <a:p>
            <a:r>
              <a:rPr lang="en-US" dirty="0"/>
              <a:t>141 countries + 19 aggregate regions</a:t>
            </a:r>
          </a:p>
          <a:p>
            <a:pPr lvl="1">
              <a:spcBef>
                <a:spcPts val="1000"/>
              </a:spcBef>
            </a:pPr>
            <a:r>
              <a:rPr lang="en-US" dirty="0"/>
              <a:t>20 new and 39 updated national IOTs have been incorporated</a:t>
            </a:r>
          </a:p>
          <a:p>
            <a:pPr lvl="1">
              <a:spcBef>
                <a:spcPts val="1000"/>
              </a:spcBef>
            </a:pPr>
            <a:r>
              <a:rPr lang="en-US" dirty="0"/>
              <a:t>Individual countries cover 99% of the world GDP and 96% of its population</a:t>
            </a:r>
          </a:p>
          <a:p>
            <a:endParaRPr lang="en-US" sz="1200" dirty="0"/>
          </a:p>
          <a:p>
            <a:r>
              <a:rPr lang="en-US" dirty="0"/>
              <a:t>Format consistent with the </a:t>
            </a:r>
            <a:r>
              <a:rPr lang="en-US" i="1" dirty="0"/>
              <a:t>new</a:t>
            </a:r>
            <a:r>
              <a:rPr lang="en-US" dirty="0"/>
              <a:t> standard GTAP model</a:t>
            </a:r>
          </a:p>
          <a:p>
            <a:pPr lvl="1">
              <a:spcBef>
                <a:spcPts val="1000"/>
              </a:spcBef>
            </a:pPr>
            <a:r>
              <a:rPr lang="en-US" dirty="0"/>
              <a:t>GAMS containers, and distribution available for classic GTAP</a:t>
            </a:r>
          </a:p>
        </p:txBody>
      </p:sp>
      <p:sp>
        <p:nvSpPr>
          <p:cNvPr id="3" name="Title 2"/>
          <p:cNvSpPr>
            <a:spLocks noGrp="1"/>
          </p:cNvSpPr>
          <p:nvPr>
            <p:ph type="title"/>
          </p:nvPr>
        </p:nvSpPr>
        <p:spPr/>
        <p:txBody>
          <a:bodyPr>
            <a:normAutofit/>
          </a:bodyPr>
          <a:lstStyle/>
          <a:p>
            <a:r>
              <a:rPr lang="en-US" dirty="0"/>
              <a:t>Key features of the GTAP 11</a:t>
            </a:r>
          </a:p>
        </p:txBody>
      </p:sp>
      <p:sp>
        <p:nvSpPr>
          <p:cNvPr id="4" name="Slide Number Placeholder 3"/>
          <p:cNvSpPr>
            <a:spLocks noGrp="1"/>
          </p:cNvSpPr>
          <p:nvPr>
            <p:ph type="sldNum" sz="quarter" idx="12"/>
          </p:nvPr>
        </p:nvSpPr>
        <p:spPr/>
        <p:txBody>
          <a:bodyPr/>
          <a:lstStyle/>
          <a:p>
            <a:fld id="{89D7931E-637B-46D8-A580-615CC76C5C63}" type="slidenum">
              <a:rPr lang="en-US" smtClean="0"/>
              <a:pPr/>
              <a:t>7</a:t>
            </a:fld>
            <a:endParaRPr lang="en-US" dirty="0"/>
          </a:p>
        </p:txBody>
      </p:sp>
    </p:spTree>
    <p:extLst>
      <p:ext uri="{BB962C8B-B14F-4D97-AF65-F5344CB8AC3E}">
        <p14:creationId xmlns:p14="http://schemas.microsoft.com/office/powerpoint/2010/main" val="1048549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9D7931E-637B-46D8-A580-615CC76C5C63}" type="slidenum">
              <a:rPr lang="en-US" smtClean="0"/>
              <a:pPr/>
              <a:t>8</a:t>
            </a:fld>
            <a:endParaRPr lang="en-US" dirty="0"/>
          </a:p>
        </p:txBody>
      </p:sp>
      <p:sp>
        <p:nvSpPr>
          <p:cNvPr id="2" name="Title 1"/>
          <p:cNvSpPr>
            <a:spLocks noGrp="1"/>
          </p:cNvSpPr>
          <p:nvPr>
            <p:ph type="title"/>
          </p:nvPr>
        </p:nvSpPr>
        <p:spPr>
          <a:xfrm>
            <a:off x="457200" y="74612"/>
            <a:ext cx="10972800" cy="854075"/>
          </a:xfrm>
        </p:spPr>
        <p:txBody>
          <a:bodyPr>
            <a:normAutofit/>
          </a:bodyPr>
          <a:lstStyle/>
          <a:p>
            <a:r>
              <a:rPr lang="en-US" sz="3600" dirty="0"/>
              <a:t>Evolution of the GTAP Data Base</a:t>
            </a:r>
          </a:p>
        </p:txBody>
      </p:sp>
      <p:graphicFrame>
        <p:nvGraphicFramePr>
          <p:cNvPr id="5" name="Chart 4">
            <a:extLst>
              <a:ext uri="{FF2B5EF4-FFF2-40B4-BE49-F238E27FC236}">
                <a16:creationId xmlns:a16="http://schemas.microsoft.com/office/drawing/2014/main" id="{00000000-0008-0000-0000-000002000000}"/>
              </a:ext>
            </a:extLst>
          </p:cNvPr>
          <p:cNvGraphicFramePr>
            <a:graphicFrameLocks/>
          </p:cNvGraphicFramePr>
          <p:nvPr/>
        </p:nvGraphicFramePr>
        <p:xfrm>
          <a:off x="1143000" y="1038225"/>
          <a:ext cx="9925050" cy="5318125"/>
        </p:xfrm>
        <a:graphic>
          <a:graphicData uri="http://schemas.openxmlformats.org/drawingml/2006/chart">
            <c:chart xmlns:c="http://schemas.openxmlformats.org/drawingml/2006/chart" xmlns:r="http://schemas.openxmlformats.org/officeDocument/2006/relationships" r:id="rId3"/>
          </a:graphicData>
        </a:graphic>
      </p:graphicFrame>
      <p:sp>
        <p:nvSpPr>
          <p:cNvPr id="3" name="Oval 2">
            <a:extLst>
              <a:ext uri="{FF2B5EF4-FFF2-40B4-BE49-F238E27FC236}">
                <a16:creationId xmlns:a16="http://schemas.microsoft.com/office/drawing/2014/main" id="{1942B6A1-347F-4A0F-BFA0-09E0AC63DE05}"/>
              </a:ext>
            </a:extLst>
          </p:cNvPr>
          <p:cNvSpPr/>
          <p:nvPr/>
        </p:nvSpPr>
        <p:spPr>
          <a:xfrm>
            <a:off x="9952893" y="1531815"/>
            <a:ext cx="1115157" cy="482453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3331417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FD5314D-4A1E-48EE-BBA1-A2E752FB2C5D}"/>
              </a:ext>
            </a:extLst>
          </p:cNvPr>
          <p:cNvSpPr>
            <a:spLocks noGrp="1"/>
          </p:cNvSpPr>
          <p:nvPr>
            <p:ph type="title"/>
          </p:nvPr>
        </p:nvSpPr>
        <p:spPr>
          <a:xfrm>
            <a:off x="487680" y="0"/>
            <a:ext cx="11558546" cy="1038949"/>
          </a:xfrm>
        </p:spPr>
        <p:txBody>
          <a:bodyPr>
            <a:noAutofit/>
          </a:bodyPr>
          <a:lstStyle/>
          <a:p>
            <a:r>
              <a:rPr lang="en-US" sz="3600" dirty="0"/>
              <a:t>GTAP 11: A major expansion of coverage in Africa</a:t>
            </a:r>
          </a:p>
        </p:txBody>
      </p:sp>
      <p:sp>
        <p:nvSpPr>
          <p:cNvPr id="4" name="Slide Number Placeholder 3">
            <a:extLst>
              <a:ext uri="{FF2B5EF4-FFF2-40B4-BE49-F238E27FC236}">
                <a16:creationId xmlns:a16="http://schemas.microsoft.com/office/drawing/2014/main" id="{F419A690-6277-46D3-8BBB-C52FB301622A}"/>
              </a:ext>
            </a:extLst>
          </p:cNvPr>
          <p:cNvSpPr>
            <a:spLocks noGrp="1"/>
          </p:cNvSpPr>
          <p:nvPr>
            <p:ph type="sldNum" sz="quarter" idx="12"/>
          </p:nvPr>
        </p:nvSpPr>
        <p:spPr/>
        <p:txBody>
          <a:bodyPr/>
          <a:lstStyle/>
          <a:p>
            <a:fld id="{89D7931E-637B-46D8-A580-615CC76C5C63}" type="slidenum">
              <a:rPr lang="en-US" smtClean="0"/>
              <a:pPr/>
              <a:t>9</a:t>
            </a:fld>
            <a:endParaRPr lang="en-US" dirty="0"/>
          </a:p>
        </p:txBody>
      </p:sp>
      <p:sp>
        <p:nvSpPr>
          <p:cNvPr id="5" name="Content Placeholder 4">
            <a:extLst>
              <a:ext uri="{FF2B5EF4-FFF2-40B4-BE49-F238E27FC236}">
                <a16:creationId xmlns:a16="http://schemas.microsoft.com/office/drawing/2014/main" id="{CE8E2272-19C3-41E0-8CAB-141CB1AC09DD}"/>
              </a:ext>
            </a:extLst>
          </p:cNvPr>
          <p:cNvSpPr>
            <a:spLocks noGrp="1"/>
          </p:cNvSpPr>
          <p:nvPr>
            <p:ph idx="13"/>
          </p:nvPr>
        </p:nvSpPr>
        <p:spPr>
          <a:xfrm>
            <a:off x="8504583" y="1038949"/>
            <a:ext cx="3687417" cy="5230945"/>
          </a:xfrm>
        </p:spPr>
        <p:txBody>
          <a:bodyPr numCol="2">
            <a:normAutofit/>
          </a:bodyPr>
          <a:lstStyle/>
          <a:p>
            <a:pPr>
              <a:spcBef>
                <a:spcPts val="0"/>
              </a:spcBef>
              <a:spcAft>
                <a:spcPts val="600"/>
              </a:spcAft>
              <a:buFont typeface="Wingdings" panose="05000000000000000000" pitchFamily="2" charset="2"/>
              <a:buChar char="Ø"/>
            </a:pPr>
            <a:r>
              <a:rPr lang="en-US" sz="1800" b="0" dirty="0">
                <a:solidFill>
                  <a:schemeClr val="tx1"/>
                </a:solidFill>
              </a:rPr>
              <a:t>Afghanistan </a:t>
            </a:r>
          </a:p>
          <a:p>
            <a:pPr>
              <a:spcBef>
                <a:spcPts val="0"/>
              </a:spcBef>
              <a:spcAft>
                <a:spcPts val="600"/>
              </a:spcAft>
              <a:buFont typeface="Wingdings" panose="05000000000000000000" pitchFamily="2" charset="2"/>
              <a:buChar char="Ø"/>
            </a:pPr>
            <a:r>
              <a:rPr lang="en-US" sz="1800" b="0" dirty="0">
                <a:solidFill>
                  <a:schemeClr val="tx1"/>
                </a:solidFill>
              </a:rPr>
              <a:t>Algeria</a:t>
            </a:r>
          </a:p>
          <a:p>
            <a:pPr>
              <a:spcBef>
                <a:spcPts val="0"/>
              </a:spcBef>
              <a:spcAft>
                <a:spcPts val="600"/>
              </a:spcAft>
              <a:buFont typeface="Wingdings" panose="05000000000000000000" pitchFamily="2" charset="2"/>
              <a:buChar char="Ø"/>
            </a:pPr>
            <a:r>
              <a:rPr lang="en-US" sz="1800" b="0" dirty="0">
                <a:solidFill>
                  <a:schemeClr val="tx1"/>
                </a:solidFill>
              </a:rPr>
              <a:t>Central African Republic</a:t>
            </a:r>
          </a:p>
          <a:p>
            <a:pPr>
              <a:spcBef>
                <a:spcPts val="0"/>
              </a:spcBef>
              <a:spcAft>
                <a:spcPts val="600"/>
              </a:spcAft>
              <a:buFont typeface="Wingdings" panose="05000000000000000000" pitchFamily="2" charset="2"/>
              <a:buChar char="Ø"/>
            </a:pPr>
            <a:r>
              <a:rPr lang="en-US" sz="1800" b="0" dirty="0">
                <a:solidFill>
                  <a:schemeClr val="tx1"/>
                </a:solidFill>
              </a:rPr>
              <a:t>Chad</a:t>
            </a:r>
          </a:p>
          <a:p>
            <a:pPr>
              <a:spcBef>
                <a:spcPts val="0"/>
              </a:spcBef>
              <a:spcAft>
                <a:spcPts val="600"/>
              </a:spcAft>
              <a:buFont typeface="Wingdings" panose="05000000000000000000" pitchFamily="2" charset="2"/>
              <a:buChar char="Ø"/>
            </a:pPr>
            <a:r>
              <a:rPr lang="en-US" sz="1800" b="0" dirty="0">
                <a:solidFill>
                  <a:schemeClr val="tx1"/>
                </a:solidFill>
              </a:rPr>
              <a:t>Comoros</a:t>
            </a:r>
          </a:p>
          <a:p>
            <a:pPr>
              <a:spcBef>
                <a:spcPts val="0"/>
              </a:spcBef>
              <a:spcAft>
                <a:spcPts val="600"/>
              </a:spcAft>
              <a:buFont typeface="Wingdings" panose="05000000000000000000" pitchFamily="2" charset="2"/>
              <a:buChar char="Ø"/>
            </a:pPr>
            <a:r>
              <a:rPr lang="en-US" sz="1800" b="0" dirty="0">
                <a:solidFill>
                  <a:schemeClr val="tx1"/>
                </a:solidFill>
              </a:rPr>
              <a:t>The Congo Republic </a:t>
            </a:r>
          </a:p>
          <a:p>
            <a:pPr>
              <a:spcBef>
                <a:spcPts val="0"/>
              </a:spcBef>
              <a:spcAft>
                <a:spcPts val="600"/>
              </a:spcAft>
              <a:buFont typeface="Wingdings" panose="05000000000000000000" pitchFamily="2" charset="2"/>
              <a:buChar char="Ø"/>
            </a:pPr>
            <a:r>
              <a:rPr lang="en-US" sz="1800" b="0" dirty="0">
                <a:solidFill>
                  <a:schemeClr val="tx1"/>
                </a:solidFill>
              </a:rPr>
              <a:t>The Democratic Republic of the Congo</a:t>
            </a:r>
          </a:p>
          <a:p>
            <a:pPr>
              <a:spcBef>
                <a:spcPts val="0"/>
              </a:spcBef>
              <a:spcAft>
                <a:spcPts val="600"/>
              </a:spcAft>
              <a:buFont typeface="Wingdings" panose="05000000000000000000" pitchFamily="2" charset="2"/>
              <a:buChar char="Ø"/>
            </a:pPr>
            <a:r>
              <a:rPr lang="en-US" sz="1800" b="0" dirty="0">
                <a:solidFill>
                  <a:schemeClr val="tx1"/>
                </a:solidFill>
              </a:rPr>
              <a:t> Equatorial Guinea</a:t>
            </a:r>
          </a:p>
          <a:p>
            <a:pPr>
              <a:spcBef>
                <a:spcPts val="0"/>
              </a:spcBef>
              <a:spcAft>
                <a:spcPts val="600"/>
              </a:spcAft>
              <a:buFont typeface="Wingdings" panose="05000000000000000000" pitchFamily="2" charset="2"/>
              <a:buChar char="Ø"/>
            </a:pPr>
            <a:r>
              <a:rPr lang="en-US" sz="1800" b="0" dirty="0">
                <a:solidFill>
                  <a:schemeClr val="tx1"/>
                </a:solidFill>
              </a:rPr>
              <a:t> Eswatini</a:t>
            </a:r>
          </a:p>
          <a:p>
            <a:pPr>
              <a:spcBef>
                <a:spcPts val="0"/>
              </a:spcBef>
              <a:spcAft>
                <a:spcPts val="600"/>
              </a:spcAft>
              <a:buFont typeface="Wingdings" panose="05000000000000000000" pitchFamily="2" charset="2"/>
              <a:buChar char="Ø"/>
            </a:pPr>
            <a:r>
              <a:rPr lang="en-US" sz="1800" b="0" dirty="0">
                <a:solidFill>
                  <a:schemeClr val="tx1"/>
                </a:solidFill>
              </a:rPr>
              <a:t> Gabon</a:t>
            </a:r>
          </a:p>
          <a:p>
            <a:pPr>
              <a:spcBef>
                <a:spcPts val="0"/>
              </a:spcBef>
              <a:spcAft>
                <a:spcPts val="600"/>
              </a:spcAft>
              <a:buFont typeface="Wingdings" panose="05000000000000000000" pitchFamily="2" charset="2"/>
              <a:buChar char="Ø"/>
            </a:pPr>
            <a:r>
              <a:rPr lang="en-US" sz="1800" b="0" dirty="0">
                <a:solidFill>
                  <a:schemeClr val="tx1"/>
                </a:solidFill>
              </a:rPr>
              <a:t> Haiti</a:t>
            </a:r>
          </a:p>
          <a:p>
            <a:pPr>
              <a:spcBef>
                <a:spcPts val="0"/>
              </a:spcBef>
              <a:spcAft>
                <a:spcPts val="600"/>
              </a:spcAft>
              <a:buFont typeface="Wingdings" panose="05000000000000000000" pitchFamily="2" charset="2"/>
              <a:buChar char="Ø"/>
            </a:pPr>
            <a:r>
              <a:rPr lang="en-US" sz="1800" b="0" dirty="0">
                <a:solidFill>
                  <a:schemeClr val="tx1"/>
                </a:solidFill>
              </a:rPr>
              <a:t> Iraq</a:t>
            </a:r>
          </a:p>
          <a:p>
            <a:pPr>
              <a:spcBef>
                <a:spcPts val="0"/>
              </a:spcBef>
              <a:spcAft>
                <a:spcPts val="600"/>
              </a:spcAft>
              <a:buFont typeface="Wingdings" panose="05000000000000000000" pitchFamily="2" charset="2"/>
              <a:buChar char="Ø"/>
            </a:pPr>
            <a:r>
              <a:rPr lang="en-US" sz="1800" b="0" dirty="0">
                <a:solidFill>
                  <a:schemeClr val="tx1"/>
                </a:solidFill>
              </a:rPr>
              <a:t> Lebanon</a:t>
            </a:r>
          </a:p>
          <a:p>
            <a:pPr>
              <a:spcBef>
                <a:spcPts val="0"/>
              </a:spcBef>
              <a:spcAft>
                <a:spcPts val="600"/>
              </a:spcAft>
              <a:buFont typeface="Wingdings" panose="05000000000000000000" pitchFamily="2" charset="2"/>
              <a:buChar char="Ø"/>
            </a:pPr>
            <a:r>
              <a:rPr lang="en-US" sz="1800" b="0" dirty="0">
                <a:solidFill>
                  <a:schemeClr val="tx1"/>
                </a:solidFill>
              </a:rPr>
              <a:t> Mali</a:t>
            </a:r>
          </a:p>
          <a:p>
            <a:pPr>
              <a:spcBef>
                <a:spcPts val="0"/>
              </a:spcBef>
              <a:spcAft>
                <a:spcPts val="600"/>
              </a:spcAft>
              <a:buFont typeface="Wingdings" panose="05000000000000000000" pitchFamily="2" charset="2"/>
              <a:buChar char="Ø"/>
            </a:pPr>
            <a:r>
              <a:rPr lang="en-US" sz="1800" b="0" dirty="0">
                <a:solidFill>
                  <a:schemeClr val="tx1"/>
                </a:solidFill>
              </a:rPr>
              <a:t> Niger</a:t>
            </a:r>
          </a:p>
          <a:p>
            <a:pPr>
              <a:spcBef>
                <a:spcPts val="0"/>
              </a:spcBef>
              <a:spcAft>
                <a:spcPts val="600"/>
              </a:spcAft>
              <a:buFont typeface="Wingdings" panose="05000000000000000000" pitchFamily="2" charset="2"/>
              <a:buChar char="Ø"/>
            </a:pPr>
            <a:r>
              <a:rPr lang="en-US" sz="1800" b="0" dirty="0">
                <a:solidFill>
                  <a:schemeClr val="tx1"/>
                </a:solidFill>
              </a:rPr>
              <a:t> Palestine</a:t>
            </a:r>
          </a:p>
          <a:p>
            <a:pPr>
              <a:spcBef>
                <a:spcPts val="0"/>
              </a:spcBef>
              <a:spcAft>
                <a:spcPts val="600"/>
              </a:spcAft>
              <a:buFont typeface="Wingdings" panose="05000000000000000000" pitchFamily="2" charset="2"/>
              <a:buChar char="Ø"/>
            </a:pPr>
            <a:r>
              <a:rPr lang="en-US" sz="1800" b="0" dirty="0">
                <a:solidFill>
                  <a:schemeClr val="tx1"/>
                </a:solidFill>
              </a:rPr>
              <a:t> Serbia</a:t>
            </a:r>
          </a:p>
          <a:p>
            <a:pPr>
              <a:spcBef>
                <a:spcPts val="0"/>
              </a:spcBef>
              <a:spcAft>
                <a:spcPts val="600"/>
              </a:spcAft>
              <a:buFont typeface="Wingdings" panose="05000000000000000000" pitchFamily="2" charset="2"/>
              <a:buChar char="Ø"/>
            </a:pPr>
            <a:r>
              <a:rPr lang="en-US" sz="1800" b="0" dirty="0">
                <a:solidFill>
                  <a:schemeClr val="tx1"/>
                </a:solidFill>
              </a:rPr>
              <a:t> Sudan</a:t>
            </a:r>
          </a:p>
          <a:p>
            <a:pPr>
              <a:spcBef>
                <a:spcPts val="0"/>
              </a:spcBef>
              <a:spcAft>
                <a:spcPts val="600"/>
              </a:spcAft>
              <a:buFont typeface="Wingdings" panose="05000000000000000000" pitchFamily="2" charset="2"/>
              <a:buChar char="Ø"/>
            </a:pPr>
            <a:r>
              <a:rPr lang="en-US" sz="1800" b="0" dirty="0">
                <a:solidFill>
                  <a:schemeClr val="tx1"/>
                </a:solidFill>
              </a:rPr>
              <a:t> Syria</a:t>
            </a:r>
          </a:p>
          <a:p>
            <a:pPr>
              <a:spcBef>
                <a:spcPts val="0"/>
              </a:spcBef>
              <a:spcAft>
                <a:spcPts val="600"/>
              </a:spcAft>
              <a:buFont typeface="Wingdings" panose="05000000000000000000" pitchFamily="2" charset="2"/>
              <a:buChar char="Ø"/>
            </a:pPr>
            <a:r>
              <a:rPr lang="en-US" sz="1800" b="0" dirty="0">
                <a:solidFill>
                  <a:schemeClr val="tx1"/>
                </a:solidFill>
              </a:rPr>
              <a:t> Uzbekistan.</a:t>
            </a:r>
          </a:p>
        </p:txBody>
      </p:sp>
      <p:pic>
        <p:nvPicPr>
          <p:cNvPr id="6" name="Content Placeholder 5">
            <a:extLst>
              <a:ext uri="{FF2B5EF4-FFF2-40B4-BE49-F238E27FC236}">
                <a16:creationId xmlns:a16="http://schemas.microsoft.com/office/drawing/2014/main" id="{204C9238-7ABD-4A80-B63E-3CCA0F0B4603}"/>
              </a:ext>
            </a:extLst>
          </p:cNvPr>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l="2271" t="1430" r="2937" b="2085"/>
          <a:stretch/>
        </p:blipFill>
        <p:spPr>
          <a:xfrm>
            <a:off x="487680" y="1285875"/>
            <a:ext cx="7941945" cy="4791075"/>
          </a:xfrm>
          <a:prstGeom prst="rect">
            <a:avLst/>
          </a:prstGeom>
        </p:spPr>
      </p:pic>
    </p:spTree>
    <p:extLst>
      <p:ext uri="{BB962C8B-B14F-4D97-AF65-F5344CB8AC3E}">
        <p14:creationId xmlns:p14="http://schemas.microsoft.com/office/powerpoint/2010/main" val="23181021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TAP_Template.potx" id="{4E90B565-5D04-4CB7-AF2A-292BAA81E6D5}" vid="{98F8CC7E-D3DC-4B47-A3A5-5DFB79AB3A3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GTAP_Template</Template>
  <TotalTime>9871</TotalTime>
  <Words>2108</Words>
  <Application>Microsoft Office PowerPoint</Application>
  <PresentationFormat>Widescreen</PresentationFormat>
  <Paragraphs>381</Paragraphs>
  <Slides>28</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Candara</vt:lpstr>
      <vt:lpstr>Wingdings</vt:lpstr>
      <vt:lpstr>Office Theme</vt:lpstr>
      <vt:lpstr>Analyzing Critical Minerals Value Chains using the GTAP MRIO Data Base</vt:lpstr>
      <vt:lpstr>Outline</vt:lpstr>
      <vt:lpstr>Need for decoupling material use from economic growth</vt:lpstr>
      <vt:lpstr>Previous efforts at modeling circularity have a number of limitations</vt:lpstr>
      <vt:lpstr>Representation of the future energy transition requires new sectoral details (both upstream and downstream) </vt:lpstr>
      <vt:lpstr>GTAP Data Base v11</vt:lpstr>
      <vt:lpstr>Key features of the GTAP 11</vt:lpstr>
      <vt:lpstr>Evolution of the GTAP Data Base</vt:lpstr>
      <vt:lpstr>GTAP 11: A major expansion of coverage in Africa</vt:lpstr>
      <vt:lpstr>Commodity coverage in GTAP 11</vt:lpstr>
      <vt:lpstr>GTAP-CE Data Base v11</vt:lpstr>
      <vt:lpstr>GTAP-CE v11 consolidates and extends previous efforts</vt:lpstr>
      <vt:lpstr>GTAP-CE v11 introduces additional sectoral splits</vt:lpstr>
      <vt:lpstr>The database construction process utilizes a variety of data sources</vt:lpstr>
      <vt:lpstr>GTAP-CE v11: Sectoral composition</vt:lpstr>
      <vt:lpstr>Incorporating Critical Minerals into the GTAP Data Base </vt:lpstr>
      <vt:lpstr>Energy transition will increase demand for selected minerals</vt:lpstr>
      <vt:lpstr>Renewable technologies will also demand metals</vt:lpstr>
      <vt:lpstr>Additional sectoral splits are being incorporated to represent mining and refining of selected minerals</vt:lpstr>
      <vt:lpstr>Should primary and recycling activities be considered for (selected) metals?</vt:lpstr>
      <vt:lpstr>Downstream sectoral splits are also considered</vt:lpstr>
      <vt:lpstr>Exploratory application:  Demand for minerals under climate mitigation scenarios</vt:lpstr>
      <vt:lpstr>Methodology: Linking CGE and global energy system models</vt:lpstr>
      <vt:lpstr>KYNESIS model is run till 2100 with imposed carbon budgets</vt:lpstr>
      <vt:lpstr>Installed capacities of renewable generation technologies grow significantly over time</vt:lpstr>
      <vt:lpstr>Low carbon transition substantially increases demand for selected minerals</vt:lpstr>
      <vt:lpstr>Conclusions and next steps</vt:lpstr>
      <vt:lpstr>Thank you! Questions/Comments?</vt:lpstr>
    </vt:vector>
  </TitlesOfParts>
  <Company>Purdue University - AgIT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Trade Analysis Project</dc:title>
  <dc:creator>Batta, Ginger L</dc:creator>
  <cp:lastModifiedBy>Chepeliev, Maksym G</cp:lastModifiedBy>
  <cp:revision>202</cp:revision>
  <cp:lastPrinted>2014-11-19T20:05:55Z</cp:lastPrinted>
  <dcterms:created xsi:type="dcterms:W3CDTF">2017-03-31T15:01:41Z</dcterms:created>
  <dcterms:modified xsi:type="dcterms:W3CDTF">2024-06-28T23:04:04Z</dcterms:modified>
</cp:coreProperties>
</file>